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Lst>
  <p:sldSz cx="18288000" cy="10287000"/>
  <p:notesSz cx="6858000" cy="9144000"/>
  <p:embeddedFontLst>
    <p:embeddedFont>
      <p:font typeface="Open Sans" charset="1" panose="00000000000000000000"/>
      <p:regular r:id="rId66"/>
    </p:embeddedFont>
    <p:embeddedFont>
      <p:font typeface="Open Sans Bold" charset="1" panose="00000000000000000000"/>
      <p:regular r:id="rId67"/>
    </p:embeddedFont>
    <p:embeddedFont>
      <p:font typeface="Poppins Bold" charset="1" panose="00000800000000000000"/>
      <p:regular r:id="rId68"/>
    </p:embeddedFont>
    <p:embeddedFont>
      <p:font typeface="Canva Sans" charset="1" panose="020B0503030501040103"/>
      <p:regular r:id="rId69"/>
    </p:embeddedFont>
    <p:embeddedFont>
      <p:font typeface="Open Sans Light" charset="1" panose="00000000000000000000"/>
      <p:regular r:id="rId7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slides/slide45.xml" Type="http://schemas.openxmlformats.org/officeDocument/2006/relationships/slide"/><Relationship Id="rId51" Target="slides/slide46.xml" Type="http://schemas.openxmlformats.org/officeDocument/2006/relationships/slide"/><Relationship Id="rId52" Target="slides/slide47.xml" Type="http://schemas.openxmlformats.org/officeDocument/2006/relationships/slide"/><Relationship Id="rId53" Target="slides/slide48.xml" Type="http://schemas.openxmlformats.org/officeDocument/2006/relationships/slide"/><Relationship Id="rId54" Target="slides/slide49.xml" Type="http://schemas.openxmlformats.org/officeDocument/2006/relationships/slide"/><Relationship Id="rId55" Target="slides/slide50.xml" Type="http://schemas.openxmlformats.org/officeDocument/2006/relationships/slide"/><Relationship Id="rId56" Target="slides/slide51.xml" Type="http://schemas.openxmlformats.org/officeDocument/2006/relationships/slide"/><Relationship Id="rId57" Target="slides/slide52.xml" Type="http://schemas.openxmlformats.org/officeDocument/2006/relationships/slide"/><Relationship Id="rId58" Target="slides/slide53.xml" Type="http://schemas.openxmlformats.org/officeDocument/2006/relationships/slide"/><Relationship Id="rId59" Target="slides/slide54.xml" Type="http://schemas.openxmlformats.org/officeDocument/2006/relationships/slide"/><Relationship Id="rId6" Target="slides/slide1.xml" Type="http://schemas.openxmlformats.org/officeDocument/2006/relationships/slide"/><Relationship Id="rId60" Target="slides/slide55.xml" Type="http://schemas.openxmlformats.org/officeDocument/2006/relationships/slide"/><Relationship Id="rId61" Target="slides/slide56.xml" Type="http://schemas.openxmlformats.org/officeDocument/2006/relationships/slide"/><Relationship Id="rId62" Target="slides/slide57.xml" Type="http://schemas.openxmlformats.org/officeDocument/2006/relationships/slide"/><Relationship Id="rId63" Target="slides/slide58.xml" Type="http://schemas.openxmlformats.org/officeDocument/2006/relationships/slide"/><Relationship Id="rId64" Target="slides/slide59.xml" Type="http://schemas.openxmlformats.org/officeDocument/2006/relationships/slide"/><Relationship Id="rId65" Target="slides/slide60.xml" Type="http://schemas.openxmlformats.org/officeDocument/2006/relationships/slide"/><Relationship Id="rId66" Target="fonts/font66.fntdata" Type="http://schemas.openxmlformats.org/officeDocument/2006/relationships/font"/><Relationship Id="rId67" Target="fonts/font67.fntdata" Type="http://schemas.openxmlformats.org/officeDocument/2006/relationships/font"/><Relationship Id="rId68" Target="fonts/font68.fntdata" Type="http://schemas.openxmlformats.org/officeDocument/2006/relationships/font"/><Relationship Id="rId69" Target="fonts/font69.fntdata" Type="http://schemas.openxmlformats.org/officeDocument/2006/relationships/font"/><Relationship Id="rId7" Target="slides/slide2.xml" Type="http://schemas.openxmlformats.org/officeDocument/2006/relationships/slide"/><Relationship Id="rId70" Target="fonts/font70.fntdata" Type="http://schemas.openxmlformats.org/officeDocument/2006/relationships/font"/><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 Id="rId4" Target="../media/image23.jpeg" Type="http://schemas.openxmlformats.org/officeDocument/2006/relationships/image"/><Relationship Id="rId5" Target="../media/image17.jpeg" Type="http://schemas.openxmlformats.org/officeDocument/2006/relationships/image"/><Relationship Id="rId6" Target="../media/image5.png" Type="http://schemas.openxmlformats.org/officeDocument/2006/relationships/image"/><Relationship Id="rId7" Target="../media/image6.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jpeg" Type="http://schemas.openxmlformats.org/officeDocument/2006/relationships/image"/><Relationship Id="rId3" Target="../media/image5.png" Type="http://schemas.openxmlformats.org/officeDocument/2006/relationships/image"/><Relationship Id="rId4" Target="../media/image6.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jpeg" Type="http://schemas.openxmlformats.org/officeDocument/2006/relationships/image"/><Relationship Id="rId3" Target="../media/image5.png" Type="http://schemas.openxmlformats.org/officeDocument/2006/relationships/image"/><Relationship Id="rId4" Target="../media/image6.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jpeg" Type="http://schemas.openxmlformats.org/officeDocument/2006/relationships/image"/><Relationship Id="rId3" Target="../media/image5.png" Type="http://schemas.openxmlformats.org/officeDocument/2006/relationships/image"/><Relationship Id="rId4" Target="../media/image6.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jpeg" Type="http://schemas.openxmlformats.org/officeDocument/2006/relationships/image"/><Relationship Id="rId3" Target="../media/image28.jpeg" Type="http://schemas.openxmlformats.org/officeDocument/2006/relationships/image"/><Relationship Id="rId4" Target="../media/image5.png" Type="http://schemas.openxmlformats.org/officeDocument/2006/relationships/image"/><Relationship Id="rId5" Target="../media/image6.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jpeg" Type="http://schemas.openxmlformats.org/officeDocument/2006/relationships/image"/><Relationship Id="rId3" Target="../media/image30.png" Type="http://schemas.openxmlformats.org/officeDocument/2006/relationships/image"/><Relationship Id="rId4" Target="../media/image31.svg" Type="http://schemas.openxmlformats.org/officeDocument/2006/relationships/image"/><Relationship Id="rId5" Target="../media/image5.png" Type="http://schemas.openxmlformats.org/officeDocument/2006/relationships/image"/><Relationship Id="rId6" Target="../media/image6.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jpeg" Type="http://schemas.openxmlformats.org/officeDocument/2006/relationships/image"/><Relationship Id="rId3" Target="../media/image5.png" Type="http://schemas.openxmlformats.org/officeDocument/2006/relationships/image"/><Relationship Id="rId4" Target="../media/image6.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 Id="rId3" Target="../media/image33.svg" Type="http://schemas.openxmlformats.org/officeDocument/2006/relationships/image"/><Relationship Id="rId4" Target="../media/image34.jpeg" Type="http://schemas.openxmlformats.org/officeDocument/2006/relationships/image"/><Relationship Id="rId5" Target="../media/image11.png" Type="http://schemas.openxmlformats.org/officeDocument/2006/relationships/image"/><Relationship Id="rId6" Target="../media/image12.svg" Type="http://schemas.openxmlformats.org/officeDocument/2006/relationships/image"/><Relationship Id="rId7" Target="../media/image35.jpeg" Type="http://schemas.openxmlformats.org/officeDocument/2006/relationships/image"/><Relationship Id="rId8" Target="../media/image5.png" Type="http://schemas.openxmlformats.org/officeDocument/2006/relationships/image"/><Relationship Id="rId9" Target="../media/image6.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 Id="rId3" Target="../media/image33.svg" Type="http://schemas.openxmlformats.org/officeDocument/2006/relationships/image"/><Relationship Id="rId4" Target="../media/image36.jpeg" Type="http://schemas.openxmlformats.org/officeDocument/2006/relationships/image"/><Relationship Id="rId5" Target="../media/image11.png" Type="http://schemas.openxmlformats.org/officeDocument/2006/relationships/image"/><Relationship Id="rId6" Target="../media/image12.svg" Type="http://schemas.openxmlformats.org/officeDocument/2006/relationships/image"/><Relationship Id="rId7" Target="../media/image5.png" Type="http://schemas.openxmlformats.org/officeDocument/2006/relationships/image"/><Relationship Id="rId8" Target="../media/image6.jpeg" Type="http://schemas.openxmlformats.org/officeDocument/2006/relationships/image"/><Relationship Id="rId9" Target="../media/image37.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5.png" Type="http://schemas.openxmlformats.org/officeDocument/2006/relationships/image"/><Relationship Id="rId4" Target="../media/image6.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jpeg" Type="http://schemas.openxmlformats.org/officeDocument/2006/relationships/image"/><Relationship Id="rId4" Target="../media/image32.png" Type="http://schemas.openxmlformats.org/officeDocument/2006/relationships/image"/><Relationship Id="rId5" Target="../media/image33.svg" Type="http://schemas.openxmlformats.org/officeDocument/2006/relationships/image"/><Relationship Id="rId6" Target="../media/image38.jpeg" Type="http://schemas.openxmlformats.org/officeDocument/2006/relationships/image"/><Relationship Id="rId7" Target="../media/image39.jpe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5.png" Type="http://schemas.openxmlformats.org/officeDocument/2006/relationships/image"/><Relationship Id="rId5" Target="../media/image6.jpeg" Type="http://schemas.openxmlformats.org/officeDocument/2006/relationships/image"/><Relationship Id="rId6" Target="../media/image32.png" Type="http://schemas.openxmlformats.org/officeDocument/2006/relationships/image"/><Relationship Id="rId7" Target="../media/image33.svg" Type="http://schemas.openxmlformats.org/officeDocument/2006/relationships/image"/><Relationship Id="rId8" Target="../media/image39.jpeg" Type="http://schemas.openxmlformats.org/officeDocument/2006/relationships/image"/><Relationship Id="rId9" Target="../media/image40.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3.png" Type="http://schemas.openxmlformats.org/officeDocument/2006/relationships/image"/><Relationship Id="rId11" Target="../media/image44.svg" Type="http://schemas.openxmlformats.org/officeDocument/2006/relationships/image"/><Relationship Id="rId2" Target="../media/image32.png" Type="http://schemas.openxmlformats.org/officeDocument/2006/relationships/image"/><Relationship Id="rId3" Target="../media/image33.svg" Type="http://schemas.openxmlformats.org/officeDocument/2006/relationships/image"/><Relationship Id="rId4" Target="../media/image5.png" Type="http://schemas.openxmlformats.org/officeDocument/2006/relationships/image"/><Relationship Id="rId5" Target="../media/image6.jpeg" Type="http://schemas.openxmlformats.org/officeDocument/2006/relationships/image"/><Relationship Id="rId6" Target="../media/image41.jpe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42.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3.png" Type="http://schemas.openxmlformats.org/officeDocument/2006/relationships/image"/><Relationship Id="rId11" Target="../media/image44.svg" Type="http://schemas.openxmlformats.org/officeDocument/2006/relationships/image"/><Relationship Id="rId2" Target="../media/image32.png" Type="http://schemas.openxmlformats.org/officeDocument/2006/relationships/image"/><Relationship Id="rId3" Target="../media/image33.svg" Type="http://schemas.openxmlformats.org/officeDocument/2006/relationships/image"/><Relationship Id="rId4" Target="../media/image5.png" Type="http://schemas.openxmlformats.org/officeDocument/2006/relationships/image"/><Relationship Id="rId5" Target="../media/image6.jpe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45.jpeg" Type="http://schemas.openxmlformats.org/officeDocument/2006/relationships/image"/><Relationship Id="rId9" Target="../media/image46.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3.png" Type="http://schemas.openxmlformats.org/officeDocument/2006/relationships/image"/><Relationship Id="rId11" Target="../media/image44.svg" Type="http://schemas.openxmlformats.org/officeDocument/2006/relationships/image"/><Relationship Id="rId2" Target="../media/image32.png" Type="http://schemas.openxmlformats.org/officeDocument/2006/relationships/image"/><Relationship Id="rId3" Target="../media/image33.svg" Type="http://schemas.openxmlformats.org/officeDocument/2006/relationships/image"/><Relationship Id="rId4" Target="../media/image5.png" Type="http://schemas.openxmlformats.org/officeDocument/2006/relationships/image"/><Relationship Id="rId5" Target="../media/image6.jpeg" Type="http://schemas.openxmlformats.org/officeDocument/2006/relationships/image"/><Relationship Id="rId6" Target="../media/image47.jpeg" Type="http://schemas.openxmlformats.org/officeDocument/2006/relationships/image"/><Relationship Id="rId7" Target="../media/image48.png" Type="http://schemas.openxmlformats.org/officeDocument/2006/relationships/image"/><Relationship Id="rId8" Target="../media/image49.svg" Type="http://schemas.openxmlformats.org/officeDocument/2006/relationships/image"/><Relationship Id="rId9" Target="../media/image50.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 Id="rId3" Target="../media/image33.svg" Type="http://schemas.openxmlformats.org/officeDocument/2006/relationships/image"/><Relationship Id="rId4" Target="../media/image51.jpeg" Type="http://schemas.openxmlformats.org/officeDocument/2006/relationships/image"/><Relationship Id="rId5" Target="../media/image5.png" Type="http://schemas.openxmlformats.org/officeDocument/2006/relationships/image"/><Relationship Id="rId6" Target="../media/image6.jpe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52.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5.png" Type="http://schemas.openxmlformats.org/officeDocument/2006/relationships/image"/><Relationship Id="rId11" Target="../media/image56.svg" Type="http://schemas.openxmlformats.org/officeDocument/2006/relationships/image"/><Relationship Id="rId2" Target="../media/image53.jpeg" Type="http://schemas.openxmlformats.org/officeDocument/2006/relationships/image"/><Relationship Id="rId3" Target="../media/image54.jpe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5.png" Type="http://schemas.openxmlformats.org/officeDocument/2006/relationships/image"/><Relationship Id="rId7" Target="../media/image6.jpeg" Type="http://schemas.openxmlformats.org/officeDocument/2006/relationships/image"/><Relationship Id="rId8" Target="../media/image32.png" Type="http://schemas.openxmlformats.org/officeDocument/2006/relationships/image"/><Relationship Id="rId9" Target="../media/image33.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7.jpeg" Type="http://schemas.openxmlformats.org/officeDocument/2006/relationships/image"/><Relationship Id="rId3" Target="../media/image5.png" Type="http://schemas.openxmlformats.org/officeDocument/2006/relationships/image"/><Relationship Id="rId4" Target="../media/image6.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8.jpeg" Type="http://schemas.openxmlformats.org/officeDocument/2006/relationships/image"/><Relationship Id="rId3" Target="../media/image5.png" Type="http://schemas.openxmlformats.org/officeDocument/2006/relationships/image"/><Relationship Id="rId4" Target="../media/image6.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9.jpeg" Type="http://schemas.openxmlformats.org/officeDocument/2006/relationships/image"/><Relationship Id="rId3" Target="../media/image57.jpeg" Type="http://schemas.openxmlformats.org/officeDocument/2006/relationships/image"/><Relationship Id="rId4" Target="../media/image5.png" Type="http://schemas.openxmlformats.org/officeDocument/2006/relationships/image"/><Relationship Id="rId5" Target="../media/image6.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5.png" Type="http://schemas.openxmlformats.org/officeDocument/2006/relationships/image"/><Relationship Id="rId4" Target="../media/image6.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 Id="rId3" Target="../media/image33.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5.png" Type="http://schemas.openxmlformats.org/officeDocument/2006/relationships/image"/><Relationship Id="rId7" Target="../media/image6.jpeg" Type="http://schemas.openxmlformats.org/officeDocument/2006/relationships/image"/><Relationship Id="rId8" Target="../media/image60.jpeg" Type="http://schemas.openxmlformats.org/officeDocument/2006/relationships/image"/><Relationship Id="rId9" Target="../media/image61.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 Id="rId3" Target="../media/image33.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62.jpeg" Type="http://schemas.openxmlformats.org/officeDocument/2006/relationships/image"/><Relationship Id="rId7" Target="../media/image5.png" Type="http://schemas.openxmlformats.org/officeDocument/2006/relationships/image"/><Relationship Id="rId8" Target="../media/image6.jpeg" Type="http://schemas.openxmlformats.org/officeDocument/2006/relationships/image"/><Relationship Id="rId9" Target="../media/image63.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5.png" Type="http://schemas.openxmlformats.org/officeDocument/2006/relationships/image"/><Relationship Id="rId5" Target="../media/image6.jpeg" Type="http://schemas.openxmlformats.org/officeDocument/2006/relationships/image"/><Relationship Id="rId6" Target="../media/image64.jpeg" Type="http://schemas.openxmlformats.org/officeDocument/2006/relationships/image"/><Relationship Id="rId7" Target="../media/image65.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 Id="rId3" Target="../media/image33.svg" Type="http://schemas.openxmlformats.org/officeDocument/2006/relationships/image"/><Relationship Id="rId4" Target="../media/image66.jpeg" Type="http://schemas.openxmlformats.org/officeDocument/2006/relationships/image"/><Relationship Id="rId5" Target="../media/image5.png" Type="http://schemas.openxmlformats.org/officeDocument/2006/relationships/image"/><Relationship Id="rId6" Target="../media/image6.jpeg" Type="http://schemas.openxmlformats.org/officeDocument/2006/relationships/image"/><Relationship Id="rId7" Target="../media/image61.jpe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2.jpeg" Type="http://schemas.openxmlformats.org/officeDocument/2006/relationships/image"/><Relationship Id="rId4" Target="../media/image63.jpeg" Type="http://schemas.openxmlformats.org/officeDocument/2006/relationships/image"/><Relationship Id="rId5" Target="../media/image6.jpe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7.jpeg" Type="http://schemas.openxmlformats.org/officeDocument/2006/relationships/image"/><Relationship Id="rId4" Target="../media/image68.jpeg" Type="http://schemas.openxmlformats.org/officeDocument/2006/relationships/image"/><Relationship Id="rId5" Target="../media/image6.jpe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9.jpeg" Type="http://schemas.openxmlformats.org/officeDocument/2006/relationships/image"/><Relationship Id="rId4" Target="../media/image70.jpeg" Type="http://schemas.openxmlformats.org/officeDocument/2006/relationships/image"/><Relationship Id="rId5" Target="../media/image6.jpe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jpeg" Type="http://schemas.openxmlformats.org/officeDocument/2006/relationships/image"/><Relationship Id="rId4" Target="../media/image71.jpeg" Type="http://schemas.openxmlformats.org/officeDocument/2006/relationships/image"/><Relationship Id="rId5" Target="../media/image72.jpe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68.jpeg" Type="http://schemas.openxmlformats.org/officeDocument/2006/relationships/image"/><Relationship Id="rId6" Target="../media/image73.jpeg" Type="http://schemas.openxmlformats.org/officeDocument/2006/relationships/image"/><Relationship Id="rId7" Target="../media/image6.jpe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74.jpe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61.jpeg" Type="http://schemas.openxmlformats.org/officeDocument/2006/relationships/image"/><Relationship Id="rId7" Target="../media/image75.jpeg" Type="http://schemas.openxmlformats.org/officeDocument/2006/relationships/image"/><Relationship Id="rId8" Target="../media/image6.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 Id="rId3" Target="../media/image10.jpeg" Type="http://schemas.openxmlformats.org/officeDocument/2006/relationships/image"/><Relationship Id="rId4" Target="../media/image5.png" Type="http://schemas.openxmlformats.org/officeDocument/2006/relationships/image"/><Relationship Id="rId5" Target="../media/image6.jpe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76.jpeg" Type="http://schemas.openxmlformats.org/officeDocument/2006/relationships/image"/><Relationship Id="rId4" Target="../media/image77.jpeg" Type="http://schemas.openxmlformats.org/officeDocument/2006/relationships/image"/><Relationship Id="rId5" Target="../media/image6.jpe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78.jpeg" Type="http://schemas.openxmlformats.org/officeDocument/2006/relationships/image"/><Relationship Id="rId4" Target="../media/image79.jpeg" Type="http://schemas.openxmlformats.org/officeDocument/2006/relationships/image"/><Relationship Id="rId5" Target="../media/image6.jpe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80.jpeg" Type="http://schemas.openxmlformats.org/officeDocument/2006/relationships/image"/><Relationship Id="rId4" Target="../media/image81.jpeg" Type="http://schemas.openxmlformats.org/officeDocument/2006/relationships/image"/><Relationship Id="rId5" Target="../media/image6.jpe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82.jpeg" Type="http://schemas.openxmlformats.org/officeDocument/2006/relationships/image"/><Relationship Id="rId4" Target="../media/image83.jpeg" Type="http://schemas.openxmlformats.org/officeDocument/2006/relationships/image"/><Relationship Id="rId5" Target="../media/image6.jpe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53.jpe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84.jpeg" Type="http://schemas.openxmlformats.org/officeDocument/2006/relationships/image"/><Relationship Id="rId7" Target="../media/image6.jpe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85.jpe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86.jpeg" Type="http://schemas.openxmlformats.org/officeDocument/2006/relationships/image"/><Relationship Id="rId7" Target="../media/image55.png" Type="http://schemas.openxmlformats.org/officeDocument/2006/relationships/image"/><Relationship Id="rId8" Target="../media/image56.svg" Type="http://schemas.openxmlformats.org/officeDocument/2006/relationships/image"/><Relationship Id="rId9" Target="../media/image6.jpe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87.jpeg" Type="http://schemas.openxmlformats.org/officeDocument/2006/relationships/image"/><Relationship Id="rId4" Target="../media/image88.jpeg" Type="http://schemas.openxmlformats.org/officeDocument/2006/relationships/image"/><Relationship Id="rId5" Target="../media/image6.jpe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53.jpe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89.jpeg" Type="http://schemas.openxmlformats.org/officeDocument/2006/relationships/image"/><Relationship Id="rId7" Target="../media/image6.jpe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53.jpeg" Type="http://schemas.openxmlformats.org/officeDocument/2006/relationships/image"/><Relationship Id="rId4" Target="../media/image90.jpeg" Type="http://schemas.openxmlformats.org/officeDocument/2006/relationships/image"/><Relationship Id="rId5" Target="../media/image6.jpeg"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91.jpeg" Type="http://schemas.openxmlformats.org/officeDocument/2006/relationships/image"/><Relationship Id="rId4" Target="../media/image92.jpeg" Type="http://schemas.openxmlformats.org/officeDocument/2006/relationships/image"/><Relationship Id="rId5"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 Id="rId6" Target="../media/image5.png" Type="http://schemas.openxmlformats.org/officeDocument/2006/relationships/image"/><Relationship Id="rId7" Target="../media/image6.jpe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53.jpe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93.jpeg" Type="http://schemas.openxmlformats.org/officeDocument/2006/relationships/image"/><Relationship Id="rId7" Target="../media/image6.jpeg" Type="http://schemas.openxmlformats.org/officeDocument/2006/relationships/image"/></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94.png" Type="http://schemas.openxmlformats.org/officeDocument/2006/relationships/image"/><Relationship Id="rId6" Target="../media/image95.png" Type="http://schemas.openxmlformats.org/officeDocument/2006/relationships/image"/><Relationship Id="rId7" Target="../media/image6.jpeg"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94.png" Type="http://schemas.openxmlformats.org/officeDocument/2006/relationships/image"/><Relationship Id="rId6" Target="../media/image96.png" Type="http://schemas.openxmlformats.org/officeDocument/2006/relationships/image"/></Relationships>
</file>

<file path=ppt/slides/_rels/slide5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97.png" Type="http://schemas.openxmlformats.org/officeDocument/2006/relationships/image"/></Relationships>
</file>

<file path=ppt/slides/_rels/slide5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98.jpeg" Type="http://schemas.openxmlformats.org/officeDocument/2006/relationships/image"/><Relationship Id="rId4" Target="../media/image99.jpeg" Type="http://schemas.openxmlformats.org/officeDocument/2006/relationships/image"/></Relationships>
</file>

<file path=ppt/slides/_rels/slide5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100.jpeg" Type="http://schemas.openxmlformats.org/officeDocument/2006/relationships/image"/><Relationship Id="rId4" Target="../media/image101.jpeg" Type="http://schemas.openxmlformats.org/officeDocument/2006/relationships/image"/><Relationship Id="rId5" Target="../media/image102.jpeg" Type="http://schemas.openxmlformats.org/officeDocument/2006/relationships/image"/></Relationships>
</file>

<file path=ppt/slides/_rels/slide5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5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4.png" Type="http://schemas.openxmlformats.org/officeDocument/2006/relationships/image"/><Relationship Id="rId3" Target="../media/image95.png" Type="http://schemas.openxmlformats.org/officeDocument/2006/relationships/image"/><Relationship Id="rId4" Target="../media/image96.png" Type="http://schemas.openxmlformats.org/officeDocument/2006/relationships/image"/></Relationships>
</file>

<file path=ppt/slides/_rels/slide5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7.png" Type="http://schemas.openxmlformats.org/officeDocument/2006/relationships/image"/></Relationships>
</file>

<file path=ppt/slides/_rels/slide5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3.png" Type="http://schemas.openxmlformats.org/officeDocument/2006/relationships/image"/><Relationship Id="rId3" Target="../media/image10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5.jpeg" Type="http://schemas.openxmlformats.org/officeDocument/2006/relationships/image"/><Relationship Id="rId5" Target="../media/image16.jpeg" Type="http://schemas.openxmlformats.org/officeDocument/2006/relationships/image"/><Relationship Id="rId6" Target="../media/image5.png" Type="http://schemas.openxmlformats.org/officeDocument/2006/relationships/image"/><Relationship Id="rId7" Target="../media/image6.jpeg" Type="http://schemas.openxmlformats.org/officeDocument/2006/relationships/image"/></Relationships>
</file>

<file path=ppt/slides/_rels/slide6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5.png" Type="http://schemas.openxmlformats.org/officeDocument/2006/relationships/image"/><Relationship Id="rId3" Target="../media/image10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jpeg" Type="http://schemas.openxmlformats.org/officeDocument/2006/relationships/image"/><Relationship Id="rId3" Target="../media/image5.png" Type="http://schemas.openxmlformats.org/officeDocument/2006/relationships/image"/><Relationship Id="rId4" Target="../media/image6.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 Id="rId4" Target="../media/image17.jpeg" Type="http://schemas.openxmlformats.org/officeDocument/2006/relationships/image"/><Relationship Id="rId5" Target="../media/image11.png" Type="http://schemas.openxmlformats.org/officeDocument/2006/relationships/image"/><Relationship Id="rId6" Target="../media/image12.svg" Type="http://schemas.openxmlformats.org/officeDocument/2006/relationships/image"/><Relationship Id="rId7" Target="../media/image20.jpeg" Type="http://schemas.openxmlformats.org/officeDocument/2006/relationships/image"/><Relationship Id="rId8" Target="../media/image5.png" Type="http://schemas.openxmlformats.org/officeDocument/2006/relationships/image"/><Relationship Id="rId9" Target="../media/image6.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18.png" Type="http://schemas.openxmlformats.org/officeDocument/2006/relationships/image"/><Relationship Id="rId4" Target="../media/image19.svg" Type="http://schemas.openxmlformats.org/officeDocument/2006/relationships/image"/><Relationship Id="rId5" Target="../media/image21.jpeg" Type="http://schemas.openxmlformats.org/officeDocument/2006/relationships/image"/><Relationship Id="rId6" Target="../media/image22.jpeg" Type="http://schemas.openxmlformats.org/officeDocument/2006/relationships/image"/><Relationship Id="rId7" Target="../media/image6.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grpSp>
        <p:nvGrpSpPr>
          <p:cNvPr name="Group 5" id="5"/>
          <p:cNvGrpSpPr>
            <a:grpSpLocks noChangeAspect="true"/>
          </p:cNvGrpSpPr>
          <p:nvPr/>
        </p:nvGrpSpPr>
        <p:grpSpPr>
          <a:xfrm rot="0">
            <a:off x="11668938" y="1485181"/>
            <a:ext cx="5876304" cy="11627276"/>
            <a:chOff x="0" y="0"/>
            <a:chExt cx="2620010" cy="5184140"/>
          </a:xfrm>
        </p:grpSpPr>
        <p:sp>
          <p:nvSpPr>
            <p:cNvPr name="Freeform 6" id="6"/>
            <p:cNvSpPr/>
            <p:nvPr/>
          </p:nvSpPr>
          <p:spPr>
            <a:xfrm flipH="false" flipV="false" rot="0">
              <a:off x="53340" y="25400"/>
              <a:ext cx="2513330" cy="5132070"/>
            </a:xfrm>
            <a:custGeom>
              <a:avLst/>
              <a:gdLst/>
              <a:ahLst/>
              <a:cxnLst/>
              <a:rect r="r" b="b" t="t" l="l"/>
              <a:pathLst>
                <a:path h="5132070" w="251333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p:spPr>
        </p:sp>
        <p:sp>
          <p:nvSpPr>
            <p:cNvPr name="Freeform 7" id="7"/>
            <p:cNvSpPr/>
            <p:nvPr/>
          </p:nvSpPr>
          <p:spPr>
            <a:xfrm flipH="false" flipV="false" rot="0">
              <a:off x="185420" y="156210"/>
              <a:ext cx="2251710" cy="4876800"/>
            </a:xfrm>
            <a:custGeom>
              <a:avLst/>
              <a:gdLst/>
              <a:ahLst/>
              <a:cxnLst/>
              <a:rect r="r" b="b" t="t" l="l"/>
              <a:pathLst>
                <a:path h="4876800" w="225171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a:blip r:embed="rId2"/>
              <a:stretch>
                <a:fillRect l="0" t="-158" r="0" b="-158"/>
              </a:stretch>
            </a:blipFill>
          </p:spPr>
        </p:sp>
        <p:sp>
          <p:nvSpPr>
            <p:cNvPr name="Freeform 8" id="8"/>
            <p:cNvSpPr/>
            <p:nvPr/>
          </p:nvSpPr>
          <p:spPr>
            <a:xfrm flipH="false" flipV="false" rot="0">
              <a:off x="1121410" y="198120"/>
              <a:ext cx="347980" cy="43180"/>
            </a:xfrm>
            <a:custGeom>
              <a:avLst/>
              <a:gdLst/>
              <a:ahLst/>
              <a:cxnLst/>
              <a:rect r="r" b="b" t="t" l="l"/>
              <a:pathLst>
                <a:path h="43180" w="3479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606060"/>
            </a:solidFill>
          </p:spPr>
        </p:sp>
        <p:sp>
          <p:nvSpPr>
            <p:cNvPr name="Freeform 9" id="9"/>
            <p:cNvSpPr/>
            <p:nvPr/>
          </p:nvSpPr>
          <p:spPr>
            <a:xfrm flipH="false" flipV="false" rot="0">
              <a:off x="1578312" y="187909"/>
              <a:ext cx="66636" cy="63602"/>
            </a:xfrm>
            <a:custGeom>
              <a:avLst/>
              <a:gdLst/>
              <a:ahLst/>
              <a:cxnLst/>
              <a:rect r="r" b="b" t="t" l="l"/>
              <a:pathLst>
                <a:path h="63602" w="66636">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B8B8B8"/>
            </a:solidFill>
          </p:spPr>
        </p:sp>
        <p:sp>
          <p:nvSpPr>
            <p:cNvPr name="Freeform 10" id="10"/>
            <p:cNvSpPr/>
            <p:nvPr/>
          </p:nvSpPr>
          <p:spPr>
            <a:xfrm flipH="false" flipV="false" rot="0">
              <a:off x="0" y="685800"/>
              <a:ext cx="27940" cy="213360"/>
            </a:xfrm>
            <a:custGeom>
              <a:avLst/>
              <a:gdLst/>
              <a:ahLst/>
              <a:cxnLst/>
              <a:rect r="r" b="b" t="t" l="l"/>
              <a:pathLst>
                <a:path h="213360" w="2794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B8B8B8"/>
            </a:solidFill>
          </p:spPr>
        </p:sp>
        <p:sp>
          <p:nvSpPr>
            <p:cNvPr name="Freeform 11" id="11"/>
            <p:cNvSpPr/>
            <p:nvPr/>
          </p:nvSpPr>
          <p:spPr>
            <a:xfrm flipH="false" flipV="false" rot="0">
              <a:off x="0" y="1057910"/>
              <a:ext cx="27940" cy="384810"/>
            </a:xfrm>
            <a:custGeom>
              <a:avLst/>
              <a:gdLst/>
              <a:ahLst/>
              <a:cxnLst/>
              <a:rect r="r" b="b" t="t" l="l"/>
              <a:pathLst>
                <a:path h="384810" w="2794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B8B8B8"/>
            </a:solidFill>
          </p:spPr>
        </p:sp>
        <p:sp>
          <p:nvSpPr>
            <p:cNvPr name="Freeform 12" id="12"/>
            <p:cNvSpPr/>
            <p:nvPr/>
          </p:nvSpPr>
          <p:spPr>
            <a:xfrm flipH="false" flipV="false" rot="0">
              <a:off x="0" y="1526540"/>
              <a:ext cx="27940" cy="386080"/>
            </a:xfrm>
            <a:custGeom>
              <a:avLst/>
              <a:gdLst/>
              <a:ahLst/>
              <a:cxnLst/>
              <a:rect r="r" b="b" t="t" l="l"/>
              <a:pathLst>
                <a:path h="386080" w="2794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B8B8B8"/>
            </a:solidFill>
          </p:spPr>
        </p:sp>
        <p:sp>
          <p:nvSpPr>
            <p:cNvPr name="Freeform 13" id="13"/>
            <p:cNvSpPr/>
            <p:nvPr/>
          </p:nvSpPr>
          <p:spPr>
            <a:xfrm flipH="false" flipV="false" rot="0">
              <a:off x="2592070" y="1184910"/>
              <a:ext cx="27940" cy="618490"/>
            </a:xfrm>
            <a:custGeom>
              <a:avLst/>
              <a:gdLst/>
              <a:ahLst/>
              <a:cxnLst/>
              <a:rect r="r" b="b" t="t" l="l"/>
              <a:pathLst>
                <a:path h="618490" w="2794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E9E9E9"/>
            </a:solidFill>
          </p:spPr>
        </p:sp>
        <p:sp>
          <p:nvSpPr>
            <p:cNvPr name="Freeform 14" id="14"/>
            <p:cNvSpPr/>
            <p:nvPr/>
          </p:nvSpPr>
          <p:spPr>
            <a:xfrm flipH="false" flipV="false" rot="0">
              <a:off x="27940" y="0"/>
              <a:ext cx="2564130" cy="5182870"/>
            </a:xfrm>
            <a:custGeom>
              <a:avLst/>
              <a:gdLst/>
              <a:ahLst/>
              <a:cxnLst/>
              <a:rect r="r" b="b" t="t" l="l"/>
              <a:pathLst>
                <a:path h="5182870" w="256413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E9E9E9"/>
            </a:solidFill>
          </p:spPr>
        </p:sp>
      </p:grpSp>
      <p:sp>
        <p:nvSpPr>
          <p:cNvPr name="Freeform 15" id="15"/>
          <p:cNvSpPr/>
          <p:nvPr/>
        </p:nvSpPr>
        <p:spPr>
          <a:xfrm flipH="false" flipV="false" rot="0">
            <a:off x="6692741" y="4916218"/>
            <a:ext cx="5850197" cy="4197516"/>
          </a:xfrm>
          <a:custGeom>
            <a:avLst/>
            <a:gdLst/>
            <a:ahLst/>
            <a:cxnLst/>
            <a:rect r="r" b="b" t="t" l="l"/>
            <a:pathLst>
              <a:path h="4197516" w="5850197">
                <a:moveTo>
                  <a:pt x="0" y="0"/>
                </a:moveTo>
                <a:lnTo>
                  <a:pt x="5850197" y="0"/>
                </a:lnTo>
                <a:lnTo>
                  <a:pt x="5850197" y="4197516"/>
                </a:lnTo>
                <a:lnTo>
                  <a:pt x="0" y="4197516"/>
                </a:lnTo>
                <a:lnTo>
                  <a:pt x="0" y="0"/>
                </a:lnTo>
                <a:close/>
              </a:path>
            </a:pathLst>
          </a:custGeom>
          <a:blipFill>
            <a:blip r:embed="rId3">
              <a:alphaModFix amt="35000"/>
            </a:blip>
            <a:stretch>
              <a:fillRect l="0" t="0" r="0" b="0"/>
            </a:stretch>
          </a:blipFill>
        </p:spPr>
      </p:sp>
      <p:grpSp>
        <p:nvGrpSpPr>
          <p:cNvPr name="Group 16" id="16"/>
          <p:cNvGrpSpPr/>
          <p:nvPr/>
        </p:nvGrpSpPr>
        <p:grpSpPr>
          <a:xfrm rot="0">
            <a:off x="7047919" y="5605016"/>
            <a:ext cx="5139841" cy="2819922"/>
            <a:chOff x="0" y="0"/>
            <a:chExt cx="1052050" cy="577197"/>
          </a:xfrm>
        </p:grpSpPr>
        <p:sp>
          <p:nvSpPr>
            <p:cNvPr name="Freeform 17" id="17"/>
            <p:cNvSpPr/>
            <p:nvPr/>
          </p:nvSpPr>
          <p:spPr>
            <a:xfrm flipH="false" flipV="false" rot="0">
              <a:off x="0" y="0"/>
              <a:ext cx="1052050" cy="577197"/>
            </a:xfrm>
            <a:custGeom>
              <a:avLst/>
              <a:gdLst/>
              <a:ahLst/>
              <a:cxnLst/>
              <a:rect r="r" b="b" t="t" l="l"/>
              <a:pathLst>
                <a:path h="577197" w="1052050">
                  <a:moveTo>
                    <a:pt x="75313" y="0"/>
                  </a:moveTo>
                  <a:lnTo>
                    <a:pt x="976737" y="0"/>
                  </a:lnTo>
                  <a:cubicBezTo>
                    <a:pt x="1018332" y="0"/>
                    <a:pt x="1052050" y="33719"/>
                    <a:pt x="1052050" y="75313"/>
                  </a:cubicBezTo>
                  <a:lnTo>
                    <a:pt x="1052050" y="501884"/>
                  </a:lnTo>
                  <a:cubicBezTo>
                    <a:pt x="1052050" y="543478"/>
                    <a:pt x="1018332" y="577197"/>
                    <a:pt x="976737" y="577197"/>
                  </a:cubicBezTo>
                  <a:lnTo>
                    <a:pt x="75313" y="577197"/>
                  </a:lnTo>
                  <a:cubicBezTo>
                    <a:pt x="33719" y="577197"/>
                    <a:pt x="0" y="543478"/>
                    <a:pt x="0" y="501884"/>
                  </a:cubicBezTo>
                  <a:lnTo>
                    <a:pt x="0" y="75313"/>
                  </a:lnTo>
                  <a:cubicBezTo>
                    <a:pt x="0" y="33719"/>
                    <a:pt x="33719" y="0"/>
                    <a:pt x="75313" y="0"/>
                  </a:cubicBezTo>
                  <a:close/>
                </a:path>
              </a:pathLst>
            </a:custGeom>
            <a:solidFill>
              <a:srgbClr val="FFFFFF"/>
            </a:solidFill>
          </p:spPr>
        </p:sp>
        <p:sp>
          <p:nvSpPr>
            <p:cNvPr name="TextBox 18" id="18"/>
            <p:cNvSpPr txBox="true"/>
            <p:nvPr/>
          </p:nvSpPr>
          <p:spPr>
            <a:xfrm>
              <a:off x="0" y="-38100"/>
              <a:ext cx="1052050" cy="615297"/>
            </a:xfrm>
            <a:prstGeom prst="rect">
              <a:avLst/>
            </a:prstGeom>
          </p:spPr>
          <p:txBody>
            <a:bodyPr anchor="ctr" rtlCol="false" tIns="47086" lIns="47086" bIns="47086" rIns="47086"/>
            <a:lstStyle/>
            <a:p>
              <a:pPr algn="ctr">
                <a:lnSpc>
                  <a:spcPts val="2659"/>
                </a:lnSpc>
              </a:pPr>
            </a:p>
          </p:txBody>
        </p:sp>
      </p:grpSp>
      <p:pic>
        <p:nvPicPr>
          <p:cNvPr name="Picture 19" id="19"/>
          <p:cNvPicPr>
            <a:picLocks noChangeAspect="true"/>
          </p:cNvPicPr>
          <p:nvPr/>
        </p:nvPicPr>
        <p:blipFill>
          <a:blip r:embed="rId4"/>
          <a:stretch>
            <a:fillRect/>
          </a:stretch>
        </p:blipFill>
        <p:spPr>
          <a:xfrm rot="0">
            <a:off x="7674147" y="5928033"/>
            <a:ext cx="1810448" cy="1810448"/>
          </a:xfrm>
          <a:prstGeom prst="rect">
            <a:avLst/>
          </a:prstGeom>
        </p:spPr>
      </p:pic>
      <p:pic>
        <p:nvPicPr>
          <p:cNvPr name="Picture 20" id="20"/>
          <p:cNvPicPr>
            <a:picLocks noChangeAspect="true"/>
          </p:cNvPicPr>
          <p:nvPr/>
        </p:nvPicPr>
        <p:blipFill>
          <a:blip r:embed="rId5"/>
          <a:stretch>
            <a:fillRect/>
          </a:stretch>
        </p:blipFill>
        <p:spPr>
          <a:xfrm rot="0">
            <a:off x="9751083" y="5928033"/>
            <a:ext cx="1810448" cy="1810448"/>
          </a:xfrm>
          <a:prstGeom prst="rect">
            <a:avLst/>
          </a:prstGeom>
        </p:spPr>
      </p:pic>
      <p:sp>
        <p:nvSpPr>
          <p:cNvPr name="TextBox 21" id="21"/>
          <p:cNvSpPr txBox="true"/>
          <p:nvPr/>
        </p:nvSpPr>
        <p:spPr>
          <a:xfrm rot="0">
            <a:off x="1927286" y="2101551"/>
            <a:ext cx="5742791" cy="1749535"/>
          </a:xfrm>
          <a:prstGeom prst="rect">
            <a:avLst/>
          </a:prstGeom>
        </p:spPr>
        <p:txBody>
          <a:bodyPr anchor="t" rtlCol="false" tIns="0" lIns="0" bIns="0" rIns="0">
            <a:spAutoFit/>
          </a:bodyPr>
          <a:lstStyle/>
          <a:p>
            <a:pPr algn="l">
              <a:lnSpc>
                <a:spcPts val="14343"/>
              </a:lnSpc>
              <a:spcBef>
                <a:spcPct val="0"/>
              </a:spcBef>
            </a:pPr>
            <a:r>
              <a:rPr lang="en-US" sz="10245">
                <a:solidFill>
                  <a:srgbClr val="1F2020"/>
                </a:solidFill>
                <a:latin typeface="Open Sans"/>
                <a:ea typeface="Open Sans"/>
                <a:cs typeface="Open Sans"/>
                <a:sym typeface="Open Sans"/>
              </a:rPr>
              <a:t>SAVIX</a:t>
            </a:r>
          </a:p>
        </p:txBody>
      </p:sp>
      <p:sp>
        <p:nvSpPr>
          <p:cNvPr name="TextBox 22" id="22"/>
          <p:cNvSpPr txBox="true"/>
          <p:nvPr/>
        </p:nvSpPr>
        <p:spPr>
          <a:xfrm rot="0">
            <a:off x="1812986" y="3794858"/>
            <a:ext cx="7827366" cy="1988821"/>
          </a:xfrm>
          <a:prstGeom prst="rect">
            <a:avLst/>
          </a:prstGeom>
        </p:spPr>
        <p:txBody>
          <a:bodyPr anchor="t" rtlCol="false" tIns="0" lIns="0" bIns="0" rIns="0">
            <a:spAutoFit/>
          </a:bodyPr>
          <a:lstStyle/>
          <a:p>
            <a:pPr algn="l">
              <a:lnSpc>
                <a:spcPts val="7979"/>
              </a:lnSpc>
              <a:spcBef>
                <a:spcPct val="0"/>
              </a:spcBef>
            </a:pPr>
            <a:r>
              <a:rPr lang="en-US" b="true" sz="5699">
                <a:solidFill>
                  <a:srgbClr val="335ACF"/>
                </a:solidFill>
                <a:latin typeface="Open Sans Bold"/>
                <a:ea typeface="Open Sans Bold"/>
                <a:cs typeface="Open Sans Bold"/>
                <a:sym typeface="Open Sans Bold"/>
              </a:rPr>
              <a:t>INDEPENDENT GROUP APP</a:t>
            </a:r>
          </a:p>
        </p:txBody>
      </p:sp>
      <p:sp>
        <p:nvSpPr>
          <p:cNvPr name="TextBox 23" id="23"/>
          <p:cNvSpPr txBox="true"/>
          <p:nvPr/>
        </p:nvSpPr>
        <p:spPr>
          <a:xfrm rot="0">
            <a:off x="7709616" y="7664919"/>
            <a:ext cx="1739510" cy="291157"/>
          </a:xfrm>
          <a:prstGeom prst="rect">
            <a:avLst/>
          </a:prstGeom>
        </p:spPr>
        <p:txBody>
          <a:bodyPr anchor="t" rtlCol="false" tIns="0" lIns="0" bIns="0" rIns="0">
            <a:spAutoFit/>
          </a:bodyPr>
          <a:lstStyle/>
          <a:p>
            <a:pPr algn="ctr">
              <a:lnSpc>
                <a:spcPts val="2326"/>
              </a:lnSpc>
              <a:spcBef>
                <a:spcPct val="0"/>
              </a:spcBef>
            </a:pPr>
            <a:r>
              <a:rPr lang="en-US" b="true" sz="1662">
                <a:solidFill>
                  <a:srgbClr val="335ACF"/>
                </a:solidFill>
                <a:latin typeface="Open Sans Bold"/>
                <a:ea typeface="Open Sans Bold"/>
                <a:cs typeface="Open Sans Bold"/>
                <a:sym typeface="Open Sans Bold"/>
              </a:rPr>
              <a:t>Efficient</a:t>
            </a:r>
          </a:p>
        </p:txBody>
      </p:sp>
      <p:sp>
        <p:nvSpPr>
          <p:cNvPr name="TextBox 24" id="24"/>
          <p:cNvSpPr txBox="true"/>
          <p:nvPr/>
        </p:nvSpPr>
        <p:spPr>
          <a:xfrm rot="0">
            <a:off x="9786552" y="7664919"/>
            <a:ext cx="1739510" cy="291157"/>
          </a:xfrm>
          <a:prstGeom prst="rect">
            <a:avLst/>
          </a:prstGeom>
        </p:spPr>
        <p:txBody>
          <a:bodyPr anchor="t" rtlCol="false" tIns="0" lIns="0" bIns="0" rIns="0">
            <a:spAutoFit/>
          </a:bodyPr>
          <a:lstStyle/>
          <a:p>
            <a:pPr algn="ctr">
              <a:lnSpc>
                <a:spcPts val="2326"/>
              </a:lnSpc>
              <a:spcBef>
                <a:spcPct val="0"/>
              </a:spcBef>
            </a:pPr>
            <a:r>
              <a:rPr lang="en-US" b="true" sz="1662">
                <a:solidFill>
                  <a:srgbClr val="335ACF"/>
                </a:solidFill>
                <a:latin typeface="Open Sans Bold"/>
                <a:ea typeface="Open Sans Bold"/>
                <a:cs typeface="Open Sans Bold"/>
                <a:sym typeface="Open Sans Bold"/>
              </a:rPr>
              <a:t>User Friendly</a:t>
            </a:r>
          </a:p>
        </p:txBody>
      </p:sp>
      <p:sp>
        <p:nvSpPr>
          <p:cNvPr name="Freeform 25" id="25"/>
          <p:cNvSpPr/>
          <p:nvPr/>
        </p:nvSpPr>
        <p:spPr>
          <a:xfrm flipH="false" flipV="false" rot="0">
            <a:off x="683964" y="5958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6"/>
            <a:stretch>
              <a:fillRect l="0" t="0" r="0" b="0"/>
            </a:stretch>
          </a:blipFill>
          <a:ln cap="sq">
            <a:noFill/>
            <a:prstDash val="solid"/>
            <a:miter/>
          </a:ln>
        </p:spPr>
      </p:sp>
      <p:sp>
        <p:nvSpPr>
          <p:cNvPr name="Freeform 26" id="26"/>
          <p:cNvSpPr/>
          <p:nvPr/>
        </p:nvSpPr>
        <p:spPr>
          <a:xfrm flipH="false" flipV="false" rot="0">
            <a:off x="2124594" y="563366"/>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7"/>
            <a:stretch>
              <a:fillRect l="0" t="0" r="0" b="0"/>
            </a:stretch>
          </a:blipFill>
        </p:spPr>
      </p:sp>
      <p:sp>
        <p:nvSpPr>
          <p:cNvPr name="TextBox 27" id="27"/>
          <p:cNvSpPr txBox="true"/>
          <p:nvPr/>
        </p:nvSpPr>
        <p:spPr>
          <a:xfrm rot="0">
            <a:off x="1192013" y="646573"/>
            <a:ext cx="790211" cy="196390"/>
          </a:xfrm>
          <a:prstGeom prst="rect">
            <a:avLst/>
          </a:prstGeom>
        </p:spPr>
        <p:txBody>
          <a:bodyPr anchor="t" rtlCol="false" tIns="0" lIns="0" bIns="0" rIns="0">
            <a:spAutoFit/>
          </a:bodyPr>
          <a:lstStyle/>
          <a:p>
            <a:pPr algn="l">
              <a:lnSpc>
                <a:spcPts val="1663"/>
              </a:lnSpc>
              <a:spcBef>
                <a:spcPct val="0"/>
              </a:spcBef>
            </a:pPr>
            <a:r>
              <a:rPr lang="en-US" sz="1188">
                <a:solidFill>
                  <a:srgbClr val="1F2020"/>
                </a:solidFill>
                <a:latin typeface="Open Sans"/>
                <a:ea typeface="Open Sans"/>
                <a:cs typeface="Open Sans"/>
                <a:sym typeface="Open Sans"/>
              </a:rPr>
              <a:t>KALORITY</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537BF1"/>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true" flipV="false" rot="284802">
            <a:off x="5276168" y="2596064"/>
            <a:ext cx="1055210" cy="481439"/>
          </a:xfrm>
          <a:custGeom>
            <a:avLst/>
            <a:gdLst/>
            <a:ahLst/>
            <a:cxnLst/>
            <a:rect r="r" b="b" t="t" l="l"/>
            <a:pathLst>
              <a:path h="481439" w="1055210">
                <a:moveTo>
                  <a:pt x="1055209" y="0"/>
                </a:moveTo>
                <a:lnTo>
                  <a:pt x="0" y="0"/>
                </a:lnTo>
                <a:lnTo>
                  <a:pt x="0" y="481439"/>
                </a:lnTo>
                <a:lnTo>
                  <a:pt x="1055209" y="481439"/>
                </a:lnTo>
                <a:lnTo>
                  <a:pt x="1055209"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752303">
            <a:off x="12537695" y="8073478"/>
            <a:ext cx="1055210" cy="481439"/>
          </a:xfrm>
          <a:custGeom>
            <a:avLst/>
            <a:gdLst/>
            <a:ahLst/>
            <a:cxnLst/>
            <a:rect r="r" b="b" t="t" l="l"/>
            <a:pathLst>
              <a:path h="481439" w="1055210">
                <a:moveTo>
                  <a:pt x="0" y="0"/>
                </a:moveTo>
                <a:lnTo>
                  <a:pt x="1055209" y="0"/>
                </a:lnTo>
                <a:lnTo>
                  <a:pt x="1055209" y="481440"/>
                </a:lnTo>
                <a:lnTo>
                  <a:pt x="0" y="4814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039108" y="1185242"/>
            <a:ext cx="4051232" cy="8777670"/>
          </a:xfrm>
          <a:custGeom>
            <a:avLst/>
            <a:gdLst/>
            <a:ahLst/>
            <a:cxnLst/>
            <a:rect r="r" b="b" t="t" l="l"/>
            <a:pathLst>
              <a:path h="8777670" w="4051232">
                <a:moveTo>
                  <a:pt x="0" y="0"/>
                </a:moveTo>
                <a:lnTo>
                  <a:pt x="4051232" y="0"/>
                </a:lnTo>
                <a:lnTo>
                  <a:pt x="4051232" y="8777669"/>
                </a:lnTo>
                <a:lnTo>
                  <a:pt x="0" y="8777669"/>
                </a:lnTo>
                <a:lnTo>
                  <a:pt x="0" y="0"/>
                </a:lnTo>
                <a:close/>
              </a:path>
            </a:pathLst>
          </a:custGeom>
          <a:blipFill>
            <a:blip r:embed="rId4"/>
            <a:stretch>
              <a:fillRect l="0" t="0" r="0" b="0"/>
            </a:stretch>
          </a:blipFill>
        </p:spPr>
      </p:sp>
      <p:sp>
        <p:nvSpPr>
          <p:cNvPr name="TextBox 8" id="8"/>
          <p:cNvSpPr txBox="true"/>
          <p:nvPr/>
        </p:nvSpPr>
        <p:spPr>
          <a:xfrm rot="0">
            <a:off x="5803773" y="353262"/>
            <a:ext cx="6427931" cy="684127"/>
          </a:xfrm>
          <a:prstGeom prst="rect">
            <a:avLst/>
          </a:prstGeom>
        </p:spPr>
        <p:txBody>
          <a:bodyPr anchor="t" rtlCol="false" tIns="0" lIns="0" bIns="0" rIns="0">
            <a:spAutoFit/>
          </a:bodyPr>
          <a:lstStyle/>
          <a:p>
            <a:pPr algn="ctr">
              <a:lnSpc>
                <a:spcPts val="5336"/>
              </a:lnSpc>
            </a:pPr>
            <a:r>
              <a:rPr lang="en-US" b="true" sz="4560">
                <a:solidFill>
                  <a:srgbClr val="1F2020"/>
                </a:solidFill>
                <a:latin typeface="Open Sans Bold"/>
                <a:ea typeface="Open Sans Bold"/>
                <a:cs typeface="Open Sans Bold"/>
                <a:sym typeface="Open Sans Bold"/>
              </a:rPr>
              <a:t>Forgot Pin: Pin Reset</a:t>
            </a:r>
          </a:p>
        </p:txBody>
      </p:sp>
      <p:sp>
        <p:nvSpPr>
          <p:cNvPr name="TextBox 9" id="9"/>
          <p:cNvSpPr txBox="true"/>
          <p:nvPr/>
        </p:nvSpPr>
        <p:spPr>
          <a:xfrm rot="0">
            <a:off x="8864897" y="7725460"/>
            <a:ext cx="3912522" cy="1967178"/>
          </a:xfrm>
          <a:prstGeom prst="rect">
            <a:avLst/>
          </a:prstGeom>
        </p:spPr>
        <p:txBody>
          <a:bodyPr anchor="t" rtlCol="false" tIns="0" lIns="0" bIns="0" rIns="0">
            <a:spAutoFit/>
          </a:bodyPr>
          <a:lstStyle/>
          <a:p>
            <a:pPr algn="l">
              <a:lnSpc>
                <a:spcPts val="3922"/>
              </a:lnSpc>
              <a:spcBef>
                <a:spcPct val="0"/>
              </a:spcBef>
            </a:pPr>
            <a:r>
              <a:rPr lang="en-US" b="true" sz="2802">
                <a:solidFill>
                  <a:srgbClr val="335ACF"/>
                </a:solidFill>
                <a:latin typeface="Open Sans Bold"/>
                <a:ea typeface="Open Sans Bold"/>
                <a:cs typeface="Open Sans Bold"/>
                <a:sym typeface="Open Sans Bold"/>
              </a:rPr>
              <a:t>STEP 6: Use the new pin to login. The other pins remain unchanged.</a:t>
            </a:r>
          </a:p>
        </p:txBody>
      </p:sp>
      <p:sp>
        <p:nvSpPr>
          <p:cNvPr name="TextBox 10" id="10"/>
          <p:cNvSpPr txBox="true"/>
          <p:nvPr/>
        </p:nvSpPr>
        <p:spPr>
          <a:xfrm rot="0">
            <a:off x="6849395" y="2114983"/>
            <a:ext cx="2767876" cy="1967230"/>
          </a:xfrm>
          <a:prstGeom prst="rect">
            <a:avLst/>
          </a:prstGeom>
        </p:spPr>
        <p:txBody>
          <a:bodyPr anchor="t" rtlCol="false" tIns="0" lIns="0" bIns="0" rIns="0">
            <a:spAutoFit/>
          </a:bodyPr>
          <a:lstStyle/>
          <a:p>
            <a:pPr algn="l">
              <a:lnSpc>
                <a:spcPts val="3919"/>
              </a:lnSpc>
              <a:spcBef>
                <a:spcPct val="0"/>
              </a:spcBef>
            </a:pPr>
            <a:r>
              <a:rPr lang="en-US" b="true" sz="2799">
                <a:solidFill>
                  <a:srgbClr val="335ACF"/>
                </a:solidFill>
                <a:latin typeface="Open Sans Bold"/>
                <a:ea typeface="Open Sans Bold"/>
                <a:cs typeface="Open Sans Bold"/>
                <a:sym typeface="Open Sans Bold"/>
              </a:rPr>
              <a:t>STEP 5: Select ‘Okay’ to proceed to the ‘Login’ screen</a:t>
            </a:r>
          </a:p>
        </p:txBody>
      </p:sp>
      <p:sp>
        <p:nvSpPr>
          <p:cNvPr name="Freeform 11" id="11"/>
          <p:cNvSpPr/>
          <p:nvPr/>
        </p:nvSpPr>
        <p:spPr>
          <a:xfrm flipH="false" flipV="false" rot="0">
            <a:off x="13513210" y="1185242"/>
            <a:ext cx="4051232" cy="8777670"/>
          </a:xfrm>
          <a:custGeom>
            <a:avLst/>
            <a:gdLst/>
            <a:ahLst/>
            <a:cxnLst/>
            <a:rect r="r" b="b" t="t" l="l"/>
            <a:pathLst>
              <a:path h="8777670" w="4051232">
                <a:moveTo>
                  <a:pt x="0" y="0"/>
                </a:moveTo>
                <a:lnTo>
                  <a:pt x="4051232" y="0"/>
                </a:lnTo>
                <a:lnTo>
                  <a:pt x="4051232" y="8777669"/>
                </a:lnTo>
                <a:lnTo>
                  <a:pt x="0" y="8777669"/>
                </a:lnTo>
                <a:lnTo>
                  <a:pt x="0" y="0"/>
                </a:lnTo>
                <a:close/>
              </a:path>
            </a:pathLst>
          </a:custGeom>
          <a:blipFill>
            <a:blip r:embed="rId5"/>
            <a:stretch>
              <a:fillRect l="0" t="0" r="0" b="0"/>
            </a:stretch>
          </a:blipFill>
        </p:spPr>
      </p:sp>
      <p:sp>
        <p:nvSpPr>
          <p:cNvPr name="Freeform 12" id="12"/>
          <p:cNvSpPr/>
          <p:nvPr/>
        </p:nvSpPr>
        <p:spPr>
          <a:xfrm flipH="false" flipV="false" rot="0">
            <a:off x="683964" y="5958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6"/>
            <a:stretch>
              <a:fillRect l="0" t="0" r="0" b="0"/>
            </a:stretch>
          </a:blipFill>
          <a:ln cap="sq">
            <a:noFill/>
            <a:prstDash val="solid"/>
            <a:miter/>
          </a:ln>
        </p:spPr>
      </p:sp>
      <p:sp>
        <p:nvSpPr>
          <p:cNvPr name="Freeform 13" id="13"/>
          <p:cNvSpPr/>
          <p:nvPr/>
        </p:nvSpPr>
        <p:spPr>
          <a:xfrm flipH="false" flipV="false" rot="0">
            <a:off x="2124594" y="563366"/>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7"/>
            <a:stretch>
              <a:fillRect l="0" t="0" r="0" b="0"/>
            </a:stretch>
          </a:blipFill>
        </p:spPr>
      </p:sp>
      <p:sp>
        <p:nvSpPr>
          <p:cNvPr name="TextBox 14" id="14"/>
          <p:cNvSpPr txBox="true"/>
          <p:nvPr/>
        </p:nvSpPr>
        <p:spPr>
          <a:xfrm rot="0">
            <a:off x="1192013" y="646573"/>
            <a:ext cx="790211" cy="196390"/>
          </a:xfrm>
          <a:prstGeom prst="rect">
            <a:avLst/>
          </a:prstGeom>
        </p:spPr>
        <p:txBody>
          <a:bodyPr anchor="t" rtlCol="false" tIns="0" lIns="0" bIns="0" rIns="0">
            <a:spAutoFit/>
          </a:bodyPr>
          <a:lstStyle/>
          <a:p>
            <a:pPr algn="l">
              <a:lnSpc>
                <a:spcPts val="1663"/>
              </a:lnSpc>
              <a:spcBef>
                <a:spcPct val="0"/>
              </a:spcBef>
            </a:pPr>
            <a:r>
              <a:rPr lang="en-US" sz="1188">
                <a:solidFill>
                  <a:srgbClr val="1F2020"/>
                </a:solidFill>
                <a:latin typeface="Open Sans"/>
                <a:ea typeface="Open Sans"/>
                <a:cs typeface="Open Sans"/>
                <a:sym typeface="Open Sans"/>
              </a:rPr>
              <a:t>KALORITY</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5842944" y="231733"/>
            <a:ext cx="9241897" cy="684127"/>
          </a:xfrm>
          <a:prstGeom prst="rect">
            <a:avLst/>
          </a:prstGeom>
        </p:spPr>
        <p:txBody>
          <a:bodyPr anchor="t" rtlCol="false" tIns="0" lIns="0" bIns="0" rIns="0">
            <a:spAutoFit/>
          </a:bodyPr>
          <a:lstStyle/>
          <a:p>
            <a:pPr algn="l">
              <a:lnSpc>
                <a:spcPts val="5336"/>
              </a:lnSpc>
            </a:pPr>
            <a:r>
              <a:rPr lang="en-US" sz="4560" b="true">
                <a:solidFill>
                  <a:srgbClr val="1F2020"/>
                </a:solidFill>
                <a:latin typeface="Open Sans Bold"/>
                <a:ea typeface="Open Sans Bold"/>
                <a:cs typeface="Open Sans Bold"/>
                <a:sym typeface="Open Sans Bold"/>
              </a:rPr>
              <a:t>Group Configuration</a:t>
            </a:r>
          </a:p>
        </p:txBody>
      </p:sp>
      <p:sp>
        <p:nvSpPr>
          <p:cNvPr name="TextBox 6" id="6"/>
          <p:cNvSpPr txBox="true"/>
          <p:nvPr/>
        </p:nvSpPr>
        <p:spPr>
          <a:xfrm rot="0">
            <a:off x="13122193" y="7101979"/>
            <a:ext cx="496110" cy="297180"/>
          </a:xfrm>
          <a:prstGeom prst="rect">
            <a:avLst/>
          </a:prstGeom>
        </p:spPr>
        <p:txBody>
          <a:bodyPr anchor="t" rtlCol="false" tIns="0" lIns="0" bIns="0" rIns="0">
            <a:spAutoFit/>
          </a:bodyPr>
          <a:lstStyle/>
          <a:p>
            <a:pPr algn="ctr">
              <a:lnSpc>
                <a:spcPts val="2519"/>
              </a:lnSpc>
              <a:spcBef>
                <a:spcPct val="0"/>
              </a:spcBef>
            </a:pPr>
            <a:r>
              <a:rPr lang="en-US" b="true" sz="1799">
                <a:solidFill>
                  <a:srgbClr val="FFFFFF"/>
                </a:solidFill>
                <a:latin typeface="Open Sans Bold"/>
                <a:ea typeface="Open Sans Bold"/>
                <a:cs typeface="Open Sans Bold"/>
                <a:sym typeface="Open Sans Bold"/>
              </a:rPr>
              <a:t>02</a:t>
            </a:r>
          </a:p>
        </p:txBody>
      </p:sp>
      <p:sp>
        <p:nvSpPr>
          <p:cNvPr name="TextBox 7" id="7"/>
          <p:cNvSpPr txBox="true"/>
          <p:nvPr/>
        </p:nvSpPr>
        <p:spPr>
          <a:xfrm rot="0">
            <a:off x="531564" y="1106190"/>
            <a:ext cx="17476863" cy="8981884"/>
          </a:xfrm>
          <a:prstGeom prst="rect">
            <a:avLst/>
          </a:prstGeom>
        </p:spPr>
        <p:txBody>
          <a:bodyPr anchor="t" rtlCol="false" tIns="0" lIns="0" bIns="0" rIns="0">
            <a:spAutoFit/>
          </a:bodyPr>
          <a:lstStyle/>
          <a:p>
            <a:pPr algn="l">
              <a:lnSpc>
                <a:spcPts val="4773"/>
              </a:lnSpc>
            </a:pPr>
            <a:r>
              <a:rPr lang="en-US" sz="2386">
                <a:solidFill>
                  <a:srgbClr val="1F2020"/>
                </a:solidFill>
                <a:latin typeface="Open Sans"/>
                <a:ea typeface="Open Sans"/>
                <a:cs typeface="Open Sans"/>
                <a:sym typeface="Open Sans"/>
              </a:rPr>
              <a:t>For a newly registered group, this is the first step once they login. Here, a group defines the rules and policies of the group.</a:t>
            </a:r>
          </a:p>
          <a:p>
            <a:pPr algn="l">
              <a:lnSpc>
                <a:spcPts val="4773"/>
              </a:lnSpc>
            </a:pPr>
          </a:p>
          <a:p>
            <a:pPr algn="l" marL="515259" indent="-257630" lvl="1">
              <a:lnSpc>
                <a:spcPts val="4773"/>
              </a:lnSpc>
              <a:buAutoNum type="arabicPeriod" startAt="1"/>
            </a:pPr>
            <a:r>
              <a:rPr lang="en-US" sz="2386">
                <a:solidFill>
                  <a:srgbClr val="1F2020"/>
                </a:solidFill>
                <a:latin typeface="Open Sans"/>
                <a:ea typeface="Open Sans"/>
                <a:cs typeface="Open Sans"/>
                <a:sym typeface="Open Sans"/>
              </a:rPr>
              <a:t>Country Information - The country/region in which the group operates. This also determines the currency they use and the smallest amount in use. </a:t>
            </a:r>
          </a:p>
          <a:p>
            <a:pPr algn="l" marL="515259" indent="-257630" lvl="1">
              <a:lnSpc>
                <a:spcPts val="4773"/>
              </a:lnSpc>
              <a:buAutoNum type="arabicPeriod" startAt="1"/>
            </a:pPr>
            <a:r>
              <a:rPr lang="en-US" sz="2386">
                <a:solidFill>
                  <a:srgbClr val="1F2020"/>
                </a:solidFill>
                <a:latin typeface="Open Sans"/>
                <a:ea typeface="Open Sans"/>
                <a:cs typeface="Open Sans"/>
                <a:sym typeface="Open Sans"/>
              </a:rPr>
              <a:t>Cycle - This defines the savings cycle that the group is in, for old groups it is greater than 1  meaning they have been recording data elsewhere and are now migrating to the app. </a:t>
            </a:r>
          </a:p>
          <a:p>
            <a:pPr algn="l" marL="515259" indent="-257630" lvl="1">
              <a:lnSpc>
                <a:spcPts val="4773"/>
              </a:lnSpc>
              <a:buAutoNum type="arabicPeriod" startAt="1"/>
            </a:pPr>
            <a:r>
              <a:rPr lang="en-US" sz="2386">
                <a:solidFill>
                  <a:srgbClr val="1F2020"/>
                </a:solidFill>
                <a:latin typeface="Open Sans"/>
                <a:ea typeface="Open Sans"/>
                <a:cs typeface="Open Sans"/>
                <a:sym typeface="Open Sans"/>
              </a:rPr>
              <a:t>Social Fund - Does the group have a Social Fund</a:t>
            </a:r>
          </a:p>
          <a:p>
            <a:pPr algn="l" marL="515259" indent="-257630" lvl="1">
              <a:lnSpc>
                <a:spcPts val="4773"/>
              </a:lnSpc>
              <a:buAutoNum type="arabicPeriod" startAt="1"/>
            </a:pPr>
            <a:r>
              <a:rPr lang="en-US" sz="2386">
                <a:solidFill>
                  <a:srgbClr val="1F2020"/>
                </a:solidFill>
                <a:latin typeface="Open Sans"/>
                <a:ea typeface="Open Sans"/>
                <a:cs typeface="Open Sans"/>
                <a:sym typeface="Open Sans"/>
              </a:rPr>
              <a:t>How members save - Does the group record the cash value of individual savings or does it record the number of shares each member buys.  </a:t>
            </a:r>
          </a:p>
          <a:p>
            <a:pPr algn="l" marL="515259" indent="-257630" lvl="1">
              <a:lnSpc>
                <a:spcPts val="4773"/>
              </a:lnSpc>
              <a:buAutoNum type="arabicPeriod" startAt="1"/>
            </a:pPr>
            <a:r>
              <a:rPr lang="en-US" sz="2386">
                <a:solidFill>
                  <a:srgbClr val="1F2020"/>
                </a:solidFill>
                <a:latin typeface="Open Sans"/>
                <a:ea typeface="Open Sans"/>
                <a:cs typeface="Open Sans"/>
                <a:sym typeface="Open Sans"/>
              </a:rPr>
              <a:t>Savings to Loan Ratio - Is there a link between a member’s savings and the amount that can be borrowed. If there is, how many times the value of a member’s savings is the maximum that can be borrowed</a:t>
            </a:r>
          </a:p>
          <a:p>
            <a:pPr algn="l" marL="515259" indent="-257630" lvl="1">
              <a:lnSpc>
                <a:spcPts val="4773"/>
              </a:lnSpc>
              <a:buAutoNum type="arabicPeriod" startAt="1"/>
            </a:pPr>
            <a:r>
              <a:rPr lang="en-US" sz="2386">
                <a:solidFill>
                  <a:srgbClr val="1F2020"/>
                </a:solidFill>
                <a:latin typeface="Open Sans"/>
                <a:ea typeface="Open Sans"/>
                <a:cs typeface="Open Sans"/>
                <a:sym typeface="Open Sans"/>
              </a:rPr>
              <a:t>Cost of Borrowing - This allows the group to define how they charge interest on loans. They can charge a percentage on the balance after repayment (Declining Balance), A constant amount equal to a percentage of the principle amount (Flat Interest) or a Fixed Amount agreed upon by the group when the loan is being issued (Fixed Amount).</a:t>
            </a:r>
          </a:p>
          <a:p>
            <a:pPr algn="l" marL="515259" indent="-257630" lvl="1">
              <a:lnSpc>
                <a:spcPts val="4773"/>
              </a:lnSpc>
              <a:buAutoNum type="arabicPeriod" startAt="1"/>
            </a:pPr>
            <a:r>
              <a:rPr lang="en-US" sz="2386">
                <a:solidFill>
                  <a:srgbClr val="1F2020"/>
                </a:solidFill>
                <a:latin typeface="Open Sans"/>
                <a:ea typeface="Open Sans"/>
                <a:cs typeface="Open Sans"/>
                <a:sym typeface="Open Sans"/>
              </a:rPr>
              <a:t>Bank - Here the group can select ‘Yes’ if they have a group bank account otherwise ‘No’.</a:t>
            </a:r>
          </a:p>
        </p:txBody>
      </p:sp>
      <p:sp>
        <p:nvSpPr>
          <p:cNvPr name="Freeform 8" id="8"/>
          <p:cNvSpPr/>
          <p:nvPr/>
        </p:nvSpPr>
        <p:spPr>
          <a:xfrm flipH="false" flipV="false" rot="0">
            <a:off x="683964" y="5958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2"/>
            <a:stretch>
              <a:fillRect l="0" t="0" r="0" b="0"/>
            </a:stretch>
          </a:blipFill>
          <a:ln cap="sq">
            <a:noFill/>
            <a:prstDash val="solid"/>
            <a:miter/>
          </a:ln>
        </p:spPr>
      </p:sp>
      <p:sp>
        <p:nvSpPr>
          <p:cNvPr name="Freeform 9" id="9"/>
          <p:cNvSpPr/>
          <p:nvPr/>
        </p:nvSpPr>
        <p:spPr>
          <a:xfrm flipH="false" flipV="false" rot="0">
            <a:off x="2124594" y="563366"/>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3"/>
            <a:stretch>
              <a:fillRect l="0" t="0" r="0" b="0"/>
            </a:stretch>
          </a:blipFill>
        </p:spPr>
      </p:sp>
      <p:sp>
        <p:nvSpPr>
          <p:cNvPr name="TextBox 10" id="10"/>
          <p:cNvSpPr txBox="true"/>
          <p:nvPr/>
        </p:nvSpPr>
        <p:spPr>
          <a:xfrm rot="0">
            <a:off x="1192013" y="646573"/>
            <a:ext cx="790211" cy="196390"/>
          </a:xfrm>
          <a:prstGeom prst="rect">
            <a:avLst/>
          </a:prstGeom>
        </p:spPr>
        <p:txBody>
          <a:bodyPr anchor="t" rtlCol="false" tIns="0" lIns="0" bIns="0" rIns="0">
            <a:spAutoFit/>
          </a:bodyPr>
          <a:lstStyle/>
          <a:p>
            <a:pPr algn="l">
              <a:lnSpc>
                <a:spcPts val="1663"/>
              </a:lnSpc>
              <a:spcBef>
                <a:spcPct val="0"/>
              </a:spcBef>
            </a:pPr>
            <a:r>
              <a:rPr lang="en-US" sz="1188">
                <a:solidFill>
                  <a:srgbClr val="1F2020"/>
                </a:solidFill>
                <a:latin typeface="Open Sans"/>
                <a:ea typeface="Open Sans"/>
                <a:cs typeface="Open Sans"/>
                <a:sym typeface="Open Sans"/>
              </a:rPr>
              <a:t>KALORITY</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3122193" y="7101979"/>
            <a:ext cx="496110" cy="297180"/>
          </a:xfrm>
          <a:prstGeom prst="rect">
            <a:avLst/>
          </a:prstGeom>
        </p:spPr>
        <p:txBody>
          <a:bodyPr anchor="t" rtlCol="false" tIns="0" lIns="0" bIns="0" rIns="0">
            <a:spAutoFit/>
          </a:bodyPr>
          <a:lstStyle/>
          <a:p>
            <a:pPr algn="ctr">
              <a:lnSpc>
                <a:spcPts val="2519"/>
              </a:lnSpc>
              <a:spcBef>
                <a:spcPct val="0"/>
              </a:spcBef>
            </a:pPr>
            <a:r>
              <a:rPr lang="en-US" b="true" sz="1799">
                <a:solidFill>
                  <a:srgbClr val="FFFFFF"/>
                </a:solidFill>
                <a:latin typeface="Open Sans Bold"/>
                <a:ea typeface="Open Sans Bold"/>
                <a:cs typeface="Open Sans Bold"/>
                <a:sym typeface="Open Sans Bold"/>
              </a:rPr>
              <a:t>02</a:t>
            </a:r>
          </a:p>
        </p:txBody>
      </p:sp>
      <p:sp>
        <p:nvSpPr>
          <p:cNvPr name="TextBox 6" id="6"/>
          <p:cNvSpPr txBox="true"/>
          <p:nvPr/>
        </p:nvSpPr>
        <p:spPr>
          <a:xfrm rot="0">
            <a:off x="6150259" y="2461514"/>
            <a:ext cx="11109041" cy="6286500"/>
          </a:xfrm>
          <a:prstGeom prst="rect">
            <a:avLst/>
          </a:prstGeom>
        </p:spPr>
        <p:txBody>
          <a:bodyPr anchor="t" rtlCol="false" tIns="0" lIns="0" bIns="0" rIns="0">
            <a:spAutoFit/>
          </a:bodyPr>
          <a:lstStyle/>
          <a:p>
            <a:pPr algn="l">
              <a:lnSpc>
                <a:spcPts val="3359"/>
              </a:lnSpc>
            </a:pPr>
            <a:r>
              <a:rPr lang="en-US" sz="2799" b="true">
                <a:solidFill>
                  <a:srgbClr val="272728"/>
                </a:solidFill>
                <a:latin typeface="Open Sans Bold"/>
                <a:ea typeface="Open Sans Bold"/>
                <a:cs typeface="Open Sans Bold"/>
                <a:sym typeface="Open Sans Bold"/>
              </a:rPr>
              <a:t>Country information</a:t>
            </a:r>
          </a:p>
          <a:p>
            <a:pPr algn="l" marL="604519" indent="-302260" lvl="1">
              <a:lnSpc>
                <a:spcPts val="3359"/>
              </a:lnSpc>
              <a:buFont typeface="Arial"/>
              <a:buChar char="•"/>
            </a:pPr>
            <a:r>
              <a:rPr lang="en-US" b="true" sz="2799">
                <a:solidFill>
                  <a:srgbClr val="272728"/>
                </a:solidFill>
                <a:latin typeface="Open Sans Bold"/>
                <a:ea typeface="Open Sans Bold"/>
                <a:cs typeface="Open Sans Bold"/>
                <a:sym typeface="Open Sans Bold"/>
              </a:rPr>
              <a:t>Country: </a:t>
            </a:r>
            <a:r>
              <a:rPr lang="en-US" sz="2799">
                <a:solidFill>
                  <a:srgbClr val="272728"/>
                </a:solidFill>
                <a:latin typeface="Open Sans"/>
                <a:ea typeface="Open Sans"/>
                <a:cs typeface="Open Sans"/>
                <a:sym typeface="Open Sans"/>
              </a:rPr>
              <a:t> - can be typed in and selected based on the result that closely matches the words typed in.</a:t>
            </a:r>
          </a:p>
          <a:p>
            <a:pPr algn="l">
              <a:lnSpc>
                <a:spcPts val="3359"/>
              </a:lnSpc>
            </a:pPr>
          </a:p>
          <a:p>
            <a:pPr algn="l" marL="604519" indent="-302260" lvl="1">
              <a:lnSpc>
                <a:spcPts val="3359"/>
              </a:lnSpc>
              <a:buFont typeface="Arial"/>
              <a:buChar char="•"/>
            </a:pPr>
            <a:r>
              <a:rPr lang="en-US" b="true" sz="2799">
                <a:solidFill>
                  <a:srgbClr val="272728"/>
                </a:solidFill>
                <a:latin typeface="Open Sans Bold"/>
                <a:ea typeface="Open Sans Bold"/>
                <a:cs typeface="Open Sans Bold"/>
                <a:sym typeface="Open Sans Bold"/>
              </a:rPr>
              <a:t>Currency - </a:t>
            </a:r>
            <a:r>
              <a:rPr lang="en-US" sz="2799">
                <a:solidFill>
                  <a:srgbClr val="272728"/>
                </a:solidFill>
                <a:latin typeface="Open Sans"/>
                <a:ea typeface="Open Sans"/>
                <a:cs typeface="Open Sans"/>
                <a:sym typeface="Open Sans"/>
              </a:rPr>
              <a:t>can be typed in and selected based on the result that closely matches the words typed in.</a:t>
            </a:r>
          </a:p>
          <a:p>
            <a:pPr algn="l">
              <a:lnSpc>
                <a:spcPts val="3359"/>
              </a:lnSpc>
            </a:pPr>
          </a:p>
          <a:p>
            <a:pPr algn="l" marL="604519" indent="-302260" lvl="1">
              <a:lnSpc>
                <a:spcPts val="3359"/>
              </a:lnSpc>
              <a:buFont typeface="Arial"/>
              <a:buChar char="•"/>
            </a:pPr>
            <a:r>
              <a:rPr lang="en-US" b="true" sz="2799">
                <a:solidFill>
                  <a:srgbClr val="272728"/>
                </a:solidFill>
                <a:latin typeface="Open Sans Bold"/>
                <a:ea typeface="Open Sans Bold"/>
                <a:cs typeface="Open Sans Bold"/>
                <a:sym typeface="Open Sans Bold"/>
              </a:rPr>
              <a:t>Smallest Unit of Currency - </a:t>
            </a:r>
            <a:r>
              <a:rPr lang="en-US" sz="2799">
                <a:solidFill>
                  <a:srgbClr val="272728"/>
                </a:solidFill>
                <a:latin typeface="Open Sans"/>
                <a:ea typeface="Open Sans"/>
                <a:cs typeface="Open Sans"/>
                <a:sym typeface="Open Sans"/>
              </a:rPr>
              <a:t>this is the smallest amount of money that commonly used in a certain country or region.</a:t>
            </a:r>
          </a:p>
          <a:p>
            <a:pPr algn="l">
              <a:lnSpc>
                <a:spcPts val="3359"/>
              </a:lnSpc>
            </a:pPr>
          </a:p>
          <a:p>
            <a:pPr algn="l">
              <a:lnSpc>
                <a:spcPts val="3359"/>
              </a:lnSpc>
            </a:pPr>
            <a:r>
              <a:rPr lang="en-US" sz="2799" b="true">
                <a:solidFill>
                  <a:srgbClr val="272728"/>
                </a:solidFill>
                <a:latin typeface="Open Sans Bold"/>
                <a:ea typeface="Open Sans Bold"/>
                <a:cs typeface="Open Sans Bold"/>
                <a:sym typeface="Open Sans Bold"/>
              </a:rPr>
              <a:t>Cycle</a:t>
            </a:r>
          </a:p>
          <a:p>
            <a:pPr algn="l" marL="604519" indent="-302260" lvl="1">
              <a:lnSpc>
                <a:spcPts val="3359"/>
              </a:lnSpc>
              <a:buFont typeface="Arial"/>
              <a:buChar char="•"/>
            </a:pPr>
            <a:r>
              <a:rPr lang="en-US" b="true" sz="2799">
                <a:solidFill>
                  <a:srgbClr val="272728"/>
                </a:solidFill>
                <a:latin typeface="Open Sans Bold"/>
                <a:ea typeface="Open Sans Bold"/>
                <a:cs typeface="Open Sans Bold"/>
                <a:sym typeface="Open Sans Bold"/>
              </a:rPr>
              <a:t>Current Cycle - </a:t>
            </a:r>
            <a:r>
              <a:rPr lang="en-US" sz="2799">
                <a:solidFill>
                  <a:srgbClr val="272728"/>
                </a:solidFill>
                <a:latin typeface="Open Sans"/>
                <a:ea typeface="Open Sans"/>
                <a:cs typeface="Open Sans"/>
                <a:sym typeface="Open Sans"/>
              </a:rPr>
              <a:t>This should be a number greater or equal to 1, depending on how long the group has been existence i.e. how many savings cycles it has gone through complete with share-out.</a:t>
            </a:r>
          </a:p>
        </p:txBody>
      </p:sp>
      <p:sp>
        <p:nvSpPr>
          <p:cNvPr name="Freeform 7" id="7"/>
          <p:cNvSpPr/>
          <p:nvPr/>
        </p:nvSpPr>
        <p:spPr>
          <a:xfrm flipH="false" flipV="false" rot="0">
            <a:off x="1209829" y="1028700"/>
            <a:ext cx="4273062" cy="9258300"/>
          </a:xfrm>
          <a:custGeom>
            <a:avLst/>
            <a:gdLst/>
            <a:ahLst/>
            <a:cxnLst/>
            <a:rect r="r" b="b" t="t" l="l"/>
            <a:pathLst>
              <a:path h="9258300" w="4273062">
                <a:moveTo>
                  <a:pt x="0" y="0"/>
                </a:moveTo>
                <a:lnTo>
                  <a:pt x="4273062" y="0"/>
                </a:lnTo>
                <a:lnTo>
                  <a:pt x="4273062" y="9258300"/>
                </a:lnTo>
                <a:lnTo>
                  <a:pt x="0" y="9258300"/>
                </a:lnTo>
                <a:lnTo>
                  <a:pt x="0" y="0"/>
                </a:lnTo>
                <a:close/>
              </a:path>
            </a:pathLst>
          </a:custGeom>
          <a:blipFill>
            <a:blip r:embed="rId2"/>
            <a:stretch>
              <a:fillRect l="0" t="0" r="0" b="0"/>
            </a:stretch>
          </a:blipFill>
        </p:spPr>
      </p:sp>
      <p:sp>
        <p:nvSpPr>
          <p:cNvPr name="TextBox 8" id="8"/>
          <p:cNvSpPr txBox="true"/>
          <p:nvPr/>
        </p:nvSpPr>
        <p:spPr>
          <a:xfrm rot="0">
            <a:off x="5842944" y="231733"/>
            <a:ext cx="9241897" cy="684127"/>
          </a:xfrm>
          <a:prstGeom prst="rect">
            <a:avLst/>
          </a:prstGeom>
        </p:spPr>
        <p:txBody>
          <a:bodyPr anchor="t" rtlCol="false" tIns="0" lIns="0" bIns="0" rIns="0">
            <a:spAutoFit/>
          </a:bodyPr>
          <a:lstStyle/>
          <a:p>
            <a:pPr algn="l">
              <a:lnSpc>
                <a:spcPts val="5336"/>
              </a:lnSpc>
            </a:pPr>
            <a:r>
              <a:rPr lang="en-US" sz="4560" b="true">
                <a:solidFill>
                  <a:srgbClr val="1F2020"/>
                </a:solidFill>
                <a:latin typeface="Open Sans Bold"/>
                <a:ea typeface="Open Sans Bold"/>
                <a:cs typeface="Open Sans Bold"/>
                <a:sym typeface="Open Sans Bold"/>
              </a:rPr>
              <a:t>Group Configuration</a:t>
            </a:r>
          </a:p>
        </p:txBody>
      </p:sp>
      <p:sp>
        <p:nvSpPr>
          <p:cNvPr name="Freeform 9" id="9"/>
          <p:cNvSpPr/>
          <p:nvPr/>
        </p:nvSpPr>
        <p:spPr>
          <a:xfrm flipH="false" flipV="false" rot="0">
            <a:off x="683964" y="5958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3"/>
            <a:stretch>
              <a:fillRect l="0" t="0" r="0" b="0"/>
            </a:stretch>
          </a:blipFill>
          <a:ln cap="sq">
            <a:noFill/>
            <a:prstDash val="solid"/>
            <a:miter/>
          </a:ln>
        </p:spPr>
      </p:sp>
      <p:sp>
        <p:nvSpPr>
          <p:cNvPr name="Freeform 10" id="10"/>
          <p:cNvSpPr/>
          <p:nvPr/>
        </p:nvSpPr>
        <p:spPr>
          <a:xfrm flipH="false" flipV="false" rot="0">
            <a:off x="2124594" y="563366"/>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4"/>
            <a:stretch>
              <a:fillRect l="0" t="0" r="0" b="0"/>
            </a:stretch>
          </a:blipFill>
        </p:spPr>
      </p:sp>
      <p:sp>
        <p:nvSpPr>
          <p:cNvPr name="TextBox 11" id="11"/>
          <p:cNvSpPr txBox="true"/>
          <p:nvPr/>
        </p:nvSpPr>
        <p:spPr>
          <a:xfrm rot="0">
            <a:off x="1192013" y="646573"/>
            <a:ext cx="790211" cy="196390"/>
          </a:xfrm>
          <a:prstGeom prst="rect">
            <a:avLst/>
          </a:prstGeom>
        </p:spPr>
        <p:txBody>
          <a:bodyPr anchor="t" rtlCol="false" tIns="0" lIns="0" bIns="0" rIns="0">
            <a:spAutoFit/>
          </a:bodyPr>
          <a:lstStyle/>
          <a:p>
            <a:pPr algn="l">
              <a:lnSpc>
                <a:spcPts val="1663"/>
              </a:lnSpc>
              <a:spcBef>
                <a:spcPct val="0"/>
              </a:spcBef>
            </a:pPr>
            <a:r>
              <a:rPr lang="en-US" sz="1188">
                <a:solidFill>
                  <a:srgbClr val="1F2020"/>
                </a:solidFill>
                <a:latin typeface="Open Sans"/>
                <a:ea typeface="Open Sans"/>
                <a:cs typeface="Open Sans"/>
                <a:sym typeface="Open Sans"/>
              </a:rPr>
              <a:t>KALORITY</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3122193" y="7101979"/>
            <a:ext cx="496110" cy="297180"/>
          </a:xfrm>
          <a:prstGeom prst="rect">
            <a:avLst/>
          </a:prstGeom>
        </p:spPr>
        <p:txBody>
          <a:bodyPr anchor="t" rtlCol="false" tIns="0" lIns="0" bIns="0" rIns="0">
            <a:spAutoFit/>
          </a:bodyPr>
          <a:lstStyle/>
          <a:p>
            <a:pPr algn="ctr">
              <a:lnSpc>
                <a:spcPts val="2519"/>
              </a:lnSpc>
              <a:spcBef>
                <a:spcPct val="0"/>
              </a:spcBef>
            </a:pPr>
            <a:r>
              <a:rPr lang="en-US" b="true" sz="1799">
                <a:solidFill>
                  <a:srgbClr val="FFFFFF"/>
                </a:solidFill>
                <a:latin typeface="Open Sans Bold"/>
                <a:ea typeface="Open Sans Bold"/>
                <a:cs typeface="Open Sans Bold"/>
                <a:sym typeface="Open Sans Bold"/>
              </a:rPr>
              <a:t>02</a:t>
            </a:r>
          </a:p>
        </p:txBody>
      </p:sp>
      <p:sp>
        <p:nvSpPr>
          <p:cNvPr name="TextBox 6" id="6"/>
          <p:cNvSpPr txBox="true"/>
          <p:nvPr/>
        </p:nvSpPr>
        <p:spPr>
          <a:xfrm rot="0">
            <a:off x="6005890" y="2827553"/>
            <a:ext cx="9766324" cy="5208270"/>
          </a:xfrm>
          <a:prstGeom prst="rect">
            <a:avLst/>
          </a:prstGeom>
        </p:spPr>
        <p:txBody>
          <a:bodyPr anchor="t" rtlCol="false" tIns="0" lIns="0" bIns="0" rIns="0">
            <a:spAutoFit/>
          </a:bodyPr>
          <a:lstStyle/>
          <a:p>
            <a:pPr algn="l">
              <a:lnSpc>
                <a:spcPts val="4199"/>
              </a:lnSpc>
            </a:pPr>
            <a:r>
              <a:rPr lang="en-US" sz="2799" b="true">
                <a:solidFill>
                  <a:srgbClr val="1F2020"/>
                </a:solidFill>
                <a:latin typeface="Open Sans Bold"/>
                <a:ea typeface="Open Sans Bold"/>
                <a:cs typeface="Open Sans Bold"/>
                <a:sym typeface="Open Sans Bold"/>
              </a:rPr>
              <a:t>Social Fund - It is not mandatory.</a:t>
            </a:r>
            <a:r>
              <a:rPr lang="en-US" sz="2799" b="true">
                <a:solidFill>
                  <a:srgbClr val="1F2020"/>
                </a:solidFill>
                <a:latin typeface="Open Sans Bold"/>
                <a:ea typeface="Open Sans Bold"/>
                <a:cs typeface="Open Sans Bold"/>
                <a:sym typeface="Open Sans Bold"/>
              </a:rPr>
              <a:t> </a:t>
            </a:r>
            <a:r>
              <a:rPr lang="en-US" sz="2799">
                <a:solidFill>
                  <a:srgbClr val="1F2020"/>
                </a:solidFill>
                <a:latin typeface="Open Sans"/>
                <a:ea typeface="Open Sans"/>
                <a:cs typeface="Open Sans"/>
                <a:sym typeface="Open Sans"/>
              </a:rPr>
              <a:t>The group decides if it wants to have one or not. Note that individual member Social Fund contributions are not recorded, but the cash value remaining at the end of a meeting is recorded.</a:t>
            </a:r>
          </a:p>
          <a:p>
            <a:pPr algn="l">
              <a:lnSpc>
                <a:spcPts val="4199"/>
              </a:lnSpc>
            </a:pPr>
          </a:p>
          <a:p>
            <a:pPr algn="l">
              <a:lnSpc>
                <a:spcPts val="4199"/>
              </a:lnSpc>
            </a:pPr>
            <a:r>
              <a:rPr lang="en-US" sz="2799" b="true">
                <a:solidFill>
                  <a:srgbClr val="1F2020"/>
                </a:solidFill>
                <a:latin typeface="Open Sans Bold"/>
                <a:ea typeface="Open Sans Bold"/>
                <a:cs typeface="Open Sans Bold"/>
                <a:sym typeface="Open Sans Bold"/>
              </a:rPr>
              <a:t>How members save</a:t>
            </a:r>
          </a:p>
          <a:p>
            <a:pPr algn="l" marL="506730" indent="-253365" lvl="1">
              <a:lnSpc>
                <a:spcPts val="4199"/>
              </a:lnSpc>
              <a:buFont typeface="Arial"/>
              <a:buChar char="•"/>
            </a:pPr>
            <a:r>
              <a:rPr lang="en-US" b="true" sz="2799">
                <a:solidFill>
                  <a:srgbClr val="1F2020"/>
                </a:solidFill>
                <a:latin typeface="Open Sans Bold"/>
                <a:ea typeface="Open Sans Bold"/>
                <a:cs typeface="Open Sans Bold"/>
                <a:sym typeface="Open Sans Bold"/>
              </a:rPr>
              <a:t>Shares bought</a:t>
            </a:r>
            <a:r>
              <a:rPr lang="en-US" sz="2799">
                <a:solidFill>
                  <a:srgbClr val="1F2020"/>
                </a:solidFill>
                <a:latin typeface="Open Sans"/>
                <a:ea typeface="Open Sans"/>
                <a:cs typeface="Open Sans"/>
                <a:sym typeface="Open Sans"/>
              </a:rPr>
              <a:t>– Number of shares bought, recorded in each member’s passbook</a:t>
            </a:r>
          </a:p>
          <a:p>
            <a:pPr algn="l" marL="506374" indent="-253187" lvl="1">
              <a:lnSpc>
                <a:spcPts val="4199"/>
              </a:lnSpc>
              <a:buFont typeface="Arial"/>
              <a:buChar char="•"/>
            </a:pPr>
            <a:r>
              <a:rPr lang="en-US" b="true" sz="2799">
                <a:solidFill>
                  <a:srgbClr val="1F2020"/>
                </a:solidFill>
                <a:latin typeface="Open Sans Bold"/>
                <a:ea typeface="Open Sans Bold"/>
                <a:cs typeface="Open Sans Bold"/>
                <a:sym typeface="Open Sans Bold"/>
              </a:rPr>
              <a:t>Cash value of savings, </a:t>
            </a:r>
            <a:r>
              <a:rPr lang="en-US" sz="2799">
                <a:solidFill>
                  <a:srgbClr val="1F2020"/>
                </a:solidFill>
                <a:latin typeface="Open Sans"/>
                <a:ea typeface="Open Sans"/>
                <a:cs typeface="Open Sans"/>
                <a:sym typeface="Open Sans"/>
              </a:rPr>
              <a:t>shown as recorded in a group ledger</a:t>
            </a:r>
          </a:p>
        </p:txBody>
      </p:sp>
      <p:sp>
        <p:nvSpPr>
          <p:cNvPr name="Freeform 7" id="7"/>
          <p:cNvSpPr/>
          <p:nvPr/>
        </p:nvSpPr>
        <p:spPr>
          <a:xfrm flipH="false" flipV="false" rot="0">
            <a:off x="1028700" y="1167992"/>
            <a:ext cx="4044827" cy="8763792"/>
          </a:xfrm>
          <a:custGeom>
            <a:avLst/>
            <a:gdLst/>
            <a:ahLst/>
            <a:cxnLst/>
            <a:rect r="r" b="b" t="t" l="l"/>
            <a:pathLst>
              <a:path h="8763792" w="4044827">
                <a:moveTo>
                  <a:pt x="0" y="0"/>
                </a:moveTo>
                <a:lnTo>
                  <a:pt x="4044827" y="0"/>
                </a:lnTo>
                <a:lnTo>
                  <a:pt x="4044827" y="8763792"/>
                </a:lnTo>
                <a:lnTo>
                  <a:pt x="0" y="8763792"/>
                </a:lnTo>
                <a:lnTo>
                  <a:pt x="0" y="0"/>
                </a:lnTo>
                <a:close/>
              </a:path>
            </a:pathLst>
          </a:custGeom>
          <a:blipFill>
            <a:blip r:embed="rId2"/>
            <a:stretch>
              <a:fillRect l="0" t="0" r="0" b="0"/>
            </a:stretch>
          </a:blipFill>
        </p:spPr>
      </p:sp>
      <p:sp>
        <p:nvSpPr>
          <p:cNvPr name="TextBox 8" id="8"/>
          <p:cNvSpPr txBox="true"/>
          <p:nvPr/>
        </p:nvSpPr>
        <p:spPr>
          <a:xfrm rot="0">
            <a:off x="5842944" y="231733"/>
            <a:ext cx="9241897" cy="684127"/>
          </a:xfrm>
          <a:prstGeom prst="rect">
            <a:avLst/>
          </a:prstGeom>
        </p:spPr>
        <p:txBody>
          <a:bodyPr anchor="t" rtlCol="false" tIns="0" lIns="0" bIns="0" rIns="0">
            <a:spAutoFit/>
          </a:bodyPr>
          <a:lstStyle/>
          <a:p>
            <a:pPr algn="l">
              <a:lnSpc>
                <a:spcPts val="5336"/>
              </a:lnSpc>
            </a:pPr>
            <a:r>
              <a:rPr lang="en-US" sz="4560" b="true">
                <a:solidFill>
                  <a:srgbClr val="1F2020"/>
                </a:solidFill>
                <a:latin typeface="Open Sans Bold"/>
                <a:ea typeface="Open Sans Bold"/>
                <a:cs typeface="Open Sans Bold"/>
                <a:sym typeface="Open Sans Bold"/>
              </a:rPr>
              <a:t>Group Configuration</a:t>
            </a:r>
          </a:p>
        </p:txBody>
      </p:sp>
      <p:sp>
        <p:nvSpPr>
          <p:cNvPr name="Freeform 9" id="9"/>
          <p:cNvSpPr/>
          <p:nvPr/>
        </p:nvSpPr>
        <p:spPr>
          <a:xfrm flipH="false" flipV="false" rot="0">
            <a:off x="683964" y="5958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3"/>
            <a:stretch>
              <a:fillRect l="0" t="0" r="0" b="0"/>
            </a:stretch>
          </a:blipFill>
          <a:ln cap="sq">
            <a:noFill/>
            <a:prstDash val="solid"/>
            <a:miter/>
          </a:ln>
        </p:spPr>
      </p:sp>
      <p:sp>
        <p:nvSpPr>
          <p:cNvPr name="Freeform 10" id="10"/>
          <p:cNvSpPr/>
          <p:nvPr/>
        </p:nvSpPr>
        <p:spPr>
          <a:xfrm flipH="false" flipV="false" rot="0">
            <a:off x="2124594" y="563366"/>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4"/>
            <a:stretch>
              <a:fillRect l="0" t="0" r="0" b="0"/>
            </a:stretch>
          </a:blipFill>
        </p:spPr>
      </p:sp>
      <p:sp>
        <p:nvSpPr>
          <p:cNvPr name="TextBox 11" id="11"/>
          <p:cNvSpPr txBox="true"/>
          <p:nvPr/>
        </p:nvSpPr>
        <p:spPr>
          <a:xfrm rot="0">
            <a:off x="1192013" y="646573"/>
            <a:ext cx="790211" cy="196390"/>
          </a:xfrm>
          <a:prstGeom prst="rect">
            <a:avLst/>
          </a:prstGeom>
        </p:spPr>
        <p:txBody>
          <a:bodyPr anchor="t" rtlCol="false" tIns="0" lIns="0" bIns="0" rIns="0">
            <a:spAutoFit/>
          </a:bodyPr>
          <a:lstStyle/>
          <a:p>
            <a:pPr algn="l">
              <a:lnSpc>
                <a:spcPts val="1663"/>
              </a:lnSpc>
              <a:spcBef>
                <a:spcPct val="0"/>
              </a:spcBef>
            </a:pPr>
            <a:r>
              <a:rPr lang="en-US" sz="1188">
                <a:solidFill>
                  <a:srgbClr val="1F2020"/>
                </a:solidFill>
                <a:latin typeface="Open Sans"/>
                <a:ea typeface="Open Sans"/>
                <a:cs typeface="Open Sans"/>
                <a:sym typeface="Open Sans"/>
              </a:rPr>
              <a:t>KALORITY</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3122193" y="7101979"/>
            <a:ext cx="496110" cy="297180"/>
          </a:xfrm>
          <a:prstGeom prst="rect">
            <a:avLst/>
          </a:prstGeom>
        </p:spPr>
        <p:txBody>
          <a:bodyPr anchor="t" rtlCol="false" tIns="0" lIns="0" bIns="0" rIns="0">
            <a:spAutoFit/>
          </a:bodyPr>
          <a:lstStyle/>
          <a:p>
            <a:pPr algn="ctr">
              <a:lnSpc>
                <a:spcPts val="2519"/>
              </a:lnSpc>
              <a:spcBef>
                <a:spcPct val="0"/>
              </a:spcBef>
            </a:pPr>
            <a:r>
              <a:rPr lang="en-US" b="true" sz="1799">
                <a:solidFill>
                  <a:srgbClr val="FFFFFF"/>
                </a:solidFill>
                <a:latin typeface="Open Sans Bold"/>
                <a:ea typeface="Open Sans Bold"/>
                <a:cs typeface="Open Sans Bold"/>
                <a:sym typeface="Open Sans Bold"/>
              </a:rPr>
              <a:t>02</a:t>
            </a:r>
          </a:p>
        </p:txBody>
      </p:sp>
      <p:sp>
        <p:nvSpPr>
          <p:cNvPr name="TextBox 6" id="6"/>
          <p:cNvSpPr txBox="true"/>
          <p:nvPr/>
        </p:nvSpPr>
        <p:spPr>
          <a:xfrm rot="0">
            <a:off x="5842944" y="2337157"/>
            <a:ext cx="10404527" cy="4246245"/>
          </a:xfrm>
          <a:prstGeom prst="rect">
            <a:avLst/>
          </a:prstGeom>
        </p:spPr>
        <p:txBody>
          <a:bodyPr anchor="t" rtlCol="false" tIns="0" lIns="0" bIns="0" rIns="0">
            <a:spAutoFit/>
          </a:bodyPr>
          <a:lstStyle/>
          <a:p>
            <a:pPr algn="l">
              <a:lnSpc>
                <a:spcPts val="4200"/>
              </a:lnSpc>
            </a:pPr>
          </a:p>
          <a:p>
            <a:pPr algn="l">
              <a:lnSpc>
                <a:spcPts val="4200"/>
              </a:lnSpc>
            </a:pPr>
            <a:r>
              <a:rPr lang="en-US" sz="2800" b="true">
                <a:solidFill>
                  <a:srgbClr val="1F2020"/>
                </a:solidFill>
                <a:latin typeface="Open Sans Bold"/>
                <a:ea typeface="Open Sans Bold"/>
                <a:cs typeface="Open Sans Bold"/>
                <a:sym typeface="Open Sans Bold"/>
              </a:rPr>
              <a:t>Savings to loan ratio</a:t>
            </a:r>
          </a:p>
          <a:p>
            <a:pPr algn="l" marL="604523" indent="-302261" lvl="1">
              <a:lnSpc>
                <a:spcPts val="4200"/>
              </a:lnSpc>
              <a:buFont typeface="Arial"/>
              <a:buChar char="•"/>
            </a:pPr>
            <a:r>
              <a:rPr lang="en-US" sz="2800">
                <a:solidFill>
                  <a:srgbClr val="1F2020"/>
                </a:solidFill>
                <a:latin typeface="Open Sans"/>
                <a:ea typeface="Open Sans"/>
                <a:cs typeface="Open Sans"/>
                <a:sym typeface="Open Sans"/>
              </a:rPr>
              <a:t>Most SGs allow members to borrow more than they have saved, but usually put a limit on this. The group can select how many times the value of a member’s savings they can borrow. In this case a member can borrow up to 3 times the value of their savings.</a:t>
            </a:r>
          </a:p>
          <a:p>
            <a:pPr algn="l" marL="506732" indent="-253366" lvl="1">
              <a:lnSpc>
                <a:spcPts val="4200"/>
              </a:lnSpc>
            </a:pPr>
          </a:p>
        </p:txBody>
      </p:sp>
      <p:sp>
        <p:nvSpPr>
          <p:cNvPr name="Freeform 7" id="7"/>
          <p:cNvSpPr/>
          <p:nvPr/>
        </p:nvSpPr>
        <p:spPr>
          <a:xfrm flipH="false" flipV="false" rot="0">
            <a:off x="952078" y="1028700"/>
            <a:ext cx="4070134" cy="8818625"/>
          </a:xfrm>
          <a:custGeom>
            <a:avLst/>
            <a:gdLst/>
            <a:ahLst/>
            <a:cxnLst/>
            <a:rect r="r" b="b" t="t" l="l"/>
            <a:pathLst>
              <a:path h="8818625" w="4070134">
                <a:moveTo>
                  <a:pt x="0" y="0"/>
                </a:moveTo>
                <a:lnTo>
                  <a:pt x="4070135" y="0"/>
                </a:lnTo>
                <a:lnTo>
                  <a:pt x="4070135" y="8818625"/>
                </a:lnTo>
                <a:lnTo>
                  <a:pt x="0" y="8818625"/>
                </a:lnTo>
                <a:lnTo>
                  <a:pt x="0" y="0"/>
                </a:lnTo>
                <a:close/>
              </a:path>
            </a:pathLst>
          </a:custGeom>
          <a:blipFill>
            <a:blip r:embed="rId2"/>
            <a:stretch>
              <a:fillRect l="0" t="0" r="0" b="0"/>
            </a:stretch>
          </a:blipFill>
        </p:spPr>
      </p:sp>
      <p:sp>
        <p:nvSpPr>
          <p:cNvPr name="TextBox 8" id="8"/>
          <p:cNvSpPr txBox="true"/>
          <p:nvPr/>
        </p:nvSpPr>
        <p:spPr>
          <a:xfrm rot="0">
            <a:off x="5842944" y="231733"/>
            <a:ext cx="9241897" cy="684127"/>
          </a:xfrm>
          <a:prstGeom prst="rect">
            <a:avLst/>
          </a:prstGeom>
        </p:spPr>
        <p:txBody>
          <a:bodyPr anchor="t" rtlCol="false" tIns="0" lIns="0" bIns="0" rIns="0">
            <a:spAutoFit/>
          </a:bodyPr>
          <a:lstStyle/>
          <a:p>
            <a:pPr algn="l">
              <a:lnSpc>
                <a:spcPts val="5336"/>
              </a:lnSpc>
            </a:pPr>
            <a:r>
              <a:rPr lang="en-US" sz="4560" b="true">
                <a:solidFill>
                  <a:srgbClr val="1F2020"/>
                </a:solidFill>
                <a:latin typeface="Open Sans Bold"/>
                <a:ea typeface="Open Sans Bold"/>
                <a:cs typeface="Open Sans Bold"/>
                <a:sym typeface="Open Sans Bold"/>
              </a:rPr>
              <a:t>Group Configuration</a:t>
            </a:r>
          </a:p>
        </p:txBody>
      </p:sp>
      <p:sp>
        <p:nvSpPr>
          <p:cNvPr name="Freeform 9" id="9"/>
          <p:cNvSpPr/>
          <p:nvPr/>
        </p:nvSpPr>
        <p:spPr>
          <a:xfrm flipH="false" flipV="false" rot="0">
            <a:off x="683964" y="5958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3"/>
            <a:stretch>
              <a:fillRect l="0" t="0" r="0" b="0"/>
            </a:stretch>
          </a:blipFill>
          <a:ln cap="sq">
            <a:noFill/>
            <a:prstDash val="solid"/>
            <a:miter/>
          </a:ln>
        </p:spPr>
      </p:sp>
      <p:sp>
        <p:nvSpPr>
          <p:cNvPr name="Freeform 10" id="10"/>
          <p:cNvSpPr/>
          <p:nvPr/>
        </p:nvSpPr>
        <p:spPr>
          <a:xfrm flipH="false" flipV="false" rot="0">
            <a:off x="2124594" y="563366"/>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4"/>
            <a:stretch>
              <a:fillRect l="0" t="0" r="0" b="0"/>
            </a:stretch>
          </a:blipFill>
        </p:spPr>
      </p:sp>
      <p:sp>
        <p:nvSpPr>
          <p:cNvPr name="TextBox 11" id="11"/>
          <p:cNvSpPr txBox="true"/>
          <p:nvPr/>
        </p:nvSpPr>
        <p:spPr>
          <a:xfrm rot="0">
            <a:off x="1192013" y="646573"/>
            <a:ext cx="790211" cy="196390"/>
          </a:xfrm>
          <a:prstGeom prst="rect">
            <a:avLst/>
          </a:prstGeom>
        </p:spPr>
        <p:txBody>
          <a:bodyPr anchor="t" rtlCol="false" tIns="0" lIns="0" bIns="0" rIns="0">
            <a:spAutoFit/>
          </a:bodyPr>
          <a:lstStyle/>
          <a:p>
            <a:pPr algn="l">
              <a:lnSpc>
                <a:spcPts val="1663"/>
              </a:lnSpc>
              <a:spcBef>
                <a:spcPct val="0"/>
              </a:spcBef>
            </a:pPr>
            <a:r>
              <a:rPr lang="en-US" sz="1188">
                <a:solidFill>
                  <a:srgbClr val="1F2020"/>
                </a:solidFill>
                <a:latin typeface="Open Sans"/>
                <a:ea typeface="Open Sans"/>
                <a:cs typeface="Open Sans"/>
                <a:sym typeface="Open Sans"/>
              </a:rPr>
              <a:t>KALORITY</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866803" y="1613505"/>
            <a:ext cx="3777095" cy="8183706"/>
          </a:xfrm>
          <a:custGeom>
            <a:avLst/>
            <a:gdLst/>
            <a:ahLst/>
            <a:cxnLst/>
            <a:rect r="r" b="b" t="t" l="l"/>
            <a:pathLst>
              <a:path h="8183706" w="3777095">
                <a:moveTo>
                  <a:pt x="0" y="0"/>
                </a:moveTo>
                <a:lnTo>
                  <a:pt x="3777096" y="0"/>
                </a:lnTo>
                <a:lnTo>
                  <a:pt x="3777096" y="8183707"/>
                </a:lnTo>
                <a:lnTo>
                  <a:pt x="0" y="8183707"/>
                </a:lnTo>
                <a:lnTo>
                  <a:pt x="0" y="0"/>
                </a:lnTo>
                <a:close/>
              </a:path>
            </a:pathLst>
          </a:custGeom>
          <a:blipFill>
            <a:blip r:embed="rId2"/>
            <a:stretch>
              <a:fillRect l="0" t="0" r="0" b="0"/>
            </a:stretch>
          </a:blipFill>
        </p:spPr>
      </p:sp>
      <p:sp>
        <p:nvSpPr>
          <p:cNvPr name="Freeform 6" id="6"/>
          <p:cNvSpPr/>
          <p:nvPr/>
        </p:nvSpPr>
        <p:spPr>
          <a:xfrm flipH="false" flipV="false" rot="0">
            <a:off x="5502301" y="1613505"/>
            <a:ext cx="3777095" cy="8183706"/>
          </a:xfrm>
          <a:custGeom>
            <a:avLst/>
            <a:gdLst/>
            <a:ahLst/>
            <a:cxnLst/>
            <a:rect r="r" b="b" t="t" l="l"/>
            <a:pathLst>
              <a:path h="8183706" w="3777095">
                <a:moveTo>
                  <a:pt x="0" y="0"/>
                </a:moveTo>
                <a:lnTo>
                  <a:pt x="3777095" y="0"/>
                </a:lnTo>
                <a:lnTo>
                  <a:pt x="3777095" y="8183707"/>
                </a:lnTo>
                <a:lnTo>
                  <a:pt x="0" y="8183707"/>
                </a:lnTo>
                <a:lnTo>
                  <a:pt x="0" y="0"/>
                </a:lnTo>
                <a:close/>
              </a:path>
            </a:pathLst>
          </a:custGeom>
          <a:blipFill>
            <a:blip r:embed="rId3"/>
            <a:stretch>
              <a:fillRect l="0" t="0" r="0" b="0"/>
            </a:stretch>
          </a:blipFill>
        </p:spPr>
      </p:sp>
      <p:sp>
        <p:nvSpPr>
          <p:cNvPr name="TextBox 7" id="7"/>
          <p:cNvSpPr txBox="true"/>
          <p:nvPr/>
        </p:nvSpPr>
        <p:spPr>
          <a:xfrm rot="0">
            <a:off x="13122193" y="7101979"/>
            <a:ext cx="496110" cy="297180"/>
          </a:xfrm>
          <a:prstGeom prst="rect">
            <a:avLst/>
          </a:prstGeom>
        </p:spPr>
        <p:txBody>
          <a:bodyPr anchor="t" rtlCol="false" tIns="0" lIns="0" bIns="0" rIns="0">
            <a:spAutoFit/>
          </a:bodyPr>
          <a:lstStyle/>
          <a:p>
            <a:pPr algn="ctr">
              <a:lnSpc>
                <a:spcPts val="2519"/>
              </a:lnSpc>
              <a:spcBef>
                <a:spcPct val="0"/>
              </a:spcBef>
            </a:pPr>
            <a:r>
              <a:rPr lang="en-US" b="true" sz="1799">
                <a:solidFill>
                  <a:srgbClr val="FFFFFF"/>
                </a:solidFill>
                <a:latin typeface="Open Sans Bold"/>
                <a:ea typeface="Open Sans Bold"/>
                <a:cs typeface="Open Sans Bold"/>
                <a:sym typeface="Open Sans Bold"/>
              </a:rPr>
              <a:t>02</a:t>
            </a:r>
          </a:p>
        </p:txBody>
      </p:sp>
      <p:sp>
        <p:nvSpPr>
          <p:cNvPr name="TextBox 8" id="8"/>
          <p:cNvSpPr txBox="true"/>
          <p:nvPr/>
        </p:nvSpPr>
        <p:spPr>
          <a:xfrm rot="0">
            <a:off x="9476995" y="2399896"/>
            <a:ext cx="8700937" cy="7446645"/>
          </a:xfrm>
          <a:prstGeom prst="rect">
            <a:avLst/>
          </a:prstGeom>
        </p:spPr>
        <p:txBody>
          <a:bodyPr anchor="t" rtlCol="false" tIns="0" lIns="0" bIns="0" rIns="0">
            <a:spAutoFit/>
          </a:bodyPr>
          <a:lstStyle/>
          <a:p>
            <a:pPr algn="l">
              <a:lnSpc>
                <a:spcPts val="4200"/>
              </a:lnSpc>
            </a:pPr>
          </a:p>
          <a:p>
            <a:pPr algn="l" marL="604523" indent="-302261" lvl="1">
              <a:lnSpc>
                <a:spcPts val="4200"/>
              </a:lnSpc>
              <a:buFont typeface="Arial"/>
              <a:buChar char="•"/>
            </a:pPr>
            <a:r>
              <a:rPr lang="en-US" b="true" sz="2800">
                <a:solidFill>
                  <a:srgbClr val="1F2020"/>
                </a:solidFill>
                <a:latin typeface="Open Sans Bold"/>
                <a:ea typeface="Open Sans Bold"/>
                <a:cs typeface="Open Sans Bold"/>
                <a:sym typeface="Open Sans Bold"/>
              </a:rPr>
              <a:t>Cost of Borrowing - </a:t>
            </a:r>
            <a:r>
              <a:rPr lang="en-US" sz="2800">
                <a:solidFill>
                  <a:srgbClr val="1F2020"/>
                </a:solidFill>
                <a:latin typeface="Open Sans"/>
                <a:ea typeface="Open Sans"/>
                <a:cs typeface="Open Sans"/>
                <a:sym typeface="Open Sans"/>
              </a:rPr>
              <a:t>Specifies whether a loan taken accrues an interest or not and the rate of interest if it does.</a:t>
            </a:r>
          </a:p>
          <a:p>
            <a:pPr algn="l" marL="604523" indent="-302261" lvl="1">
              <a:lnSpc>
                <a:spcPts val="4200"/>
              </a:lnSpc>
              <a:buFont typeface="Arial"/>
              <a:buChar char="•"/>
            </a:pPr>
            <a:r>
              <a:rPr lang="en-US" b="true" sz="2800">
                <a:solidFill>
                  <a:srgbClr val="1F2020"/>
                </a:solidFill>
                <a:latin typeface="Open Sans Bold"/>
                <a:ea typeface="Open Sans Bold"/>
                <a:cs typeface="Open Sans Bold"/>
                <a:sym typeface="Open Sans Bold"/>
              </a:rPr>
              <a:t>Interest calculation methods:</a:t>
            </a:r>
          </a:p>
          <a:p>
            <a:pPr algn="l">
              <a:lnSpc>
                <a:spcPts val="4200"/>
              </a:lnSpc>
            </a:pPr>
            <a:r>
              <a:rPr lang="en-US" sz="2800">
                <a:solidFill>
                  <a:srgbClr val="1F2020"/>
                </a:solidFill>
                <a:latin typeface="Open Sans"/>
                <a:ea typeface="Open Sans"/>
                <a:cs typeface="Open Sans"/>
                <a:sym typeface="Open Sans"/>
              </a:rPr>
              <a:t>                        </a:t>
            </a:r>
            <a:r>
              <a:rPr lang="en-US" sz="2800">
                <a:solidFill>
                  <a:srgbClr val="1F2020"/>
                </a:solidFill>
                <a:latin typeface="Open Sans"/>
                <a:ea typeface="Open Sans"/>
                <a:cs typeface="Open Sans"/>
                <a:sym typeface="Open Sans"/>
              </a:rPr>
              <a:t>Declining Balance </a:t>
            </a:r>
          </a:p>
          <a:p>
            <a:pPr algn="l">
              <a:lnSpc>
                <a:spcPts val="4200"/>
              </a:lnSpc>
            </a:pPr>
            <a:r>
              <a:rPr lang="en-US" sz="2800">
                <a:solidFill>
                  <a:srgbClr val="1F2020"/>
                </a:solidFill>
                <a:latin typeface="Open Sans"/>
                <a:ea typeface="Open Sans"/>
                <a:cs typeface="Open Sans"/>
                <a:sym typeface="Open Sans"/>
              </a:rPr>
              <a:t>                        Flat Interest</a:t>
            </a:r>
          </a:p>
          <a:p>
            <a:pPr algn="l">
              <a:lnSpc>
                <a:spcPts val="4200"/>
              </a:lnSpc>
            </a:pPr>
            <a:r>
              <a:rPr lang="en-US" sz="2800">
                <a:solidFill>
                  <a:srgbClr val="1F2020"/>
                </a:solidFill>
                <a:latin typeface="Open Sans"/>
                <a:ea typeface="Open Sans"/>
                <a:cs typeface="Open Sans"/>
                <a:sym typeface="Open Sans"/>
              </a:rPr>
              <a:t>                        Fixed amount </a:t>
            </a:r>
          </a:p>
          <a:p>
            <a:pPr algn="l">
              <a:lnSpc>
                <a:spcPts val="4200"/>
              </a:lnSpc>
            </a:pPr>
          </a:p>
          <a:p>
            <a:pPr algn="l" marL="604523" indent="-302261" lvl="1">
              <a:lnSpc>
                <a:spcPts val="4200"/>
              </a:lnSpc>
              <a:buFont typeface="Arial"/>
              <a:buChar char="•"/>
            </a:pPr>
            <a:r>
              <a:rPr lang="en-US" b="true" sz="2800">
                <a:solidFill>
                  <a:srgbClr val="1F2020"/>
                </a:solidFill>
                <a:latin typeface="Open Sans Bold"/>
                <a:ea typeface="Open Sans Bold"/>
                <a:cs typeface="Open Sans Bold"/>
                <a:sym typeface="Open Sans Bold"/>
              </a:rPr>
              <a:t>4 weekly interest charge. </a:t>
            </a:r>
            <a:r>
              <a:rPr lang="en-US" sz="2800">
                <a:solidFill>
                  <a:srgbClr val="1F2020"/>
                </a:solidFill>
                <a:latin typeface="Open Sans"/>
                <a:ea typeface="Open Sans"/>
                <a:cs typeface="Open Sans"/>
                <a:sym typeface="Open Sans"/>
              </a:rPr>
              <a:t>The percentage charged on either flat interest or declining balance loans every 28 days</a:t>
            </a:r>
            <a:r>
              <a:rPr lang="en-US" sz="2800">
                <a:solidFill>
                  <a:srgbClr val="1F2020"/>
                </a:solidFill>
                <a:latin typeface="Open Sans Light"/>
                <a:ea typeface="Open Sans Light"/>
                <a:cs typeface="Open Sans Light"/>
                <a:sym typeface="Open Sans Light"/>
              </a:rPr>
              <a:t>,</a:t>
            </a:r>
            <a:r>
              <a:rPr lang="en-US" sz="2800">
                <a:solidFill>
                  <a:srgbClr val="1F2020"/>
                </a:solidFill>
                <a:latin typeface="Open Sans"/>
                <a:ea typeface="Open Sans"/>
                <a:cs typeface="Open Sans"/>
                <a:sym typeface="Open Sans"/>
              </a:rPr>
              <a:t> until the loan is repaid in full.</a:t>
            </a:r>
          </a:p>
          <a:p>
            <a:pPr algn="l" marL="506732" indent="-253366" lvl="1">
              <a:lnSpc>
                <a:spcPts val="4200"/>
              </a:lnSpc>
            </a:pPr>
          </a:p>
        </p:txBody>
      </p:sp>
      <p:sp>
        <p:nvSpPr>
          <p:cNvPr name="TextBox 9" id="9"/>
          <p:cNvSpPr txBox="true"/>
          <p:nvPr/>
        </p:nvSpPr>
        <p:spPr>
          <a:xfrm rot="0">
            <a:off x="5799262" y="288958"/>
            <a:ext cx="9241897" cy="684127"/>
          </a:xfrm>
          <a:prstGeom prst="rect">
            <a:avLst/>
          </a:prstGeom>
        </p:spPr>
        <p:txBody>
          <a:bodyPr anchor="t" rtlCol="false" tIns="0" lIns="0" bIns="0" rIns="0">
            <a:spAutoFit/>
          </a:bodyPr>
          <a:lstStyle/>
          <a:p>
            <a:pPr algn="l">
              <a:lnSpc>
                <a:spcPts val="5336"/>
              </a:lnSpc>
            </a:pPr>
            <a:r>
              <a:rPr lang="en-US" sz="4560" b="true">
                <a:solidFill>
                  <a:srgbClr val="1F2020"/>
                </a:solidFill>
                <a:latin typeface="Open Sans Bold"/>
                <a:ea typeface="Open Sans Bold"/>
                <a:cs typeface="Open Sans Bold"/>
                <a:sym typeface="Open Sans Bold"/>
              </a:rPr>
              <a:t>Group Configuration</a:t>
            </a:r>
          </a:p>
        </p:txBody>
      </p:sp>
      <p:sp>
        <p:nvSpPr>
          <p:cNvPr name="Freeform 10" id="10"/>
          <p:cNvSpPr/>
          <p:nvPr/>
        </p:nvSpPr>
        <p:spPr>
          <a:xfrm flipH="false" flipV="false" rot="0">
            <a:off x="683964" y="5958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4"/>
            <a:stretch>
              <a:fillRect l="0" t="0" r="0" b="0"/>
            </a:stretch>
          </a:blipFill>
          <a:ln cap="sq">
            <a:noFill/>
            <a:prstDash val="solid"/>
            <a:miter/>
          </a:ln>
        </p:spPr>
      </p:sp>
      <p:sp>
        <p:nvSpPr>
          <p:cNvPr name="Freeform 11" id="11"/>
          <p:cNvSpPr/>
          <p:nvPr/>
        </p:nvSpPr>
        <p:spPr>
          <a:xfrm flipH="false" flipV="false" rot="0">
            <a:off x="2124594" y="563366"/>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5"/>
            <a:stretch>
              <a:fillRect l="0" t="0" r="0" b="0"/>
            </a:stretch>
          </a:blipFill>
        </p:spPr>
      </p:sp>
      <p:sp>
        <p:nvSpPr>
          <p:cNvPr name="TextBox 12" id="12"/>
          <p:cNvSpPr txBox="true"/>
          <p:nvPr/>
        </p:nvSpPr>
        <p:spPr>
          <a:xfrm rot="0">
            <a:off x="1192013" y="646573"/>
            <a:ext cx="790211" cy="196390"/>
          </a:xfrm>
          <a:prstGeom prst="rect">
            <a:avLst/>
          </a:prstGeom>
        </p:spPr>
        <p:txBody>
          <a:bodyPr anchor="t" rtlCol="false" tIns="0" lIns="0" bIns="0" rIns="0">
            <a:spAutoFit/>
          </a:bodyPr>
          <a:lstStyle/>
          <a:p>
            <a:pPr algn="l">
              <a:lnSpc>
                <a:spcPts val="1663"/>
              </a:lnSpc>
              <a:spcBef>
                <a:spcPct val="0"/>
              </a:spcBef>
            </a:pPr>
            <a:r>
              <a:rPr lang="en-US" sz="1188">
                <a:solidFill>
                  <a:srgbClr val="1F2020"/>
                </a:solidFill>
                <a:latin typeface="Open Sans"/>
                <a:ea typeface="Open Sans"/>
                <a:cs typeface="Open Sans"/>
                <a:sym typeface="Open Sans"/>
              </a:rPr>
              <a:t>KALORITY</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70" r="0" b="-16693"/>
            </a:stretch>
          </a:blipFill>
        </p:spPr>
      </p:sp>
      <p:sp>
        <p:nvSpPr>
          <p:cNvPr name="Freeform 3" id="3"/>
          <p:cNvSpPr/>
          <p:nvPr/>
        </p:nvSpPr>
        <p:spPr>
          <a:xfrm flipH="false" flipV="false" rot="0">
            <a:off x="673429" y="486649"/>
            <a:ext cx="274427" cy="260019"/>
          </a:xfrm>
          <a:custGeom>
            <a:avLst/>
            <a:gdLst/>
            <a:ahLst/>
            <a:cxnLst/>
            <a:rect r="r" b="b" t="t" l="l"/>
            <a:pathLst>
              <a:path h="260019" w="274427">
                <a:moveTo>
                  <a:pt x="0" y="0"/>
                </a:moveTo>
                <a:lnTo>
                  <a:pt x="274427" y="0"/>
                </a:lnTo>
                <a:lnTo>
                  <a:pt x="274427" y="260020"/>
                </a:lnTo>
                <a:lnTo>
                  <a:pt x="0" y="2600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3122193" y="7101979"/>
            <a:ext cx="496110" cy="280670"/>
          </a:xfrm>
          <a:prstGeom prst="rect">
            <a:avLst/>
          </a:prstGeom>
        </p:spPr>
        <p:txBody>
          <a:bodyPr anchor="t" rtlCol="false" tIns="0" lIns="0" bIns="0" rIns="0">
            <a:spAutoFit/>
          </a:bodyPr>
          <a:lstStyle/>
          <a:p>
            <a:pPr algn="ctr">
              <a:lnSpc>
                <a:spcPts val="2379"/>
              </a:lnSpc>
            </a:pPr>
            <a:r>
              <a:rPr lang="en-US" b="true" sz="1699">
                <a:solidFill>
                  <a:srgbClr val="FFFFFF"/>
                </a:solidFill>
                <a:latin typeface="Open Sans Bold"/>
                <a:ea typeface="Open Sans Bold"/>
                <a:cs typeface="Open Sans Bold"/>
                <a:sym typeface="Open Sans Bold"/>
              </a:rPr>
              <a:t>02</a:t>
            </a:r>
          </a:p>
        </p:txBody>
      </p:sp>
      <p:sp>
        <p:nvSpPr>
          <p:cNvPr name="TextBox 5" id="5"/>
          <p:cNvSpPr txBox="true"/>
          <p:nvPr/>
        </p:nvSpPr>
        <p:spPr>
          <a:xfrm rot="0">
            <a:off x="1039108" y="517674"/>
            <a:ext cx="1547756" cy="198120"/>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KALORITY</a:t>
            </a:r>
          </a:p>
        </p:txBody>
      </p:sp>
      <p:grpSp>
        <p:nvGrpSpPr>
          <p:cNvPr name="Group 6" id="6"/>
          <p:cNvGrpSpPr/>
          <p:nvPr/>
        </p:nvGrpSpPr>
        <p:grpSpPr>
          <a:xfrm rot="0">
            <a:off x="0" y="0"/>
            <a:ext cx="18288000" cy="10287000"/>
            <a:chOff x="0" y="0"/>
            <a:chExt cx="24384000" cy="13716000"/>
          </a:xfrm>
        </p:grpSpPr>
        <p:sp>
          <p:nvSpPr>
            <p:cNvPr name="Freeform 7" id="7"/>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005470">
                <a:alpha val="50196"/>
              </a:srgbClr>
            </a:solidFill>
          </p:spPr>
        </p:sp>
      </p:grpSp>
      <p:sp>
        <p:nvSpPr>
          <p:cNvPr name="TextBox 8" id="8"/>
          <p:cNvSpPr txBox="true"/>
          <p:nvPr/>
        </p:nvSpPr>
        <p:spPr>
          <a:xfrm rot="0">
            <a:off x="1592911" y="2390452"/>
            <a:ext cx="4079559" cy="2739009"/>
          </a:xfrm>
          <a:prstGeom prst="rect">
            <a:avLst/>
          </a:prstGeom>
        </p:spPr>
        <p:txBody>
          <a:bodyPr anchor="t" rtlCol="false" tIns="0" lIns="0" bIns="0" rIns="0">
            <a:spAutoFit/>
          </a:bodyPr>
          <a:lstStyle/>
          <a:p>
            <a:pPr algn="l">
              <a:lnSpc>
                <a:spcPts val="7128"/>
              </a:lnSpc>
            </a:pPr>
            <a:r>
              <a:rPr lang="en-US" sz="6600" spc="61">
                <a:solidFill>
                  <a:srgbClr val="FFFFFF"/>
                </a:solidFill>
                <a:latin typeface="Open Sans"/>
                <a:ea typeface="Open Sans"/>
                <a:cs typeface="Open Sans"/>
                <a:sym typeface="Open Sans"/>
              </a:rPr>
              <a:t>Declining Balance</a:t>
            </a:r>
          </a:p>
          <a:p>
            <a:pPr algn="l">
              <a:lnSpc>
                <a:spcPts val="7128"/>
              </a:lnSpc>
            </a:pPr>
          </a:p>
        </p:txBody>
      </p:sp>
      <p:sp>
        <p:nvSpPr>
          <p:cNvPr name="TextBox 9" id="9"/>
          <p:cNvSpPr txBox="true"/>
          <p:nvPr/>
        </p:nvSpPr>
        <p:spPr>
          <a:xfrm rot="0">
            <a:off x="1590802" y="4826331"/>
            <a:ext cx="4079557" cy="4098290"/>
          </a:xfrm>
          <a:prstGeom prst="rect">
            <a:avLst/>
          </a:prstGeom>
        </p:spPr>
        <p:txBody>
          <a:bodyPr anchor="t" rtlCol="false" tIns="0" lIns="0" bIns="0" rIns="0">
            <a:spAutoFit/>
          </a:bodyPr>
          <a:lstStyle/>
          <a:p>
            <a:pPr algn="l">
              <a:lnSpc>
                <a:spcPts val="4060"/>
              </a:lnSpc>
            </a:pPr>
            <a:r>
              <a:rPr lang="en-US" sz="2900" spc="-17">
                <a:solidFill>
                  <a:srgbClr val="FFFFFF"/>
                </a:solidFill>
                <a:latin typeface="Open Sans"/>
                <a:ea typeface="Open Sans"/>
                <a:cs typeface="Open Sans"/>
                <a:sym typeface="Open Sans"/>
              </a:rPr>
              <a:t>The interest is calculated as a percentage of the amount left after a repayment is made and is adjusted every 28 days (4 weeks)</a:t>
            </a:r>
          </a:p>
          <a:p>
            <a:pPr algn="l">
              <a:lnSpc>
                <a:spcPts val="4060"/>
              </a:lnSpc>
            </a:pPr>
          </a:p>
        </p:txBody>
      </p:sp>
      <p:sp>
        <p:nvSpPr>
          <p:cNvPr name="TextBox 10" id="10"/>
          <p:cNvSpPr txBox="true"/>
          <p:nvPr/>
        </p:nvSpPr>
        <p:spPr>
          <a:xfrm rot="0">
            <a:off x="12353440" y="2390452"/>
            <a:ext cx="4079559" cy="1834134"/>
          </a:xfrm>
          <a:prstGeom prst="rect">
            <a:avLst/>
          </a:prstGeom>
        </p:spPr>
        <p:txBody>
          <a:bodyPr anchor="t" rtlCol="false" tIns="0" lIns="0" bIns="0" rIns="0">
            <a:spAutoFit/>
          </a:bodyPr>
          <a:lstStyle/>
          <a:p>
            <a:pPr algn="l">
              <a:lnSpc>
                <a:spcPts val="7128"/>
              </a:lnSpc>
            </a:pPr>
            <a:r>
              <a:rPr lang="en-US" sz="6600" spc="61">
                <a:solidFill>
                  <a:srgbClr val="FFFFFF"/>
                </a:solidFill>
                <a:latin typeface="Open Sans"/>
                <a:ea typeface="Open Sans"/>
                <a:cs typeface="Open Sans"/>
                <a:sym typeface="Open Sans"/>
              </a:rPr>
              <a:t>Fixed Amount</a:t>
            </a:r>
          </a:p>
        </p:txBody>
      </p:sp>
      <p:sp>
        <p:nvSpPr>
          <p:cNvPr name="TextBox 11" id="11"/>
          <p:cNvSpPr txBox="true"/>
          <p:nvPr/>
        </p:nvSpPr>
        <p:spPr>
          <a:xfrm rot="0">
            <a:off x="12359767" y="4661688"/>
            <a:ext cx="4603739" cy="5126990"/>
          </a:xfrm>
          <a:prstGeom prst="rect">
            <a:avLst/>
          </a:prstGeom>
        </p:spPr>
        <p:txBody>
          <a:bodyPr anchor="t" rtlCol="false" tIns="0" lIns="0" bIns="0" rIns="0">
            <a:spAutoFit/>
          </a:bodyPr>
          <a:lstStyle/>
          <a:p>
            <a:pPr algn="l">
              <a:lnSpc>
                <a:spcPts val="4060"/>
              </a:lnSpc>
            </a:pPr>
            <a:r>
              <a:rPr lang="en-US" sz="2900" spc="-17">
                <a:solidFill>
                  <a:srgbClr val="FFFFFF"/>
                </a:solidFill>
                <a:latin typeface="Open Sans"/>
                <a:ea typeface="Open Sans"/>
                <a:cs typeface="Open Sans"/>
                <a:sym typeface="Open Sans"/>
              </a:rPr>
              <a:t>The Interest/service charge is an amount, decided by whatever method the group decides. This is added to the value of the loan, one time only.</a:t>
            </a:r>
            <a:r>
              <a:rPr lang="en-US" sz="2900" spc="-17">
                <a:solidFill>
                  <a:srgbClr val="FFFFFF"/>
                </a:solidFill>
                <a:latin typeface="Open Sans"/>
                <a:ea typeface="Open Sans"/>
                <a:cs typeface="Open Sans"/>
                <a:sym typeface="Open Sans"/>
              </a:rPr>
              <a:t> The total is then paid back, without any new charges being added et any time theafter</a:t>
            </a:r>
          </a:p>
        </p:txBody>
      </p:sp>
      <p:sp>
        <p:nvSpPr>
          <p:cNvPr name="TextBox 12" id="12"/>
          <p:cNvSpPr txBox="true"/>
          <p:nvPr/>
        </p:nvSpPr>
        <p:spPr>
          <a:xfrm rot="0">
            <a:off x="6973174" y="2390452"/>
            <a:ext cx="4079559" cy="1834134"/>
          </a:xfrm>
          <a:prstGeom prst="rect">
            <a:avLst/>
          </a:prstGeom>
        </p:spPr>
        <p:txBody>
          <a:bodyPr anchor="t" rtlCol="false" tIns="0" lIns="0" bIns="0" rIns="0">
            <a:spAutoFit/>
          </a:bodyPr>
          <a:lstStyle/>
          <a:p>
            <a:pPr algn="l">
              <a:lnSpc>
                <a:spcPts val="7128"/>
              </a:lnSpc>
            </a:pPr>
            <a:r>
              <a:rPr lang="en-US" sz="6600" spc="61">
                <a:solidFill>
                  <a:srgbClr val="FFFFFF"/>
                </a:solidFill>
                <a:latin typeface="Open Sans"/>
                <a:ea typeface="Open Sans"/>
                <a:cs typeface="Open Sans"/>
                <a:sym typeface="Open Sans"/>
              </a:rPr>
              <a:t>Flat Interest</a:t>
            </a:r>
          </a:p>
        </p:txBody>
      </p:sp>
      <p:sp>
        <p:nvSpPr>
          <p:cNvPr name="TextBox 13" id="13"/>
          <p:cNvSpPr txBox="true"/>
          <p:nvPr/>
        </p:nvSpPr>
        <p:spPr>
          <a:xfrm rot="0">
            <a:off x="6975284" y="4661688"/>
            <a:ext cx="4079557" cy="4612640"/>
          </a:xfrm>
          <a:prstGeom prst="rect">
            <a:avLst/>
          </a:prstGeom>
        </p:spPr>
        <p:txBody>
          <a:bodyPr anchor="t" rtlCol="false" tIns="0" lIns="0" bIns="0" rIns="0">
            <a:spAutoFit/>
          </a:bodyPr>
          <a:lstStyle/>
          <a:p>
            <a:pPr algn="l">
              <a:lnSpc>
                <a:spcPts val="4060"/>
              </a:lnSpc>
            </a:pPr>
            <a:r>
              <a:rPr lang="en-US" sz="2900" spc="-17">
                <a:solidFill>
                  <a:srgbClr val="FFFFFF"/>
                </a:solidFill>
                <a:latin typeface="Open Sans"/>
                <a:ea typeface="Open Sans"/>
                <a:cs typeface="Open Sans"/>
                <a:sym typeface="Open Sans"/>
              </a:rPr>
              <a:t>The interest is calculated as a percentage of the initial amount borrowed, and the same amount is charged every 28 days, regardless of the loan balance</a:t>
            </a:r>
          </a:p>
          <a:p>
            <a:pPr algn="l">
              <a:lnSpc>
                <a:spcPts val="4060"/>
              </a:lnSpc>
            </a:pPr>
          </a:p>
        </p:txBody>
      </p:sp>
      <p:sp>
        <p:nvSpPr>
          <p:cNvPr name="TextBox 14" id="14"/>
          <p:cNvSpPr txBox="true"/>
          <p:nvPr/>
        </p:nvSpPr>
        <p:spPr>
          <a:xfrm rot="0">
            <a:off x="3632691" y="534274"/>
            <a:ext cx="10057931" cy="1730883"/>
          </a:xfrm>
          <a:prstGeom prst="rect">
            <a:avLst/>
          </a:prstGeom>
        </p:spPr>
        <p:txBody>
          <a:bodyPr anchor="t" rtlCol="false" tIns="0" lIns="0" bIns="0" rIns="0">
            <a:spAutoFit/>
          </a:bodyPr>
          <a:lstStyle/>
          <a:p>
            <a:pPr algn="ctr">
              <a:lnSpc>
                <a:spcPts val="4536"/>
              </a:lnSpc>
            </a:pPr>
            <a:r>
              <a:rPr lang="en-US" b="true" sz="4200" spc="39">
                <a:solidFill>
                  <a:srgbClr val="FFFFFF"/>
                </a:solidFill>
                <a:latin typeface="Open Sans Bold"/>
                <a:ea typeface="Open Sans Bold"/>
                <a:cs typeface="Open Sans Bold"/>
                <a:sym typeface="Open Sans Bold"/>
              </a:rPr>
              <a:t>Interest Calculation Methods Explained</a:t>
            </a:r>
          </a:p>
          <a:p>
            <a:pPr algn="ctr">
              <a:lnSpc>
                <a:spcPts val="4536"/>
              </a:lnSpc>
            </a:pPr>
          </a:p>
        </p:txBody>
      </p:sp>
      <p:sp>
        <p:nvSpPr>
          <p:cNvPr name="Freeform 15" id="15"/>
          <p:cNvSpPr/>
          <p:nvPr/>
        </p:nvSpPr>
        <p:spPr>
          <a:xfrm flipH="false" flipV="false" rot="0">
            <a:off x="683964" y="5958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5"/>
            <a:stretch>
              <a:fillRect l="0" t="0" r="0" b="0"/>
            </a:stretch>
          </a:blipFill>
          <a:ln cap="sq">
            <a:noFill/>
            <a:prstDash val="solid"/>
            <a:miter/>
          </a:ln>
        </p:spPr>
      </p:sp>
      <p:sp>
        <p:nvSpPr>
          <p:cNvPr name="Freeform 16" id="16"/>
          <p:cNvSpPr/>
          <p:nvPr/>
        </p:nvSpPr>
        <p:spPr>
          <a:xfrm flipH="false" flipV="false" rot="0">
            <a:off x="2124594" y="563366"/>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6"/>
            <a:stretch>
              <a:fillRect l="0" t="0" r="0" b="0"/>
            </a:stretch>
          </a:blipFill>
        </p:spPr>
      </p:sp>
      <p:sp>
        <p:nvSpPr>
          <p:cNvPr name="TextBox 17" id="17"/>
          <p:cNvSpPr txBox="true"/>
          <p:nvPr/>
        </p:nvSpPr>
        <p:spPr>
          <a:xfrm rot="0">
            <a:off x="1192013" y="646573"/>
            <a:ext cx="790211" cy="196390"/>
          </a:xfrm>
          <a:prstGeom prst="rect">
            <a:avLst/>
          </a:prstGeom>
        </p:spPr>
        <p:txBody>
          <a:bodyPr anchor="t" rtlCol="false" tIns="0" lIns="0" bIns="0" rIns="0">
            <a:spAutoFit/>
          </a:bodyPr>
          <a:lstStyle/>
          <a:p>
            <a:pPr algn="l">
              <a:lnSpc>
                <a:spcPts val="1663"/>
              </a:lnSpc>
              <a:spcBef>
                <a:spcPct val="0"/>
              </a:spcBef>
            </a:pPr>
            <a:r>
              <a:rPr lang="en-US" sz="1188">
                <a:solidFill>
                  <a:srgbClr val="1F2020"/>
                </a:solidFill>
                <a:latin typeface="Open Sans"/>
                <a:ea typeface="Open Sans"/>
                <a:cs typeface="Open Sans"/>
                <a:sym typeface="Open Sans"/>
              </a:rPr>
              <a:t>KALORITY</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3122193" y="7101979"/>
            <a:ext cx="496110" cy="297180"/>
          </a:xfrm>
          <a:prstGeom prst="rect">
            <a:avLst/>
          </a:prstGeom>
        </p:spPr>
        <p:txBody>
          <a:bodyPr anchor="t" rtlCol="false" tIns="0" lIns="0" bIns="0" rIns="0">
            <a:spAutoFit/>
          </a:bodyPr>
          <a:lstStyle/>
          <a:p>
            <a:pPr algn="ctr">
              <a:lnSpc>
                <a:spcPts val="2519"/>
              </a:lnSpc>
              <a:spcBef>
                <a:spcPct val="0"/>
              </a:spcBef>
            </a:pPr>
            <a:r>
              <a:rPr lang="en-US" b="true" sz="1799">
                <a:solidFill>
                  <a:srgbClr val="FFFFFF"/>
                </a:solidFill>
                <a:latin typeface="Open Sans Bold"/>
                <a:ea typeface="Open Sans Bold"/>
                <a:cs typeface="Open Sans Bold"/>
                <a:sym typeface="Open Sans Bold"/>
              </a:rPr>
              <a:t>02</a:t>
            </a:r>
          </a:p>
        </p:txBody>
      </p:sp>
      <p:sp>
        <p:nvSpPr>
          <p:cNvPr name="TextBox 6" id="6"/>
          <p:cNvSpPr txBox="true"/>
          <p:nvPr/>
        </p:nvSpPr>
        <p:spPr>
          <a:xfrm rot="0">
            <a:off x="5842944" y="2277802"/>
            <a:ext cx="10404527" cy="3712845"/>
          </a:xfrm>
          <a:prstGeom prst="rect">
            <a:avLst/>
          </a:prstGeom>
        </p:spPr>
        <p:txBody>
          <a:bodyPr anchor="t" rtlCol="false" tIns="0" lIns="0" bIns="0" rIns="0">
            <a:spAutoFit/>
          </a:bodyPr>
          <a:lstStyle/>
          <a:p>
            <a:pPr algn="l" marL="604523" indent="-302261" lvl="1">
              <a:lnSpc>
                <a:spcPts val="4200"/>
              </a:lnSpc>
              <a:buFont typeface="Arial"/>
              <a:buChar char="•"/>
            </a:pPr>
            <a:r>
              <a:rPr lang="en-US" b="true" sz="2800">
                <a:solidFill>
                  <a:srgbClr val="1F2020"/>
                </a:solidFill>
                <a:latin typeface="Open Sans Bold"/>
                <a:ea typeface="Open Sans Bold"/>
                <a:cs typeface="Open Sans Bold"/>
                <a:sym typeface="Open Sans Bold"/>
              </a:rPr>
              <a:t>Bank - </a:t>
            </a:r>
            <a:r>
              <a:rPr lang="en-US" sz="2800">
                <a:solidFill>
                  <a:srgbClr val="1F2020"/>
                </a:solidFill>
                <a:latin typeface="Open Sans"/>
                <a:ea typeface="Open Sans"/>
                <a:cs typeface="Open Sans"/>
                <a:sym typeface="Open Sans"/>
              </a:rPr>
              <a:t>The Group declares if it has a bank account.</a:t>
            </a:r>
          </a:p>
          <a:p>
            <a:pPr algn="l" marL="604523" indent="-302261" lvl="1">
              <a:lnSpc>
                <a:spcPts val="4200"/>
              </a:lnSpc>
              <a:buFont typeface="Arial"/>
              <a:buChar char="•"/>
            </a:pPr>
            <a:r>
              <a:rPr lang="en-US" b="true" sz="2800">
                <a:solidFill>
                  <a:srgbClr val="1F2020"/>
                </a:solidFill>
                <a:latin typeface="Open Sans Bold"/>
                <a:ea typeface="Open Sans Bold"/>
                <a:cs typeface="Open Sans Bold"/>
                <a:sym typeface="Open Sans Bold"/>
              </a:rPr>
              <a:t>“Save Configuration”</a:t>
            </a:r>
            <a:r>
              <a:rPr lang="en-US" sz="2800">
                <a:solidFill>
                  <a:srgbClr val="1F2020"/>
                </a:solidFill>
                <a:latin typeface="Open Sans"/>
                <a:ea typeface="Open Sans"/>
                <a:cs typeface="Open Sans"/>
                <a:sym typeface="Open Sans"/>
              </a:rPr>
              <a:t> – For the configurations to take effect, the user clicks on the button.</a:t>
            </a:r>
          </a:p>
          <a:p>
            <a:pPr algn="l">
              <a:lnSpc>
                <a:spcPts val="4200"/>
              </a:lnSpc>
            </a:pPr>
          </a:p>
          <a:p>
            <a:pPr algn="l">
              <a:lnSpc>
                <a:spcPts val="4200"/>
              </a:lnSpc>
            </a:pPr>
            <a:r>
              <a:rPr lang="en-US" b="true" sz="2800">
                <a:solidFill>
                  <a:srgbClr val="1F2020"/>
                </a:solidFill>
                <a:latin typeface="Open Sans Bold"/>
                <a:ea typeface="Open Sans Bold"/>
                <a:cs typeface="Open Sans Bold"/>
                <a:sym typeface="Open Sans Bold"/>
              </a:rPr>
              <a:t>Note</a:t>
            </a:r>
            <a:r>
              <a:rPr lang="en-US" sz="2800">
                <a:solidFill>
                  <a:srgbClr val="1F2020"/>
                </a:solidFill>
                <a:latin typeface="Open Sans"/>
                <a:ea typeface="Open Sans"/>
                <a:cs typeface="Open Sans"/>
                <a:sym typeface="Open Sans"/>
              </a:rPr>
              <a:t> - if a group does not have a social fund or a bank account, the data </a:t>
            </a:r>
            <a:r>
              <a:rPr lang="en-US" sz="2800">
                <a:solidFill>
                  <a:srgbClr val="1F2020"/>
                </a:solidFill>
                <a:latin typeface="Open Sans"/>
                <a:ea typeface="Open Sans"/>
                <a:cs typeface="Open Sans"/>
                <a:sym typeface="Open Sans"/>
              </a:rPr>
              <a:t>entry screens will not show these fields in the cash balances section.</a:t>
            </a:r>
          </a:p>
        </p:txBody>
      </p:sp>
      <p:sp>
        <p:nvSpPr>
          <p:cNvPr name="Freeform 7" id="7"/>
          <p:cNvSpPr/>
          <p:nvPr/>
        </p:nvSpPr>
        <p:spPr>
          <a:xfrm flipH="false" flipV="false" rot="0">
            <a:off x="1049643" y="1408075"/>
            <a:ext cx="4097966" cy="8878925"/>
          </a:xfrm>
          <a:custGeom>
            <a:avLst/>
            <a:gdLst/>
            <a:ahLst/>
            <a:cxnLst/>
            <a:rect r="r" b="b" t="t" l="l"/>
            <a:pathLst>
              <a:path h="8878925" w="4097966">
                <a:moveTo>
                  <a:pt x="0" y="0"/>
                </a:moveTo>
                <a:lnTo>
                  <a:pt x="4097965" y="0"/>
                </a:lnTo>
                <a:lnTo>
                  <a:pt x="4097965" y="8878925"/>
                </a:lnTo>
                <a:lnTo>
                  <a:pt x="0" y="8878925"/>
                </a:lnTo>
                <a:lnTo>
                  <a:pt x="0" y="0"/>
                </a:lnTo>
                <a:close/>
              </a:path>
            </a:pathLst>
          </a:custGeom>
          <a:blipFill>
            <a:blip r:embed="rId2"/>
            <a:stretch>
              <a:fillRect l="0" t="0" r="0" b="0"/>
            </a:stretch>
          </a:blipFill>
        </p:spPr>
      </p:sp>
      <p:sp>
        <p:nvSpPr>
          <p:cNvPr name="TextBox 8" id="8"/>
          <p:cNvSpPr txBox="true"/>
          <p:nvPr/>
        </p:nvSpPr>
        <p:spPr>
          <a:xfrm rot="0">
            <a:off x="5842944" y="231733"/>
            <a:ext cx="9241897" cy="684127"/>
          </a:xfrm>
          <a:prstGeom prst="rect">
            <a:avLst/>
          </a:prstGeom>
        </p:spPr>
        <p:txBody>
          <a:bodyPr anchor="t" rtlCol="false" tIns="0" lIns="0" bIns="0" rIns="0">
            <a:spAutoFit/>
          </a:bodyPr>
          <a:lstStyle/>
          <a:p>
            <a:pPr algn="l">
              <a:lnSpc>
                <a:spcPts val="5336"/>
              </a:lnSpc>
            </a:pPr>
            <a:r>
              <a:rPr lang="en-US" sz="4560" b="true">
                <a:solidFill>
                  <a:srgbClr val="1F2020"/>
                </a:solidFill>
                <a:latin typeface="Open Sans Bold"/>
                <a:ea typeface="Open Sans Bold"/>
                <a:cs typeface="Open Sans Bold"/>
                <a:sym typeface="Open Sans Bold"/>
              </a:rPr>
              <a:t>Group Configuration</a:t>
            </a:r>
          </a:p>
        </p:txBody>
      </p:sp>
      <p:sp>
        <p:nvSpPr>
          <p:cNvPr name="Freeform 9" id="9"/>
          <p:cNvSpPr/>
          <p:nvPr/>
        </p:nvSpPr>
        <p:spPr>
          <a:xfrm flipH="false" flipV="false" rot="0">
            <a:off x="683964" y="5958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3"/>
            <a:stretch>
              <a:fillRect l="0" t="0" r="0" b="0"/>
            </a:stretch>
          </a:blipFill>
          <a:ln cap="sq">
            <a:noFill/>
            <a:prstDash val="solid"/>
            <a:miter/>
          </a:ln>
        </p:spPr>
      </p:sp>
      <p:sp>
        <p:nvSpPr>
          <p:cNvPr name="Freeform 10" id="10"/>
          <p:cNvSpPr/>
          <p:nvPr/>
        </p:nvSpPr>
        <p:spPr>
          <a:xfrm flipH="false" flipV="false" rot="0">
            <a:off x="2124594" y="563366"/>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4"/>
            <a:stretch>
              <a:fillRect l="0" t="0" r="0" b="0"/>
            </a:stretch>
          </a:blipFill>
        </p:spPr>
      </p:sp>
      <p:sp>
        <p:nvSpPr>
          <p:cNvPr name="TextBox 11" id="11"/>
          <p:cNvSpPr txBox="true"/>
          <p:nvPr/>
        </p:nvSpPr>
        <p:spPr>
          <a:xfrm rot="0">
            <a:off x="1192013" y="646573"/>
            <a:ext cx="790211" cy="196390"/>
          </a:xfrm>
          <a:prstGeom prst="rect">
            <a:avLst/>
          </a:prstGeom>
        </p:spPr>
        <p:txBody>
          <a:bodyPr anchor="t" rtlCol="false" tIns="0" lIns="0" bIns="0" rIns="0">
            <a:spAutoFit/>
          </a:bodyPr>
          <a:lstStyle/>
          <a:p>
            <a:pPr algn="l">
              <a:lnSpc>
                <a:spcPts val="1663"/>
              </a:lnSpc>
              <a:spcBef>
                <a:spcPct val="0"/>
              </a:spcBef>
            </a:pPr>
            <a:r>
              <a:rPr lang="en-US" sz="1188">
                <a:solidFill>
                  <a:srgbClr val="1F2020"/>
                </a:solidFill>
                <a:latin typeface="Open Sans"/>
                <a:ea typeface="Open Sans"/>
                <a:cs typeface="Open Sans"/>
                <a:sym typeface="Open Sans"/>
              </a:rPr>
              <a:t>KALORITY</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true" rot="723081">
            <a:off x="2171611" y="3798806"/>
            <a:ext cx="933099" cy="333583"/>
          </a:xfrm>
          <a:custGeom>
            <a:avLst/>
            <a:gdLst/>
            <a:ahLst/>
            <a:cxnLst/>
            <a:rect r="r" b="b" t="t" l="l"/>
            <a:pathLst>
              <a:path h="333583" w="933099">
                <a:moveTo>
                  <a:pt x="0" y="333583"/>
                </a:moveTo>
                <a:lnTo>
                  <a:pt x="933099" y="333583"/>
                </a:lnTo>
                <a:lnTo>
                  <a:pt x="933099" y="0"/>
                </a:lnTo>
                <a:lnTo>
                  <a:pt x="0" y="0"/>
                </a:lnTo>
                <a:lnTo>
                  <a:pt x="0" y="333583"/>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3794500" y="1386454"/>
            <a:ext cx="4107944" cy="8900546"/>
          </a:xfrm>
          <a:custGeom>
            <a:avLst/>
            <a:gdLst/>
            <a:ahLst/>
            <a:cxnLst/>
            <a:rect r="r" b="b" t="t" l="l"/>
            <a:pathLst>
              <a:path h="8900546" w="4107944">
                <a:moveTo>
                  <a:pt x="0" y="0"/>
                </a:moveTo>
                <a:lnTo>
                  <a:pt x="4107944" y="0"/>
                </a:lnTo>
                <a:lnTo>
                  <a:pt x="4107944" y="8900546"/>
                </a:lnTo>
                <a:lnTo>
                  <a:pt x="0" y="8900546"/>
                </a:lnTo>
                <a:lnTo>
                  <a:pt x="0" y="0"/>
                </a:lnTo>
                <a:close/>
              </a:path>
            </a:pathLst>
          </a:custGeom>
          <a:blipFill>
            <a:blip r:embed="rId4"/>
            <a:stretch>
              <a:fillRect l="0" t="0" r="0" b="0"/>
            </a:stretch>
          </a:blipFill>
        </p:spPr>
      </p:sp>
      <p:sp>
        <p:nvSpPr>
          <p:cNvPr name="Freeform 7" id="7"/>
          <p:cNvSpPr/>
          <p:nvPr/>
        </p:nvSpPr>
        <p:spPr>
          <a:xfrm flipH="false" flipV="true" rot="906447">
            <a:off x="11054928" y="3472347"/>
            <a:ext cx="933099" cy="333583"/>
          </a:xfrm>
          <a:custGeom>
            <a:avLst/>
            <a:gdLst/>
            <a:ahLst/>
            <a:cxnLst/>
            <a:rect r="r" b="b" t="t" l="l"/>
            <a:pathLst>
              <a:path h="333583" w="933099">
                <a:moveTo>
                  <a:pt x="0" y="333583"/>
                </a:moveTo>
                <a:lnTo>
                  <a:pt x="933099" y="333583"/>
                </a:lnTo>
                <a:lnTo>
                  <a:pt x="933099" y="0"/>
                </a:lnTo>
                <a:lnTo>
                  <a:pt x="0" y="0"/>
                </a:lnTo>
                <a:lnTo>
                  <a:pt x="0" y="333583"/>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4025919" y="3002297"/>
            <a:ext cx="2382743" cy="1273684"/>
          </a:xfrm>
          <a:custGeom>
            <a:avLst/>
            <a:gdLst/>
            <a:ahLst/>
            <a:cxnLst/>
            <a:rect r="r" b="b" t="t" l="l"/>
            <a:pathLst>
              <a:path h="1273684" w="2382743">
                <a:moveTo>
                  <a:pt x="0" y="0"/>
                </a:moveTo>
                <a:lnTo>
                  <a:pt x="2382742" y="0"/>
                </a:lnTo>
                <a:lnTo>
                  <a:pt x="2382742" y="1273684"/>
                </a:lnTo>
                <a:lnTo>
                  <a:pt x="0" y="127368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3382495" y="8291184"/>
            <a:ext cx="2382743" cy="1273684"/>
          </a:xfrm>
          <a:custGeom>
            <a:avLst/>
            <a:gdLst/>
            <a:ahLst/>
            <a:cxnLst/>
            <a:rect r="r" b="b" t="t" l="l"/>
            <a:pathLst>
              <a:path h="1273684" w="2382743">
                <a:moveTo>
                  <a:pt x="0" y="0"/>
                </a:moveTo>
                <a:lnTo>
                  <a:pt x="2382742" y="0"/>
                </a:lnTo>
                <a:lnTo>
                  <a:pt x="2382742" y="1273684"/>
                </a:lnTo>
                <a:lnTo>
                  <a:pt x="0" y="127368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12564858" y="1247951"/>
            <a:ext cx="4171869" cy="9039049"/>
          </a:xfrm>
          <a:custGeom>
            <a:avLst/>
            <a:gdLst/>
            <a:ahLst/>
            <a:cxnLst/>
            <a:rect r="r" b="b" t="t" l="l"/>
            <a:pathLst>
              <a:path h="9039049" w="4171869">
                <a:moveTo>
                  <a:pt x="0" y="0"/>
                </a:moveTo>
                <a:lnTo>
                  <a:pt x="4171869" y="0"/>
                </a:lnTo>
                <a:lnTo>
                  <a:pt x="4171869" y="9039049"/>
                </a:lnTo>
                <a:lnTo>
                  <a:pt x="0" y="9039049"/>
                </a:lnTo>
                <a:lnTo>
                  <a:pt x="0" y="0"/>
                </a:lnTo>
                <a:close/>
              </a:path>
            </a:pathLst>
          </a:custGeom>
          <a:blipFill>
            <a:blip r:embed="rId7"/>
            <a:stretch>
              <a:fillRect l="0" t="0" r="0" b="0"/>
            </a:stretch>
          </a:blipFill>
        </p:spPr>
      </p:sp>
      <p:sp>
        <p:nvSpPr>
          <p:cNvPr name="Freeform 11" id="11"/>
          <p:cNvSpPr/>
          <p:nvPr/>
        </p:nvSpPr>
        <p:spPr>
          <a:xfrm flipH="false" flipV="false" rot="0">
            <a:off x="683964" y="5958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8"/>
            <a:stretch>
              <a:fillRect l="0" t="0" r="0" b="0"/>
            </a:stretch>
          </a:blipFill>
          <a:ln cap="sq">
            <a:noFill/>
            <a:prstDash val="solid"/>
            <a:miter/>
          </a:ln>
        </p:spPr>
      </p:sp>
      <p:sp>
        <p:nvSpPr>
          <p:cNvPr name="Freeform 12" id="12"/>
          <p:cNvSpPr/>
          <p:nvPr/>
        </p:nvSpPr>
        <p:spPr>
          <a:xfrm flipH="false" flipV="false" rot="0">
            <a:off x="2124594" y="563366"/>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9"/>
            <a:stretch>
              <a:fillRect l="0" t="0" r="0" b="0"/>
            </a:stretch>
          </a:blipFill>
        </p:spPr>
      </p:sp>
      <p:sp>
        <p:nvSpPr>
          <p:cNvPr name="Freeform 13" id="13"/>
          <p:cNvSpPr/>
          <p:nvPr/>
        </p:nvSpPr>
        <p:spPr>
          <a:xfrm flipH="false" flipV="false" rot="0">
            <a:off x="13459421" y="8621458"/>
            <a:ext cx="2382743" cy="1273684"/>
          </a:xfrm>
          <a:custGeom>
            <a:avLst/>
            <a:gdLst/>
            <a:ahLst/>
            <a:cxnLst/>
            <a:rect r="r" b="b" t="t" l="l"/>
            <a:pathLst>
              <a:path h="1273684" w="2382743">
                <a:moveTo>
                  <a:pt x="0" y="0"/>
                </a:moveTo>
                <a:lnTo>
                  <a:pt x="2382742" y="0"/>
                </a:lnTo>
                <a:lnTo>
                  <a:pt x="2382742" y="1273684"/>
                </a:lnTo>
                <a:lnTo>
                  <a:pt x="0" y="127368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4" id="14"/>
          <p:cNvSpPr txBox="true"/>
          <p:nvPr/>
        </p:nvSpPr>
        <p:spPr>
          <a:xfrm rot="0">
            <a:off x="8567692" y="1884585"/>
            <a:ext cx="3447682" cy="1471930"/>
          </a:xfrm>
          <a:prstGeom prst="rect">
            <a:avLst/>
          </a:prstGeom>
        </p:spPr>
        <p:txBody>
          <a:bodyPr anchor="t" rtlCol="false" tIns="0" lIns="0" bIns="0" rIns="0">
            <a:spAutoFit/>
          </a:bodyPr>
          <a:lstStyle/>
          <a:p>
            <a:pPr algn="l">
              <a:lnSpc>
                <a:spcPts val="3919"/>
              </a:lnSpc>
              <a:spcBef>
                <a:spcPct val="0"/>
              </a:spcBef>
            </a:pPr>
            <a:r>
              <a:rPr lang="en-US" b="true" sz="2799">
                <a:solidFill>
                  <a:srgbClr val="335ACF"/>
                </a:solidFill>
                <a:latin typeface="Open Sans Bold"/>
                <a:ea typeface="Open Sans Bold"/>
                <a:cs typeface="Open Sans Bold"/>
                <a:sym typeface="Open Sans Bold"/>
              </a:rPr>
              <a:t>STEP 2: Select ‘Add Member’ To add a new member.</a:t>
            </a:r>
          </a:p>
        </p:txBody>
      </p:sp>
      <p:sp>
        <p:nvSpPr>
          <p:cNvPr name="TextBox 15" id="15"/>
          <p:cNvSpPr txBox="true"/>
          <p:nvPr/>
        </p:nvSpPr>
        <p:spPr>
          <a:xfrm rot="0">
            <a:off x="292976" y="1763593"/>
            <a:ext cx="3186920" cy="1967230"/>
          </a:xfrm>
          <a:prstGeom prst="rect">
            <a:avLst/>
          </a:prstGeom>
        </p:spPr>
        <p:txBody>
          <a:bodyPr anchor="t" rtlCol="false" tIns="0" lIns="0" bIns="0" rIns="0">
            <a:spAutoFit/>
          </a:bodyPr>
          <a:lstStyle/>
          <a:p>
            <a:pPr algn="l">
              <a:lnSpc>
                <a:spcPts val="3919"/>
              </a:lnSpc>
              <a:spcBef>
                <a:spcPct val="0"/>
              </a:spcBef>
            </a:pPr>
            <a:r>
              <a:rPr lang="en-US" b="true" sz="2799">
                <a:solidFill>
                  <a:srgbClr val="335ACF"/>
                </a:solidFill>
                <a:latin typeface="Open Sans Bold"/>
                <a:ea typeface="Open Sans Bold"/>
                <a:cs typeface="Open Sans Bold"/>
                <a:sym typeface="Open Sans Bold"/>
              </a:rPr>
              <a:t>STEP 1: From the home page, select  ‘Manage Members’</a:t>
            </a:r>
          </a:p>
        </p:txBody>
      </p:sp>
      <p:sp>
        <p:nvSpPr>
          <p:cNvPr name="TextBox 16" id="16"/>
          <p:cNvSpPr txBox="true"/>
          <p:nvPr/>
        </p:nvSpPr>
        <p:spPr>
          <a:xfrm rot="0">
            <a:off x="4419055" y="244802"/>
            <a:ext cx="12564052" cy="673459"/>
          </a:xfrm>
          <a:prstGeom prst="rect">
            <a:avLst/>
          </a:prstGeom>
        </p:spPr>
        <p:txBody>
          <a:bodyPr anchor="t" rtlCol="false" tIns="0" lIns="0" bIns="0" rIns="0">
            <a:spAutoFit/>
          </a:bodyPr>
          <a:lstStyle/>
          <a:p>
            <a:pPr algn="l">
              <a:lnSpc>
                <a:spcPts val="4985"/>
              </a:lnSpc>
            </a:pPr>
            <a:r>
              <a:rPr lang="en-US" sz="4260" b="true">
                <a:solidFill>
                  <a:srgbClr val="1F2020"/>
                </a:solidFill>
                <a:latin typeface="Poppins Bold"/>
                <a:ea typeface="Poppins Bold"/>
                <a:cs typeface="Poppins Bold"/>
                <a:sym typeface="Poppins Bold"/>
              </a:rPr>
              <a:t>Member Management: Add new Member</a:t>
            </a:r>
          </a:p>
        </p:txBody>
      </p:sp>
      <p:sp>
        <p:nvSpPr>
          <p:cNvPr name="TextBox 17" id="17"/>
          <p:cNvSpPr txBox="true"/>
          <p:nvPr/>
        </p:nvSpPr>
        <p:spPr>
          <a:xfrm rot="0">
            <a:off x="1192013" y="646573"/>
            <a:ext cx="790211" cy="196390"/>
          </a:xfrm>
          <a:prstGeom prst="rect">
            <a:avLst/>
          </a:prstGeom>
        </p:spPr>
        <p:txBody>
          <a:bodyPr anchor="t" rtlCol="false" tIns="0" lIns="0" bIns="0" rIns="0">
            <a:spAutoFit/>
          </a:bodyPr>
          <a:lstStyle/>
          <a:p>
            <a:pPr algn="l">
              <a:lnSpc>
                <a:spcPts val="1663"/>
              </a:lnSpc>
              <a:spcBef>
                <a:spcPct val="0"/>
              </a:spcBef>
            </a:pPr>
            <a:r>
              <a:rPr lang="en-US" sz="1188">
                <a:solidFill>
                  <a:srgbClr val="1F2020"/>
                </a:solidFill>
                <a:latin typeface="Open Sans"/>
                <a:ea typeface="Open Sans"/>
                <a:cs typeface="Open Sans"/>
                <a:sym typeface="Open Sans"/>
              </a:rPr>
              <a:t>KALORITY</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true" rot="723081">
            <a:off x="3239229" y="4461395"/>
            <a:ext cx="933099" cy="333583"/>
          </a:xfrm>
          <a:custGeom>
            <a:avLst/>
            <a:gdLst/>
            <a:ahLst/>
            <a:cxnLst/>
            <a:rect r="r" b="b" t="t" l="l"/>
            <a:pathLst>
              <a:path h="333583" w="933099">
                <a:moveTo>
                  <a:pt x="0" y="333583"/>
                </a:moveTo>
                <a:lnTo>
                  <a:pt x="933099" y="333583"/>
                </a:lnTo>
                <a:lnTo>
                  <a:pt x="933099" y="0"/>
                </a:lnTo>
                <a:lnTo>
                  <a:pt x="0" y="0"/>
                </a:lnTo>
                <a:lnTo>
                  <a:pt x="0" y="333583"/>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true" rot="723081">
            <a:off x="11978175" y="4976708"/>
            <a:ext cx="933099" cy="333583"/>
          </a:xfrm>
          <a:custGeom>
            <a:avLst/>
            <a:gdLst/>
            <a:ahLst/>
            <a:cxnLst/>
            <a:rect r="r" b="b" t="t" l="l"/>
            <a:pathLst>
              <a:path h="333583" w="933099">
                <a:moveTo>
                  <a:pt x="0" y="333584"/>
                </a:moveTo>
                <a:lnTo>
                  <a:pt x="933100" y="333584"/>
                </a:lnTo>
                <a:lnTo>
                  <a:pt x="933100" y="0"/>
                </a:lnTo>
                <a:lnTo>
                  <a:pt x="0" y="0"/>
                </a:lnTo>
                <a:lnTo>
                  <a:pt x="0" y="333584"/>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4489408" y="1372822"/>
            <a:ext cx="3963030" cy="8586564"/>
          </a:xfrm>
          <a:custGeom>
            <a:avLst/>
            <a:gdLst/>
            <a:ahLst/>
            <a:cxnLst/>
            <a:rect r="r" b="b" t="t" l="l"/>
            <a:pathLst>
              <a:path h="8586564" w="3963030">
                <a:moveTo>
                  <a:pt x="0" y="0"/>
                </a:moveTo>
                <a:lnTo>
                  <a:pt x="3963030" y="0"/>
                </a:lnTo>
                <a:lnTo>
                  <a:pt x="3963030" y="8586564"/>
                </a:lnTo>
                <a:lnTo>
                  <a:pt x="0" y="8586564"/>
                </a:lnTo>
                <a:lnTo>
                  <a:pt x="0" y="0"/>
                </a:lnTo>
                <a:close/>
              </a:path>
            </a:pathLst>
          </a:custGeom>
          <a:blipFill>
            <a:blip r:embed="rId4"/>
            <a:stretch>
              <a:fillRect l="0" t="0" r="0" b="0"/>
            </a:stretch>
          </a:blipFill>
        </p:spPr>
      </p:sp>
      <p:sp>
        <p:nvSpPr>
          <p:cNvPr name="Freeform 8" id="8"/>
          <p:cNvSpPr/>
          <p:nvPr/>
        </p:nvSpPr>
        <p:spPr>
          <a:xfrm flipH="false" flipV="false" rot="0">
            <a:off x="5251105" y="5417386"/>
            <a:ext cx="2382743" cy="1273684"/>
          </a:xfrm>
          <a:custGeom>
            <a:avLst/>
            <a:gdLst/>
            <a:ahLst/>
            <a:cxnLst/>
            <a:rect r="r" b="b" t="t" l="l"/>
            <a:pathLst>
              <a:path h="1273684" w="2382743">
                <a:moveTo>
                  <a:pt x="0" y="0"/>
                </a:moveTo>
                <a:lnTo>
                  <a:pt x="2382743" y="0"/>
                </a:lnTo>
                <a:lnTo>
                  <a:pt x="2382743" y="1273684"/>
                </a:lnTo>
                <a:lnTo>
                  <a:pt x="0" y="127368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683964" y="5958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7"/>
            <a:stretch>
              <a:fillRect l="0" t="0" r="0" b="0"/>
            </a:stretch>
          </a:blipFill>
          <a:ln cap="sq">
            <a:noFill/>
            <a:prstDash val="solid"/>
            <a:miter/>
          </a:ln>
        </p:spPr>
      </p:sp>
      <p:sp>
        <p:nvSpPr>
          <p:cNvPr name="Freeform 10" id="10"/>
          <p:cNvSpPr/>
          <p:nvPr/>
        </p:nvSpPr>
        <p:spPr>
          <a:xfrm flipH="false" flipV="false" rot="0">
            <a:off x="2124594" y="563366"/>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8"/>
            <a:stretch>
              <a:fillRect l="0" t="0" r="0" b="0"/>
            </a:stretch>
          </a:blipFill>
        </p:spPr>
      </p:sp>
      <p:sp>
        <p:nvSpPr>
          <p:cNvPr name="Freeform 11" id="11"/>
          <p:cNvSpPr/>
          <p:nvPr/>
        </p:nvSpPr>
        <p:spPr>
          <a:xfrm flipH="false" flipV="false" rot="0">
            <a:off x="13499877" y="1372822"/>
            <a:ext cx="3963030" cy="8586564"/>
          </a:xfrm>
          <a:custGeom>
            <a:avLst/>
            <a:gdLst/>
            <a:ahLst/>
            <a:cxnLst/>
            <a:rect r="r" b="b" t="t" l="l"/>
            <a:pathLst>
              <a:path h="8586564" w="3963030">
                <a:moveTo>
                  <a:pt x="0" y="0"/>
                </a:moveTo>
                <a:lnTo>
                  <a:pt x="3963030" y="0"/>
                </a:lnTo>
                <a:lnTo>
                  <a:pt x="3963030" y="8586564"/>
                </a:lnTo>
                <a:lnTo>
                  <a:pt x="0" y="8586564"/>
                </a:lnTo>
                <a:lnTo>
                  <a:pt x="0" y="0"/>
                </a:lnTo>
                <a:close/>
              </a:path>
            </a:pathLst>
          </a:custGeom>
          <a:blipFill>
            <a:blip r:embed="rId9"/>
            <a:stretch>
              <a:fillRect l="0" t="0" r="0" b="0"/>
            </a:stretch>
          </a:blipFill>
        </p:spPr>
      </p:sp>
      <p:sp>
        <p:nvSpPr>
          <p:cNvPr name="TextBox 12" id="12"/>
          <p:cNvSpPr txBox="true"/>
          <p:nvPr/>
        </p:nvSpPr>
        <p:spPr>
          <a:xfrm rot="0">
            <a:off x="4196870" y="322867"/>
            <a:ext cx="12564052" cy="625834"/>
          </a:xfrm>
          <a:prstGeom prst="rect">
            <a:avLst/>
          </a:prstGeom>
        </p:spPr>
        <p:txBody>
          <a:bodyPr anchor="t" rtlCol="false" tIns="0" lIns="0" bIns="0" rIns="0">
            <a:spAutoFit/>
          </a:bodyPr>
          <a:lstStyle/>
          <a:p>
            <a:pPr algn="l">
              <a:lnSpc>
                <a:spcPts val="4985"/>
              </a:lnSpc>
            </a:pPr>
            <a:r>
              <a:rPr lang="en-US" sz="4260" b="true">
                <a:solidFill>
                  <a:srgbClr val="1F2020"/>
                </a:solidFill>
                <a:latin typeface="Open Sans Bold"/>
                <a:ea typeface="Open Sans Bold"/>
                <a:cs typeface="Open Sans Bold"/>
                <a:sym typeface="Open Sans Bold"/>
              </a:rPr>
              <a:t>Member Management: Add new Member</a:t>
            </a:r>
          </a:p>
        </p:txBody>
      </p:sp>
      <p:sp>
        <p:nvSpPr>
          <p:cNvPr name="TextBox 13" id="13"/>
          <p:cNvSpPr txBox="true"/>
          <p:nvPr/>
        </p:nvSpPr>
        <p:spPr>
          <a:xfrm rot="0">
            <a:off x="383098" y="1905131"/>
            <a:ext cx="3813772" cy="2462530"/>
          </a:xfrm>
          <a:prstGeom prst="rect">
            <a:avLst/>
          </a:prstGeom>
        </p:spPr>
        <p:txBody>
          <a:bodyPr anchor="t" rtlCol="false" tIns="0" lIns="0" bIns="0" rIns="0">
            <a:spAutoFit/>
          </a:bodyPr>
          <a:lstStyle/>
          <a:p>
            <a:pPr algn="l">
              <a:lnSpc>
                <a:spcPts val="3919"/>
              </a:lnSpc>
              <a:spcBef>
                <a:spcPct val="0"/>
              </a:spcBef>
            </a:pPr>
            <a:r>
              <a:rPr lang="en-US" b="true" sz="2799">
                <a:solidFill>
                  <a:srgbClr val="335ACF"/>
                </a:solidFill>
                <a:latin typeface="Open Sans Bold"/>
                <a:ea typeface="Open Sans Bold"/>
                <a:cs typeface="Open Sans Bold"/>
                <a:sym typeface="Open Sans Bold"/>
              </a:rPr>
              <a:t>STEP 3: Fill in the ‘Add member’ form with the details requested, then click ‘Save’. </a:t>
            </a:r>
          </a:p>
        </p:txBody>
      </p:sp>
      <p:sp>
        <p:nvSpPr>
          <p:cNvPr name="TextBox 14" id="14"/>
          <p:cNvSpPr txBox="true"/>
          <p:nvPr/>
        </p:nvSpPr>
        <p:spPr>
          <a:xfrm rot="0">
            <a:off x="8964892" y="1905131"/>
            <a:ext cx="3970924" cy="2957830"/>
          </a:xfrm>
          <a:prstGeom prst="rect">
            <a:avLst/>
          </a:prstGeom>
        </p:spPr>
        <p:txBody>
          <a:bodyPr anchor="t" rtlCol="false" tIns="0" lIns="0" bIns="0" rIns="0">
            <a:spAutoFit/>
          </a:bodyPr>
          <a:lstStyle/>
          <a:p>
            <a:pPr algn="l">
              <a:lnSpc>
                <a:spcPts val="3919"/>
              </a:lnSpc>
            </a:pPr>
            <a:r>
              <a:rPr lang="en-US" sz="2799" b="true">
                <a:solidFill>
                  <a:srgbClr val="335ACF"/>
                </a:solidFill>
                <a:latin typeface="Open Sans Bold"/>
                <a:ea typeface="Open Sans Bold"/>
                <a:cs typeface="Open Sans Bold"/>
                <a:sym typeface="Open Sans Bold"/>
              </a:rPr>
              <a:t>STEP 4: New member has been added to the member list.</a:t>
            </a:r>
          </a:p>
          <a:p>
            <a:pPr algn="l">
              <a:lnSpc>
                <a:spcPts val="3919"/>
              </a:lnSpc>
            </a:pPr>
          </a:p>
          <a:p>
            <a:pPr algn="l">
              <a:lnSpc>
                <a:spcPts val="3919"/>
              </a:lnSpc>
              <a:spcBef>
                <a:spcPct val="0"/>
              </a:spcBef>
            </a:pPr>
            <a:r>
              <a:rPr lang="en-US" b="true" sz="2799">
                <a:solidFill>
                  <a:srgbClr val="335ACF"/>
                </a:solidFill>
                <a:latin typeface="Open Sans Bold"/>
                <a:ea typeface="Open Sans Bold"/>
                <a:cs typeface="Open Sans Bold"/>
                <a:sym typeface="Open Sans Bold"/>
              </a:rPr>
              <a:t>Members are added one at a time. </a:t>
            </a:r>
          </a:p>
        </p:txBody>
      </p:sp>
      <p:sp>
        <p:nvSpPr>
          <p:cNvPr name="TextBox 15" id="15"/>
          <p:cNvSpPr txBox="true"/>
          <p:nvPr/>
        </p:nvSpPr>
        <p:spPr>
          <a:xfrm rot="0">
            <a:off x="1192013" y="646573"/>
            <a:ext cx="790211" cy="196390"/>
          </a:xfrm>
          <a:prstGeom prst="rect">
            <a:avLst/>
          </a:prstGeom>
        </p:spPr>
        <p:txBody>
          <a:bodyPr anchor="t" rtlCol="false" tIns="0" lIns="0" bIns="0" rIns="0">
            <a:spAutoFit/>
          </a:bodyPr>
          <a:lstStyle/>
          <a:p>
            <a:pPr algn="l">
              <a:lnSpc>
                <a:spcPts val="1663"/>
              </a:lnSpc>
              <a:spcBef>
                <a:spcPct val="0"/>
              </a:spcBef>
            </a:pPr>
            <a:r>
              <a:rPr lang="en-US" sz="1188">
                <a:solidFill>
                  <a:srgbClr val="1F2020"/>
                </a:solidFill>
                <a:latin typeface="Open Sans"/>
                <a:ea typeface="Open Sans"/>
                <a:cs typeface="Open Sans"/>
                <a:sym typeface="Open Sans"/>
              </a:rPr>
              <a:t>KALORITY</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293116" y="657737"/>
            <a:ext cx="397367" cy="28996"/>
            <a:chOff x="0" y="0"/>
            <a:chExt cx="128243" cy="9358"/>
          </a:xfrm>
        </p:grpSpPr>
        <p:sp>
          <p:nvSpPr>
            <p:cNvPr name="Freeform 3" id="3"/>
            <p:cNvSpPr/>
            <p:nvPr/>
          </p:nvSpPr>
          <p:spPr>
            <a:xfrm flipH="false" flipV="false" rot="0">
              <a:off x="0" y="0"/>
              <a:ext cx="128243" cy="9358"/>
            </a:xfrm>
            <a:custGeom>
              <a:avLst/>
              <a:gdLst/>
              <a:ahLst/>
              <a:cxnLst/>
              <a:rect r="r" b="b" t="t" l="l"/>
              <a:pathLst>
                <a:path h="9358" w="128243">
                  <a:moveTo>
                    <a:pt x="0" y="0"/>
                  </a:moveTo>
                  <a:lnTo>
                    <a:pt x="128243" y="0"/>
                  </a:lnTo>
                  <a:lnTo>
                    <a:pt x="128243" y="9358"/>
                  </a:lnTo>
                  <a:lnTo>
                    <a:pt x="0" y="9358"/>
                  </a:lnTo>
                  <a:close/>
                </a:path>
              </a:pathLst>
            </a:custGeom>
            <a:solidFill>
              <a:srgbClr val="335ACF"/>
            </a:solidFill>
          </p:spPr>
        </p:sp>
        <p:sp>
          <p:nvSpPr>
            <p:cNvPr name="TextBox 4" id="4"/>
            <p:cNvSpPr txBox="true"/>
            <p:nvPr/>
          </p:nvSpPr>
          <p:spPr>
            <a:xfrm>
              <a:off x="0" y="-38100"/>
              <a:ext cx="128243" cy="47458"/>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8177932" y="8597752"/>
            <a:ext cx="110068" cy="660548"/>
            <a:chOff x="0" y="0"/>
            <a:chExt cx="28989" cy="173972"/>
          </a:xfrm>
        </p:grpSpPr>
        <p:sp>
          <p:nvSpPr>
            <p:cNvPr name="Freeform 6" id="6"/>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7" id="7"/>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810643" y="5532895"/>
            <a:ext cx="9163193" cy="9163193"/>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35ACF"/>
            </a:solidFill>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1" id="11"/>
          <p:cNvGrpSpPr>
            <a:grpSpLocks noChangeAspect="true"/>
          </p:cNvGrpSpPr>
          <p:nvPr/>
        </p:nvGrpSpPr>
        <p:grpSpPr>
          <a:xfrm rot="0">
            <a:off x="3491847" y="1596184"/>
            <a:ext cx="4180995" cy="8272818"/>
            <a:chOff x="0" y="0"/>
            <a:chExt cx="2620010" cy="5184140"/>
          </a:xfrm>
        </p:grpSpPr>
        <p:sp>
          <p:nvSpPr>
            <p:cNvPr name="Freeform 12" id="12"/>
            <p:cNvSpPr/>
            <p:nvPr/>
          </p:nvSpPr>
          <p:spPr>
            <a:xfrm flipH="false" flipV="false" rot="0">
              <a:off x="53340" y="25400"/>
              <a:ext cx="2513330" cy="5132070"/>
            </a:xfrm>
            <a:custGeom>
              <a:avLst/>
              <a:gdLst/>
              <a:ahLst/>
              <a:cxnLst/>
              <a:rect r="r" b="b" t="t" l="l"/>
              <a:pathLst>
                <a:path h="5132070" w="251333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p:spPr>
        </p:sp>
        <p:sp>
          <p:nvSpPr>
            <p:cNvPr name="Freeform 13" id="13"/>
            <p:cNvSpPr/>
            <p:nvPr/>
          </p:nvSpPr>
          <p:spPr>
            <a:xfrm flipH="false" flipV="false" rot="0">
              <a:off x="185420" y="156210"/>
              <a:ext cx="2251710" cy="4876800"/>
            </a:xfrm>
            <a:custGeom>
              <a:avLst/>
              <a:gdLst/>
              <a:ahLst/>
              <a:cxnLst/>
              <a:rect r="r" b="b" t="t" l="l"/>
              <a:pathLst>
                <a:path h="4876800" w="225171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a:blip r:embed="rId2"/>
              <a:stretch>
                <a:fillRect l="0" t="-158" r="0" b="-158"/>
              </a:stretch>
            </a:blipFill>
          </p:spPr>
        </p:sp>
        <p:sp>
          <p:nvSpPr>
            <p:cNvPr name="Freeform 14" id="14"/>
            <p:cNvSpPr/>
            <p:nvPr/>
          </p:nvSpPr>
          <p:spPr>
            <a:xfrm flipH="false" flipV="false" rot="0">
              <a:off x="1121410" y="198120"/>
              <a:ext cx="347980" cy="43180"/>
            </a:xfrm>
            <a:custGeom>
              <a:avLst/>
              <a:gdLst/>
              <a:ahLst/>
              <a:cxnLst/>
              <a:rect r="r" b="b" t="t" l="l"/>
              <a:pathLst>
                <a:path h="43180" w="3479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606060"/>
            </a:solidFill>
          </p:spPr>
        </p:sp>
        <p:sp>
          <p:nvSpPr>
            <p:cNvPr name="Freeform 15" id="15"/>
            <p:cNvSpPr/>
            <p:nvPr/>
          </p:nvSpPr>
          <p:spPr>
            <a:xfrm flipH="false" flipV="false" rot="0">
              <a:off x="1578312" y="187909"/>
              <a:ext cx="66636" cy="63602"/>
            </a:xfrm>
            <a:custGeom>
              <a:avLst/>
              <a:gdLst/>
              <a:ahLst/>
              <a:cxnLst/>
              <a:rect r="r" b="b" t="t" l="l"/>
              <a:pathLst>
                <a:path h="63602" w="66636">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B8B8B8"/>
            </a:solidFill>
          </p:spPr>
        </p:sp>
        <p:sp>
          <p:nvSpPr>
            <p:cNvPr name="Freeform 16" id="16"/>
            <p:cNvSpPr/>
            <p:nvPr/>
          </p:nvSpPr>
          <p:spPr>
            <a:xfrm flipH="false" flipV="false" rot="0">
              <a:off x="0" y="685800"/>
              <a:ext cx="27940" cy="213360"/>
            </a:xfrm>
            <a:custGeom>
              <a:avLst/>
              <a:gdLst/>
              <a:ahLst/>
              <a:cxnLst/>
              <a:rect r="r" b="b" t="t" l="l"/>
              <a:pathLst>
                <a:path h="213360" w="2794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B8B8B8"/>
            </a:solidFill>
          </p:spPr>
        </p:sp>
        <p:sp>
          <p:nvSpPr>
            <p:cNvPr name="Freeform 17" id="17"/>
            <p:cNvSpPr/>
            <p:nvPr/>
          </p:nvSpPr>
          <p:spPr>
            <a:xfrm flipH="false" flipV="false" rot="0">
              <a:off x="0" y="1057910"/>
              <a:ext cx="27940" cy="384810"/>
            </a:xfrm>
            <a:custGeom>
              <a:avLst/>
              <a:gdLst/>
              <a:ahLst/>
              <a:cxnLst/>
              <a:rect r="r" b="b" t="t" l="l"/>
              <a:pathLst>
                <a:path h="384810" w="2794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B8B8B8"/>
            </a:solidFill>
          </p:spPr>
        </p:sp>
        <p:sp>
          <p:nvSpPr>
            <p:cNvPr name="Freeform 18" id="18"/>
            <p:cNvSpPr/>
            <p:nvPr/>
          </p:nvSpPr>
          <p:spPr>
            <a:xfrm flipH="false" flipV="false" rot="0">
              <a:off x="0" y="1526540"/>
              <a:ext cx="27940" cy="386080"/>
            </a:xfrm>
            <a:custGeom>
              <a:avLst/>
              <a:gdLst/>
              <a:ahLst/>
              <a:cxnLst/>
              <a:rect r="r" b="b" t="t" l="l"/>
              <a:pathLst>
                <a:path h="386080" w="2794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B8B8B8"/>
            </a:solidFill>
          </p:spPr>
        </p:sp>
        <p:sp>
          <p:nvSpPr>
            <p:cNvPr name="Freeform 19" id="19"/>
            <p:cNvSpPr/>
            <p:nvPr/>
          </p:nvSpPr>
          <p:spPr>
            <a:xfrm flipH="false" flipV="false" rot="0">
              <a:off x="2592070" y="1184910"/>
              <a:ext cx="27940" cy="618490"/>
            </a:xfrm>
            <a:custGeom>
              <a:avLst/>
              <a:gdLst/>
              <a:ahLst/>
              <a:cxnLst/>
              <a:rect r="r" b="b" t="t" l="l"/>
              <a:pathLst>
                <a:path h="618490" w="2794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E9E9E9"/>
            </a:solidFill>
          </p:spPr>
        </p:sp>
        <p:sp>
          <p:nvSpPr>
            <p:cNvPr name="Freeform 20" id="20"/>
            <p:cNvSpPr/>
            <p:nvPr/>
          </p:nvSpPr>
          <p:spPr>
            <a:xfrm flipH="false" flipV="false" rot="0">
              <a:off x="27940" y="0"/>
              <a:ext cx="2564130" cy="5182870"/>
            </a:xfrm>
            <a:custGeom>
              <a:avLst/>
              <a:gdLst/>
              <a:ahLst/>
              <a:cxnLst/>
              <a:rect r="r" b="b" t="t" l="l"/>
              <a:pathLst>
                <a:path h="5182870" w="256413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E9E9E9"/>
            </a:solidFill>
          </p:spPr>
        </p:sp>
      </p:grpSp>
      <p:grpSp>
        <p:nvGrpSpPr>
          <p:cNvPr name="Group 21" id="21"/>
          <p:cNvGrpSpPr>
            <a:grpSpLocks noChangeAspect="true"/>
          </p:cNvGrpSpPr>
          <p:nvPr/>
        </p:nvGrpSpPr>
        <p:grpSpPr>
          <a:xfrm rot="0">
            <a:off x="1760418" y="4100085"/>
            <a:ext cx="2915550" cy="5768917"/>
            <a:chOff x="0" y="0"/>
            <a:chExt cx="2620010" cy="5184140"/>
          </a:xfrm>
        </p:grpSpPr>
        <p:sp>
          <p:nvSpPr>
            <p:cNvPr name="Freeform 22" id="22"/>
            <p:cNvSpPr/>
            <p:nvPr/>
          </p:nvSpPr>
          <p:spPr>
            <a:xfrm flipH="false" flipV="false" rot="0">
              <a:off x="53340" y="25400"/>
              <a:ext cx="2513330" cy="5132070"/>
            </a:xfrm>
            <a:custGeom>
              <a:avLst/>
              <a:gdLst/>
              <a:ahLst/>
              <a:cxnLst/>
              <a:rect r="r" b="b" t="t" l="l"/>
              <a:pathLst>
                <a:path h="5132070" w="251333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p:spPr>
        </p:sp>
        <p:sp>
          <p:nvSpPr>
            <p:cNvPr name="Freeform 23" id="23"/>
            <p:cNvSpPr/>
            <p:nvPr/>
          </p:nvSpPr>
          <p:spPr>
            <a:xfrm flipH="false" flipV="false" rot="0">
              <a:off x="185420" y="156210"/>
              <a:ext cx="2251710" cy="4876800"/>
            </a:xfrm>
            <a:custGeom>
              <a:avLst/>
              <a:gdLst/>
              <a:ahLst/>
              <a:cxnLst/>
              <a:rect r="r" b="b" t="t" l="l"/>
              <a:pathLst>
                <a:path h="4876800" w="225171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a:blip r:embed="rId2"/>
              <a:stretch>
                <a:fillRect l="0" t="-158" r="0" b="-158"/>
              </a:stretch>
            </a:blipFill>
          </p:spPr>
        </p:sp>
        <p:sp>
          <p:nvSpPr>
            <p:cNvPr name="Freeform 24" id="24"/>
            <p:cNvSpPr/>
            <p:nvPr/>
          </p:nvSpPr>
          <p:spPr>
            <a:xfrm flipH="false" flipV="false" rot="0">
              <a:off x="1121410" y="198120"/>
              <a:ext cx="347980" cy="43180"/>
            </a:xfrm>
            <a:custGeom>
              <a:avLst/>
              <a:gdLst/>
              <a:ahLst/>
              <a:cxnLst/>
              <a:rect r="r" b="b" t="t" l="l"/>
              <a:pathLst>
                <a:path h="43180" w="3479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606060"/>
            </a:solidFill>
          </p:spPr>
        </p:sp>
        <p:sp>
          <p:nvSpPr>
            <p:cNvPr name="Freeform 25" id="25"/>
            <p:cNvSpPr/>
            <p:nvPr/>
          </p:nvSpPr>
          <p:spPr>
            <a:xfrm flipH="false" flipV="false" rot="0">
              <a:off x="1578312" y="187909"/>
              <a:ext cx="66636" cy="63602"/>
            </a:xfrm>
            <a:custGeom>
              <a:avLst/>
              <a:gdLst/>
              <a:ahLst/>
              <a:cxnLst/>
              <a:rect r="r" b="b" t="t" l="l"/>
              <a:pathLst>
                <a:path h="63602" w="66636">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606060"/>
            </a:solidFill>
          </p:spPr>
        </p:sp>
        <p:sp>
          <p:nvSpPr>
            <p:cNvPr name="Freeform 26" id="26"/>
            <p:cNvSpPr/>
            <p:nvPr/>
          </p:nvSpPr>
          <p:spPr>
            <a:xfrm flipH="false" flipV="false" rot="0">
              <a:off x="0" y="685800"/>
              <a:ext cx="27940" cy="213360"/>
            </a:xfrm>
            <a:custGeom>
              <a:avLst/>
              <a:gdLst/>
              <a:ahLst/>
              <a:cxnLst/>
              <a:rect r="r" b="b" t="t" l="l"/>
              <a:pathLst>
                <a:path h="213360" w="2794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B8B8B8"/>
            </a:solidFill>
          </p:spPr>
        </p:sp>
        <p:sp>
          <p:nvSpPr>
            <p:cNvPr name="Freeform 27" id="27"/>
            <p:cNvSpPr/>
            <p:nvPr/>
          </p:nvSpPr>
          <p:spPr>
            <a:xfrm flipH="false" flipV="false" rot="0">
              <a:off x="0" y="1057910"/>
              <a:ext cx="27940" cy="384810"/>
            </a:xfrm>
            <a:custGeom>
              <a:avLst/>
              <a:gdLst/>
              <a:ahLst/>
              <a:cxnLst/>
              <a:rect r="r" b="b" t="t" l="l"/>
              <a:pathLst>
                <a:path h="384810" w="2794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B8B8B8"/>
            </a:solidFill>
          </p:spPr>
        </p:sp>
        <p:sp>
          <p:nvSpPr>
            <p:cNvPr name="Freeform 28" id="28"/>
            <p:cNvSpPr/>
            <p:nvPr/>
          </p:nvSpPr>
          <p:spPr>
            <a:xfrm flipH="false" flipV="false" rot="0">
              <a:off x="0" y="1526540"/>
              <a:ext cx="27940" cy="386080"/>
            </a:xfrm>
            <a:custGeom>
              <a:avLst/>
              <a:gdLst/>
              <a:ahLst/>
              <a:cxnLst/>
              <a:rect r="r" b="b" t="t" l="l"/>
              <a:pathLst>
                <a:path h="386080" w="2794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B8B8B8"/>
            </a:solidFill>
          </p:spPr>
        </p:sp>
        <p:sp>
          <p:nvSpPr>
            <p:cNvPr name="Freeform 29" id="29"/>
            <p:cNvSpPr/>
            <p:nvPr/>
          </p:nvSpPr>
          <p:spPr>
            <a:xfrm flipH="false" flipV="false" rot="0">
              <a:off x="2592070" y="1184910"/>
              <a:ext cx="27940" cy="618490"/>
            </a:xfrm>
            <a:custGeom>
              <a:avLst/>
              <a:gdLst/>
              <a:ahLst/>
              <a:cxnLst/>
              <a:rect r="r" b="b" t="t" l="l"/>
              <a:pathLst>
                <a:path h="618490" w="2794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B8B8B8"/>
            </a:solidFill>
          </p:spPr>
        </p:sp>
        <p:sp>
          <p:nvSpPr>
            <p:cNvPr name="Freeform 30" id="30"/>
            <p:cNvSpPr/>
            <p:nvPr/>
          </p:nvSpPr>
          <p:spPr>
            <a:xfrm flipH="false" flipV="false" rot="0">
              <a:off x="27940" y="0"/>
              <a:ext cx="2564130" cy="5182870"/>
            </a:xfrm>
            <a:custGeom>
              <a:avLst/>
              <a:gdLst/>
              <a:ahLst/>
              <a:cxnLst/>
              <a:rect r="r" b="b" t="t" l="l"/>
              <a:pathLst>
                <a:path h="5182870" w="256413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E9E9E9"/>
            </a:solidFill>
          </p:spPr>
        </p:sp>
      </p:grpSp>
      <p:grpSp>
        <p:nvGrpSpPr>
          <p:cNvPr name="Group 31" id="31"/>
          <p:cNvGrpSpPr>
            <a:grpSpLocks noChangeAspect="true"/>
          </p:cNvGrpSpPr>
          <p:nvPr/>
        </p:nvGrpSpPr>
        <p:grpSpPr>
          <a:xfrm rot="0">
            <a:off x="6528297" y="5339641"/>
            <a:ext cx="2289092" cy="4529361"/>
            <a:chOff x="0" y="0"/>
            <a:chExt cx="2620010" cy="5184140"/>
          </a:xfrm>
        </p:grpSpPr>
        <p:sp>
          <p:nvSpPr>
            <p:cNvPr name="Freeform 32" id="32"/>
            <p:cNvSpPr/>
            <p:nvPr/>
          </p:nvSpPr>
          <p:spPr>
            <a:xfrm flipH="false" flipV="false" rot="0">
              <a:off x="53340" y="25400"/>
              <a:ext cx="2513330" cy="5132070"/>
            </a:xfrm>
            <a:custGeom>
              <a:avLst/>
              <a:gdLst/>
              <a:ahLst/>
              <a:cxnLst/>
              <a:rect r="r" b="b" t="t" l="l"/>
              <a:pathLst>
                <a:path h="5132070" w="251333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p:spPr>
        </p:sp>
        <p:sp>
          <p:nvSpPr>
            <p:cNvPr name="Freeform 33" id="33"/>
            <p:cNvSpPr/>
            <p:nvPr/>
          </p:nvSpPr>
          <p:spPr>
            <a:xfrm flipH="false" flipV="false" rot="0">
              <a:off x="185420" y="156210"/>
              <a:ext cx="2251710" cy="4876800"/>
            </a:xfrm>
            <a:custGeom>
              <a:avLst/>
              <a:gdLst/>
              <a:ahLst/>
              <a:cxnLst/>
              <a:rect r="r" b="b" t="t" l="l"/>
              <a:pathLst>
                <a:path h="4876800" w="225171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a:blip r:embed="rId2"/>
              <a:stretch>
                <a:fillRect l="0" t="-158" r="0" b="-158"/>
              </a:stretch>
            </a:blipFill>
          </p:spPr>
        </p:sp>
        <p:sp>
          <p:nvSpPr>
            <p:cNvPr name="Freeform 34" id="34"/>
            <p:cNvSpPr/>
            <p:nvPr/>
          </p:nvSpPr>
          <p:spPr>
            <a:xfrm flipH="false" flipV="false" rot="0">
              <a:off x="1121410" y="198120"/>
              <a:ext cx="347980" cy="43180"/>
            </a:xfrm>
            <a:custGeom>
              <a:avLst/>
              <a:gdLst/>
              <a:ahLst/>
              <a:cxnLst/>
              <a:rect r="r" b="b" t="t" l="l"/>
              <a:pathLst>
                <a:path h="43180" w="3479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606060"/>
            </a:solidFill>
          </p:spPr>
        </p:sp>
        <p:sp>
          <p:nvSpPr>
            <p:cNvPr name="Freeform 35" id="35"/>
            <p:cNvSpPr/>
            <p:nvPr/>
          </p:nvSpPr>
          <p:spPr>
            <a:xfrm flipH="false" flipV="false" rot="0">
              <a:off x="1578312" y="187909"/>
              <a:ext cx="66636" cy="63602"/>
            </a:xfrm>
            <a:custGeom>
              <a:avLst/>
              <a:gdLst/>
              <a:ahLst/>
              <a:cxnLst/>
              <a:rect r="r" b="b" t="t" l="l"/>
              <a:pathLst>
                <a:path h="63602" w="66636">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606060"/>
            </a:solidFill>
          </p:spPr>
        </p:sp>
        <p:sp>
          <p:nvSpPr>
            <p:cNvPr name="Freeform 36" id="36"/>
            <p:cNvSpPr/>
            <p:nvPr/>
          </p:nvSpPr>
          <p:spPr>
            <a:xfrm flipH="false" flipV="false" rot="0">
              <a:off x="0" y="685800"/>
              <a:ext cx="27940" cy="213360"/>
            </a:xfrm>
            <a:custGeom>
              <a:avLst/>
              <a:gdLst/>
              <a:ahLst/>
              <a:cxnLst/>
              <a:rect r="r" b="b" t="t" l="l"/>
              <a:pathLst>
                <a:path h="213360" w="2794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B8B8B8"/>
            </a:solidFill>
          </p:spPr>
        </p:sp>
        <p:sp>
          <p:nvSpPr>
            <p:cNvPr name="Freeform 37" id="37"/>
            <p:cNvSpPr/>
            <p:nvPr/>
          </p:nvSpPr>
          <p:spPr>
            <a:xfrm flipH="false" flipV="false" rot="0">
              <a:off x="0" y="1057910"/>
              <a:ext cx="27940" cy="384810"/>
            </a:xfrm>
            <a:custGeom>
              <a:avLst/>
              <a:gdLst/>
              <a:ahLst/>
              <a:cxnLst/>
              <a:rect r="r" b="b" t="t" l="l"/>
              <a:pathLst>
                <a:path h="384810" w="2794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B8B8B8"/>
            </a:solidFill>
          </p:spPr>
        </p:sp>
        <p:sp>
          <p:nvSpPr>
            <p:cNvPr name="Freeform 38" id="38"/>
            <p:cNvSpPr/>
            <p:nvPr/>
          </p:nvSpPr>
          <p:spPr>
            <a:xfrm flipH="false" flipV="false" rot="0">
              <a:off x="0" y="1526540"/>
              <a:ext cx="27940" cy="386080"/>
            </a:xfrm>
            <a:custGeom>
              <a:avLst/>
              <a:gdLst/>
              <a:ahLst/>
              <a:cxnLst/>
              <a:rect r="r" b="b" t="t" l="l"/>
              <a:pathLst>
                <a:path h="386080" w="2794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B8B8B8"/>
            </a:solidFill>
          </p:spPr>
        </p:sp>
        <p:sp>
          <p:nvSpPr>
            <p:cNvPr name="Freeform 39" id="39"/>
            <p:cNvSpPr/>
            <p:nvPr/>
          </p:nvSpPr>
          <p:spPr>
            <a:xfrm flipH="false" flipV="false" rot="0">
              <a:off x="2592070" y="1184910"/>
              <a:ext cx="27940" cy="618490"/>
            </a:xfrm>
            <a:custGeom>
              <a:avLst/>
              <a:gdLst/>
              <a:ahLst/>
              <a:cxnLst/>
              <a:rect r="r" b="b" t="t" l="l"/>
              <a:pathLst>
                <a:path h="618490" w="2794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B8B8B8"/>
            </a:solidFill>
          </p:spPr>
        </p:sp>
        <p:sp>
          <p:nvSpPr>
            <p:cNvPr name="Freeform 40" id="40"/>
            <p:cNvSpPr/>
            <p:nvPr/>
          </p:nvSpPr>
          <p:spPr>
            <a:xfrm flipH="false" flipV="false" rot="0">
              <a:off x="27940" y="0"/>
              <a:ext cx="2564130" cy="5182870"/>
            </a:xfrm>
            <a:custGeom>
              <a:avLst/>
              <a:gdLst/>
              <a:ahLst/>
              <a:cxnLst/>
              <a:rect r="r" b="b" t="t" l="l"/>
              <a:pathLst>
                <a:path h="5182870" w="256413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E9E9E9"/>
            </a:solidFill>
          </p:spPr>
        </p:sp>
      </p:grpSp>
      <p:grpSp>
        <p:nvGrpSpPr>
          <p:cNvPr name="Group 41" id="41"/>
          <p:cNvGrpSpPr/>
          <p:nvPr/>
        </p:nvGrpSpPr>
        <p:grpSpPr>
          <a:xfrm rot="0">
            <a:off x="11258044" y="3954642"/>
            <a:ext cx="1042538" cy="47625"/>
            <a:chOff x="0" y="0"/>
            <a:chExt cx="274578" cy="12543"/>
          </a:xfrm>
        </p:grpSpPr>
        <p:sp>
          <p:nvSpPr>
            <p:cNvPr name="Freeform 42" id="42"/>
            <p:cNvSpPr/>
            <p:nvPr/>
          </p:nvSpPr>
          <p:spPr>
            <a:xfrm flipH="false" flipV="false" rot="0">
              <a:off x="0" y="0"/>
              <a:ext cx="274578" cy="12543"/>
            </a:xfrm>
            <a:custGeom>
              <a:avLst/>
              <a:gdLst/>
              <a:ahLst/>
              <a:cxnLst/>
              <a:rect r="r" b="b" t="t" l="l"/>
              <a:pathLst>
                <a:path h="12543" w="274578">
                  <a:moveTo>
                    <a:pt x="6272" y="0"/>
                  </a:moveTo>
                  <a:lnTo>
                    <a:pt x="268306" y="0"/>
                  </a:lnTo>
                  <a:cubicBezTo>
                    <a:pt x="269970" y="0"/>
                    <a:pt x="271565" y="661"/>
                    <a:pt x="272741" y="1837"/>
                  </a:cubicBezTo>
                  <a:cubicBezTo>
                    <a:pt x="273917" y="3013"/>
                    <a:pt x="274578" y="4608"/>
                    <a:pt x="274578" y="6272"/>
                  </a:cubicBezTo>
                  <a:lnTo>
                    <a:pt x="274578" y="6272"/>
                  </a:lnTo>
                  <a:cubicBezTo>
                    <a:pt x="274578" y="7935"/>
                    <a:pt x="273917" y="9530"/>
                    <a:pt x="272741" y="10706"/>
                  </a:cubicBezTo>
                  <a:cubicBezTo>
                    <a:pt x="271565" y="11882"/>
                    <a:pt x="269970" y="12543"/>
                    <a:pt x="268306" y="12543"/>
                  </a:cubicBezTo>
                  <a:lnTo>
                    <a:pt x="6272" y="12543"/>
                  </a:lnTo>
                  <a:cubicBezTo>
                    <a:pt x="4608" y="12543"/>
                    <a:pt x="3013" y="11882"/>
                    <a:pt x="1837" y="10706"/>
                  </a:cubicBezTo>
                  <a:cubicBezTo>
                    <a:pt x="661" y="9530"/>
                    <a:pt x="0" y="7935"/>
                    <a:pt x="0" y="6272"/>
                  </a:cubicBezTo>
                  <a:lnTo>
                    <a:pt x="0" y="6272"/>
                  </a:lnTo>
                  <a:cubicBezTo>
                    <a:pt x="0" y="4608"/>
                    <a:pt x="661" y="3013"/>
                    <a:pt x="1837" y="1837"/>
                  </a:cubicBezTo>
                  <a:cubicBezTo>
                    <a:pt x="3013" y="661"/>
                    <a:pt x="4608" y="0"/>
                    <a:pt x="6272" y="0"/>
                  </a:cubicBezTo>
                  <a:close/>
                </a:path>
              </a:pathLst>
            </a:custGeom>
            <a:solidFill>
              <a:srgbClr val="335ACF"/>
            </a:solidFill>
          </p:spPr>
        </p:sp>
        <p:sp>
          <p:nvSpPr>
            <p:cNvPr name="TextBox 43" id="43"/>
            <p:cNvSpPr txBox="true"/>
            <p:nvPr/>
          </p:nvSpPr>
          <p:spPr>
            <a:xfrm>
              <a:off x="0" y="-38100"/>
              <a:ext cx="274578" cy="50643"/>
            </a:xfrm>
            <a:prstGeom prst="rect">
              <a:avLst/>
            </a:prstGeom>
          </p:spPr>
          <p:txBody>
            <a:bodyPr anchor="ctr" rtlCol="false" tIns="50800" lIns="50800" bIns="50800" rIns="50800"/>
            <a:lstStyle/>
            <a:p>
              <a:pPr algn="ctr">
                <a:lnSpc>
                  <a:spcPts val="2659"/>
                </a:lnSpc>
              </a:pPr>
            </a:p>
          </p:txBody>
        </p:sp>
      </p:grpSp>
      <p:sp>
        <p:nvSpPr>
          <p:cNvPr name="TextBox 44" id="44"/>
          <p:cNvSpPr txBox="true"/>
          <p:nvPr/>
        </p:nvSpPr>
        <p:spPr>
          <a:xfrm rot="0">
            <a:off x="11258044" y="2349565"/>
            <a:ext cx="4982921" cy="1360402"/>
          </a:xfrm>
          <a:prstGeom prst="rect">
            <a:avLst/>
          </a:prstGeom>
        </p:spPr>
        <p:txBody>
          <a:bodyPr anchor="t" rtlCol="false" tIns="0" lIns="0" bIns="0" rIns="0">
            <a:spAutoFit/>
          </a:bodyPr>
          <a:lstStyle/>
          <a:p>
            <a:pPr algn="l">
              <a:lnSpc>
                <a:spcPts val="5336"/>
              </a:lnSpc>
            </a:pPr>
            <a:r>
              <a:rPr lang="en-US" sz="4560" b="true">
                <a:solidFill>
                  <a:srgbClr val="1F2020"/>
                </a:solidFill>
                <a:latin typeface="Open Sans Bold"/>
                <a:ea typeface="Open Sans Bold"/>
                <a:cs typeface="Open Sans Bold"/>
                <a:sym typeface="Open Sans Bold"/>
              </a:rPr>
              <a:t>Welcome To Our Application</a:t>
            </a:r>
          </a:p>
        </p:txBody>
      </p:sp>
      <p:sp>
        <p:nvSpPr>
          <p:cNvPr name="TextBox 45" id="45"/>
          <p:cNvSpPr txBox="true"/>
          <p:nvPr/>
        </p:nvSpPr>
        <p:spPr>
          <a:xfrm rot="0">
            <a:off x="11258044" y="5105400"/>
            <a:ext cx="6233755" cy="3159125"/>
          </a:xfrm>
          <a:prstGeom prst="rect">
            <a:avLst/>
          </a:prstGeom>
        </p:spPr>
        <p:txBody>
          <a:bodyPr anchor="t" rtlCol="false" tIns="0" lIns="0" bIns="0" rIns="0">
            <a:spAutoFit/>
          </a:bodyPr>
          <a:lstStyle/>
          <a:p>
            <a:pPr algn="l">
              <a:lnSpc>
                <a:spcPts val="2799"/>
              </a:lnSpc>
            </a:pPr>
            <a:r>
              <a:rPr lang="en-US" sz="1999">
                <a:solidFill>
                  <a:srgbClr val="1F2020"/>
                </a:solidFill>
                <a:latin typeface="Open Sans"/>
                <a:ea typeface="Open Sans"/>
                <a:cs typeface="Open Sans"/>
                <a:sym typeface="Open Sans"/>
              </a:rPr>
              <a:t>With the help of Kalority LTD, VSLA has come up with the Independent group app allowing independent groups to be able to collect data as well as carry out complex calculations during shareout and loan repayment. Groups also have the option to take a back up of their data which can be restored at any time incase of loss or damage to their mobile phone.</a:t>
            </a:r>
          </a:p>
          <a:p>
            <a:pPr algn="l">
              <a:lnSpc>
                <a:spcPts val="2799"/>
              </a:lnSpc>
              <a:spcBef>
                <a:spcPct val="0"/>
              </a:spcBef>
            </a:pPr>
          </a:p>
        </p:txBody>
      </p:sp>
      <p:sp>
        <p:nvSpPr>
          <p:cNvPr name="TextBox 46" id="46"/>
          <p:cNvSpPr txBox="true"/>
          <p:nvPr/>
        </p:nvSpPr>
        <p:spPr>
          <a:xfrm rot="0">
            <a:off x="11258044" y="4433647"/>
            <a:ext cx="2378606" cy="264160"/>
          </a:xfrm>
          <a:prstGeom prst="rect">
            <a:avLst/>
          </a:prstGeom>
        </p:spPr>
        <p:txBody>
          <a:bodyPr anchor="t" rtlCol="false" tIns="0" lIns="0" bIns="0" rIns="0">
            <a:spAutoFit/>
          </a:bodyPr>
          <a:lstStyle/>
          <a:p>
            <a:pPr algn="l">
              <a:lnSpc>
                <a:spcPts val="2239"/>
              </a:lnSpc>
              <a:spcBef>
                <a:spcPct val="0"/>
              </a:spcBef>
            </a:pPr>
            <a:r>
              <a:rPr lang="en-US" b="true" sz="1599">
                <a:solidFill>
                  <a:srgbClr val="395BD1"/>
                </a:solidFill>
                <a:latin typeface="Open Sans Bold"/>
                <a:ea typeface="Open Sans Bold"/>
                <a:cs typeface="Open Sans Bold"/>
                <a:sym typeface="Open Sans Bold"/>
              </a:rPr>
              <a:t>About Our Application</a:t>
            </a:r>
          </a:p>
        </p:txBody>
      </p:sp>
      <p:sp>
        <p:nvSpPr>
          <p:cNvPr name="TextBox 47" id="47"/>
          <p:cNvSpPr txBox="true"/>
          <p:nvPr/>
        </p:nvSpPr>
        <p:spPr>
          <a:xfrm rot="0">
            <a:off x="11258044" y="8899451"/>
            <a:ext cx="5263403" cy="257175"/>
          </a:xfrm>
          <a:prstGeom prst="rect">
            <a:avLst/>
          </a:prstGeom>
        </p:spPr>
        <p:txBody>
          <a:bodyPr anchor="t" rtlCol="false" tIns="0" lIns="0" bIns="0" rIns="0">
            <a:spAutoFit/>
          </a:bodyPr>
          <a:lstStyle/>
          <a:p>
            <a:pPr algn="l">
              <a:lnSpc>
                <a:spcPts val="2100"/>
              </a:lnSpc>
              <a:spcBef>
                <a:spcPct val="0"/>
              </a:spcBef>
            </a:pPr>
            <a:r>
              <a:rPr lang="en-US" sz="1500">
                <a:solidFill>
                  <a:srgbClr val="1F2020"/>
                </a:solidFill>
                <a:latin typeface="Open Sans"/>
                <a:ea typeface="Open Sans"/>
                <a:cs typeface="Open Sans"/>
                <a:sym typeface="Open Sans"/>
              </a:rPr>
              <a:t>Powered by Kalority LTD</a:t>
            </a:r>
          </a:p>
        </p:txBody>
      </p:sp>
      <p:sp>
        <p:nvSpPr>
          <p:cNvPr name="Freeform 48" id="48"/>
          <p:cNvSpPr/>
          <p:nvPr/>
        </p:nvSpPr>
        <p:spPr>
          <a:xfrm flipH="false" flipV="false" rot="0">
            <a:off x="683964" y="5958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3"/>
            <a:stretch>
              <a:fillRect l="0" t="0" r="0" b="0"/>
            </a:stretch>
          </a:blipFill>
          <a:ln cap="sq">
            <a:noFill/>
            <a:prstDash val="solid"/>
            <a:miter/>
          </a:ln>
        </p:spPr>
      </p:sp>
      <p:sp>
        <p:nvSpPr>
          <p:cNvPr name="Freeform 49" id="49"/>
          <p:cNvSpPr/>
          <p:nvPr/>
        </p:nvSpPr>
        <p:spPr>
          <a:xfrm flipH="false" flipV="false" rot="0">
            <a:off x="2124594" y="563366"/>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4"/>
            <a:stretch>
              <a:fillRect l="0" t="0" r="0" b="0"/>
            </a:stretch>
          </a:blipFill>
        </p:spPr>
      </p:sp>
      <p:sp>
        <p:nvSpPr>
          <p:cNvPr name="TextBox 50" id="50"/>
          <p:cNvSpPr txBox="true"/>
          <p:nvPr/>
        </p:nvSpPr>
        <p:spPr>
          <a:xfrm rot="0">
            <a:off x="1192013" y="646573"/>
            <a:ext cx="790211" cy="196390"/>
          </a:xfrm>
          <a:prstGeom prst="rect">
            <a:avLst/>
          </a:prstGeom>
        </p:spPr>
        <p:txBody>
          <a:bodyPr anchor="t" rtlCol="false" tIns="0" lIns="0" bIns="0" rIns="0">
            <a:spAutoFit/>
          </a:bodyPr>
          <a:lstStyle/>
          <a:p>
            <a:pPr algn="l">
              <a:lnSpc>
                <a:spcPts val="1663"/>
              </a:lnSpc>
              <a:spcBef>
                <a:spcPct val="0"/>
              </a:spcBef>
            </a:pPr>
            <a:r>
              <a:rPr lang="en-US" sz="1188">
                <a:solidFill>
                  <a:srgbClr val="1F2020"/>
                </a:solidFill>
                <a:latin typeface="Open Sans"/>
                <a:ea typeface="Open Sans"/>
                <a:cs typeface="Open Sans"/>
                <a:sym typeface="Open Sans"/>
              </a:rPr>
              <a:t>KALORITY</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313302" y="1690370"/>
            <a:ext cx="4092392" cy="3453130"/>
          </a:xfrm>
          <a:prstGeom prst="rect">
            <a:avLst/>
          </a:prstGeom>
        </p:spPr>
        <p:txBody>
          <a:bodyPr anchor="t" rtlCol="false" tIns="0" lIns="0" bIns="0" rIns="0">
            <a:spAutoFit/>
          </a:bodyPr>
          <a:lstStyle/>
          <a:p>
            <a:pPr algn="l">
              <a:lnSpc>
                <a:spcPts val="3919"/>
              </a:lnSpc>
              <a:spcBef>
                <a:spcPct val="0"/>
              </a:spcBef>
            </a:pPr>
            <a:r>
              <a:rPr lang="en-US" b="true" sz="2799">
                <a:solidFill>
                  <a:srgbClr val="335ACF"/>
                </a:solidFill>
                <a:latin typeface="Open Sans Bold"/>
                <a:ea typeface="Open Sans Bold"/>
                <a:cs typeface="Open Sans Bold"/>
                <a:sym typeface="Open Sans Bold"/>
              </a:rPr>
              <a:t>STEP 1: Select member you wish to edit from list. A checkmark, an ‘Edit’ button and a ‘Remove’ button will be revealed. Select ‘Edit’</a:t>
            </a:r>
          </a:p>
        </p:txBody>
      </p:sp>
      <p:sp>
        <p:nvSpPr>
          <p:cNvPr name="Freeform 6" id="6"/>
          <p:cNvSpPr/>
          <p:nvPr/>
        </p:nvSpPr>
        <p:spPr>
          <a:xfrm flipH="false" flipV="false" rot="0">
            <a:off x="683964" y="5958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2"/>
            <a:stretch>
              <a:fillRect l="0" t="0" r="0" b="0"/>
            </a:stretch>
          </a:blipFill>
          <a:ln cap="sq">
            <a:noFill/>
            <a:prstDash val="solid"/>
            <a:miter/>
          </a:ln>
        </p:spPr>
      </p:sp>
      <p:sp>
        <p:nvSpPr>
          <p:cNvPr name="Freeform 7" id="7"/>
          <p:cNvSpPr/>
          <p:nvPr/>
        </p:nvSpPr>
        <p:spPr>
          <a:xfrm flipH="false" flipV="false" rot="0">
            <a:off x="2124594" y="563366"/>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3"/>
            <a:stretch>
              <a:fillRect l="0" t="0" r="0" b="0"/>
            </a:stretch>
          </a:blipFill>
        </p:spPr>
      </p:sp>
      <p:sp>
        <p:nvSpPr>
          <p:cNvPr name="Freeform 8" id="8"/>
          <p:cNvSpPr/>
          <p:nvPr/>
        </p:nvSpPr>
        <p:spPr>
          <a:xfrm flipH="false" flipV="true" rot="723081">
            <a:off x="3128741" y="5237234"/>
            <a:ext cx="933099" cy="333583"/>
          </a:xfrm>
          <a:custGeom>
            <a:avLst/>
            <a:gdLst/>
            <a:ahLst/>
            <a:cxnLst/>
            <a:rect r="r" b="b" t="t" l="l"/>
            <a:pathLst>
              <a:path h="333583" w="933099">
                <a:moveTo>
                  <a:pt x="0" y="333583"/>
                </a:moveTo>
                <a:lnTo>
                  <a:pt x="933100" y="333583"/>
                </a:lnTo>
                <a:lnTo>
                  <a:pt x="933100" y="0"/>
                </a:lnTo>
                <a:lnTo>
                  <a:pt x="0" y="0"/>
                </a:lnTo>
                <a:lnTo>
                  <a:pt x="0" y="333583"/>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true" rot="723081">
            <a:off x="11811869" y="4200525"/>
            <a:ext cx="933099" cy="333583"/>
          </a:xfrm>
          <a:custGeom>
            <a:avLst/>
            <a:gdLst/>
            <a:ahLst/>
            <a:cxnLst/>
            <a:rect r="r" b="b" t="t" l="l"/>
            <a:pathLst>
              <a:path h="333583" w="933099">
                <a:moveTo>
                  <a:pt x="0" y="333583"/>
                </a:moveTo>
                <a:lnTo>
                  <a:pt x="933100" y="333583"/>
                </a:lnTo>
                <a:lnTo>
                  <a:pt x="933100" y="0"/>
                </a:lnTo>
                <a:lnTo>
                  <a:pt x="0" y="0"/>
                </a:lnTo>
                <a:lnTo>
                  <a:pt x="0" y="333583"/>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5201534" y="1383797"/>
            <a:ext cx="3951466" cy="8561510"/>
          </a:xfrm>
          <a:custGeom>
            <a:avLst/>
            <a:gdLst/>
            <a:ahLst/>
            <a:cxnLst/>
            <a:rect r="r" b="b" t="t" l="l"/>
            <a:pathLst>
              <a:path h="8561510" w="3951466">
                <a:moveTo>
                  <a:pt x="0" y="0"/>
                </a:moveTo>
                <a:lnTo>
                  <a:pt x="3951466" y="0"/>
                </a:lnTo>
                <a:lnTo>
                  <a:pt x="3951466" y="8561510"/>
                </a:lnTo>
                <a:lnTo>
                  <a:pt x="0" y="8561510"/>
                </a:lnTo>
                <a:lnTo>
                  <a:pt x="0" y="0"/>
                </a:lnTo>
                <a:close/>
              </a:path>
            </a:pathLst>
          </a:custGeom>
          <a:blipFill>
            <a:blip r:embed="rId6"/>
            <a:stretch>
              <a:fillRect l="0" t="0" r="0" b="0"/>
            </a:stretch>
          </a:blipFill>
        </p:spPr>
      </p:sp>
      <p:sp>
        <p:nvSpPr>
          <p:cNvPr name="Freeform 11" id="11"/>
          <p:cNvSpPr/>
          <p:nvPr/>
        </p:nvSpPr>
        <p:spPr>
          <a:xfrm flipH="false" flipV="false" rot="0">
            <a:off x="13325834" y="1262024"/>
            <a:ext cx="3998669" cy="8663782"/>
          </a:xfrm>
          <a:custGeom>
            <a:avLst/>
            <a:gdLst/>
            <a:ahLst/>
            <a:cxnLst/>
            <a:rect r="r" b="b" t="t" l="l"/>
            <a:pathLst>
              <a:path h="8663782" w="3998669">
                <a:moveTo>
                  <a:pt x="0" y="0"/>
                </a:moveTo>
                <a:lnTo>
                  <a:pt x="3998669" y="0"/>
                </a:lnTo>
                <a:lnTo>
                  <a:pt x="3998669" y="8663782"/>
                </a:lnTo>
                <a:lnTo>
                  <a:pt x="0" y="8663782"/>
                </a:lnTo>
                <a:lnTo>
                  <a:pt x="0" y="0"/>
                </a:lnTo>
                <a:close/>
              </a:path>
            </a:pathLst>
          </a:custGeom>
          <a:blipFill>
            <a:blip r:embed="rId7"/>
            <a:stretch>
              <a:fillRect l="0" t="0" r="0" b="0"/>
            </a:stretch>
          </a:blipFill>
        </p:spPr>
      </p:sp>
      <p:sp>
        <p:nvSpPr>
          <p:cNvPr name="TextBox 12" id="12"/>
          <p:cNvSpPr txBox="true"/>
          <p:nvPr/>
        </p:nvSpPr>
        <p:spPr>
          <a:xfrm rot="0">
            <a:off x="4180525" y="344573"/>
            <a:ext cx="11277740" cy="684127"/>
          </a:xfrm>
          <a:prstGeom prst="rect">
            <a:avLst/>
          </a:prstGeom>
        </p:spPr>
        <p:txBody>
          <a:bodyPr anchor="t" rtlCol="false" tIns="0" lIns="0" bIns="0" rIns="0">
            <a:spAutoFit/>
          </a:bodyPr>
          <a:lstStyle/>
          <a:p>
            <a:pPr algn="l">
              <a:lnSpc>
                <a:spcPts val="5336"/>
              </a:lnSpc>
            </a:pPr>
            <a:r>
              <a:rPr lang="en-US" sz="4560" b="true">
                <a:solidFill>
                  <a:srgbClr val="1F2020"/>
                </a:solidFill>
                <a:latin typeface="Open Sans Bold"/>
                <a:ea typeface="Open Sans Bold"/>
                <a:cs typeface="Open Sans Bold"/>
                <a:sym typeface="Open Sans Bold"/>
              </a:rPr>
              <a:t>Member Management: Edit Member</a:t>
            </a:r>
          </a:p>
        </p:txBody>
      </p:sp>
      <p:sp>
        <p:nvSpPr>
          <p:cNvPr name="TextBox 13" id="13"/>
          <p:cNvSpPr txBox="true"/>
          <p:nvPr/>
        </p:nvSpPr>
        <p:spPr>
          <a:xfrm rot="0">
            <a:off x="9405447" y="2139561"/>
            <a:ext cx="3080132" cy="1967230"/>
          </a:xfrm>
          <a:prstGeom prst="rect">
            <a:avLst/>
          </a:prstGeom>
        </p:spPr>
        <p:txBody>
          <a:bodyPr anchor="t" rtlCol="false" tIns="0" lIns="0" bIns="0" rIns="0">
            <a:spAutoFit/>
          </a:bodyPr>
          <a:lstStyle/>
          <a:p>
            <a:pPr algn="l">
              <a:lnSpc>
                <a:spcPts val="3919"/>
              </a:lnSpc>
              <a:spcBef>
                <a:spcPct val="0"/>
              </a:spcBef>
            </a:pPr>
            <a:r>
              <a:rPr lang="en-US" b="true" sz="2799">
                <a:solidFill>
                  <a:srgbClr val="335ACF"/>
                </a:solidFill>
                <a:latin typeface="Open Sans Bold"/>
                <a:ea typeface="Open Sans Bold"/>
                <a:cs typeface="Open Sans Bold"/>
                <a:sym typeface="Open Sans Bold"/>
              </a:rPr>
              <a:t>STEP 2: Edit member name, gender or phone number.</a:t>
            </a:r>
          </a:p>
        </p:txBody>
      </p:sp>
      <p:sp>
        <p:nvSpPr>
          <p:cNvPr name="TextBox 14" id="14"/>
          <p:cNvSpPr txBox="true"/>
          <p:nvPr/>
        </p:nvSpPr>
        <p:spPr>
          <a:xfrm rot="0">
            <a:off x="1192013" y="646573"/>
            <a:ext cx="790211" cy="196390"/>
          </a:xfrm>
          <a:prstGeom prst="rect">
            <a:avLst/>
          </a:prstGeom>
        </p:spPr>
        <p:txBody>
          <a:bodyPr anchor="t" rtlCol="false" tIns="0" lIns="0" bIns="0" rIns="0">
            <a:spAutoFit/>
          </a:bodyPr>
          <a:lstStyle/>
          <a:p>
            <a:pPr algn="l">
              <a:lnSpc>
                <a:spcPts val="1663"/>
              </a:lnSpc>
              <a:spcBef>
                <a:spcPct val="0"/>
              </a:spcBef>
            </a:pPr>
            <a:r>
              <a:rPr lang="en-US" sz="1188">
                <a:solidFill>
                  <a:srgbClr val="1F2020"/>
                </a:solidFill>
                <a:latin typeface="Open Sans"/>
                <a:ea typeface="Open Sans"/>
                <a:cs typeface="Open Sans"/>
                <a:sym typeface="Open Sans"/>
              </a:rPr>
              <a:t>KALORITY</a:t>
            </a:r>
          </a:p>
        </p:txBody>
      </p:sp>
      <p:sp>
        <p:nvSpPr>
          <p:cNvPr name="Freeform 15" id="15"/>
          <p:cNvSpPr/>
          <p:nvPr/>
        </p:nvSpPr>
        <p:spPr>
          <a:xfrm flipH="false" flipV="false" rot="0">
            <a:off x="5003055" y="8597752"/>
            <a:ext cx="2382743" cy="1273684"/>
          </a:xfrm>
          <a:custGeom>
            <a:avLst/>
            <a:gdLst/>
            <a:ahLst/>
            <a:cxnLst/>
            <a:rect r="r" b="b" t="t" l="l"/>
            <a:pathLst>
              <a:path h="1273684" w="2382743">
                <a:moveTo>
                  <a:pt x="0" y="0"/>
                </a:moveTo>
                <a:lnTo>
                  <a:pt x="2382743" y="0"/>
                </a:lnTo>
                <a:lnTo>
                  <a:pt x="2382743" y="1273684"/>
                </a:lnTo>
                <a:lnTo>
                  <a:pt x="0" y="127368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0">
            <a:off x="14620302" y="5575343"/>
            <a:ext cx="1344530" cy="718713"/>
          </a:xfrm>
          <a:custGeom>
            <a:avLst/>
            <a:gdLst/>
            <a:ahLst/>
            <a:cxnLst/>
            <a:rect r="r" b="b" t="t" l="l"/>
            <a:pathLst>
              <a:path h="718713" w="1344530">
                <a:moveTo>
                  <a:pt x="0" y="0"/>
                </a:moveTo>
                <a:lnTo>
                  <a:pt x="1344530" y="0"/>
                </a:lnTo>
                <a:lnTo>
                  <a:pt x="1344530" y="718712"/>
                </a:lnTo>
                <a:lnTo>
                  <a:pt x="0" y="71871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6761344" y="9124526"/>
            <a:ext cx="1344530" cy="718713"/>
          </a:xfrm>
          <a:custGeom>
            <a:avLst/>
            <a:gdLst/>
            <a:ahLst/>
            <a:cxnLst/>
            <a:rect r="r" b="b" t="t" l="l"/>
            <a:pathLst>
              <a:path h="718713" w="1344530">
                <a:moveTo>
                  <a:pt x="0" y="0"/>
                </a:moveTo>
                <a:lnTo>
                  <a:pt x="1344531" y="0"/>
                </a:lnTo>
                <a:lnTo>
                  <a:pt x="1344531" y="718713"/>
                </a:lnTo>
                <a:lnTo>
                  <a:pt x="0" y="71871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531564" y="2148900"/>
            <a:ext cx="3129103" cy="1471930"/>
          </a:xfrm>
          <a:prstGeom prst="rect">
            <a:avLst/>
          </a:prstGeom>
        </p:spPr>
        <p:txBody>
          <a:bodyPr anchor="t" rtlCol="false" tIns="0" lIns="0" bIns="0" rIns="0">
            <a:spAutoFit/>
          </a:bodyPr>
          <a:lstStyle/>
          <a:p>
            <a:pPr algn="l">
              <a:lnSpc>
                <a:spcPts val="3919"/>
              </a:lnSpc>
              <a:spcBef>
                <a:spcPct val="0"/>
              </a:spcBef>
            </a:pPr>
            <a:r>
              <a:rPr lang="en-US" b="true" sz="2799">
                <a:solidFill>
                  <a:srgbClr val="335ACF"/>
                </a:solidFill>
                <a:latin typeface="Open Sans Bold"/>
                <a:ea typeface="Open Sans Bold"/>
                <a:cs typeface="Open Sans Bold"/>
                <a:sym typeface="Open Sans Bold"/>
              </a:rPr>
              <a:t>STEP 3: Click save after all the edits are done.</a:t>
            </a:r>
          </a:p>
        </p:txBody>
      </p:sp>
      <p:sp>
        <p:nvSpPr>
          <p:cNvPr name="TextBox 7" id="7"/>
          <p:cNvSpPr txBox="true"/>
          <p:nvPr/>
        </p:nvSpPr>
        <p:spPr>
          <a:xfrm rot="0">
            <a:off x="9656920" y="2148900"/>
            <a:ext cx="2796226" cy="1967230"/>
          </a:xfrm>
          <a:prstGeom prst="rect">
            <a:avLst/>
          </a:prstGeom>
        </p:spPr>
        <p:txBody>
          <a:bodyPr anchor="t" rtlCol="false" tIns="0" lIns="0" bIns="0" rIns="0">
            <a:spAutoFit/>
          </a:bodyPr>
          <a:lstStyle/>
          <a:p>
            <a:pPr algn="l">
              <a:lnSpc>
                <a:spcPts val="3919"/>
              </a:lnSpc>
              <a:spcBef>
                <a:spcPct val="0"/>
              </a:spcBef>
            </a:pPr>
            <a:r>
              <a:rPr lang="en-US" b="true" sz="2799">
                <a:solidFill>
                  <a:srgbClr val="335ACF"/>
                </a:solidFill>
                <a:latin typeface="Open Sans Bold"/>
                <a:ea typeface="Open Sans Bold"/>
                <a:cs typeface="Open Sans Bold"/>
                <a:sym typeface="Open Sans Bold"/>
              </a:rPr>
              <a:t>STEP 4: The member name has changed on the list.</a:t>
            </a:r>
          </a:p>
        </p:txBody>
      </p:sp>
      <p:sp>
        <p:nvSpPr>
          <p:cNvPr name="Freeform 8" id="8"/>
          <p:cNvSpPr/>
          <p:nvPr/>
        </p:nvSpPr>
        <p:spPr>
          <a:xfrm flipH="false" flipV="false" rot="0">
            <a:off x="683964" y="5958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4"/>
            <a:stretch>
              <a:fillRect l="0" t="0" r="0" b="0"/>
            </a:stretch>
          </a:blipFill>
          <a:ln cap="sq">
            <a:noFill/>
            <a:prstDash val="solid"/>
            <a:miter/>
          </a:ln>
        </p:spPr>
      </p:sp>
      <p:sp>
        <p:nvSpPr>
          <p:cNvPr name="Freeform 9" id="9"/>
          <p:cNvSpPr/>
          <p:nvPr/>
        </p:nvSpPr>
        <p:spPr>
          <a:xfrm flipH="false" flipV="false" rot="0">
            <a:off x="2124594" y="563366"/>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5"/>
            <a:stretch>
              <a:fillRect l="0" t="0" r="0" b="0"/>
            </a:stretch>
          </a:blipFill>
        </p:spPr>
      </p:sp>
      <p:sp>
        <p:nvSpPr>
          <p:cNvPr name="Freeform 10" id="10"/>
          <p:cNvSpPr/>
          <p:nvPr/>
        </p:nvSpPr>
        <p:spPr>
          <a:xfrm flipH="false" flipV="true" rot="723081">
            <a:off x="3194117" y="3634613"/>
            <a:ext cx="933099" cy="333583"/>
          </a:xfrm>
          <a:custGeom>
            <a:avLst/>
            <a:gdLst/>
            <a:ahLst/>
            <a:cxnLst/>
            <a:rect r="r" b="b" t="t" l="l"/>
            <a:pathLst>
              <a:path h="333583" w="933099">
                <a:moveTo>
                  <a:pt x="0" y="333583"/>
                </a:moveTo>
                <a:lnTo>
                  <a:pt x="933100" y="333583"/>
                </a:lnTo>
                <a:lnTo>
                  <a:pt x="933100" y="0"/>
                </a:lnTo>
                <a:lnTo>
                  <a:pt x="0" y="0"/>
                </a:lnTo>
                <a:lnTo>
                  <a:pt x="0" y="333583"/>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true" rot="723081">
            <a:off x="11986597" y="3949339"/>
            <a:ext cx="933099" cy="333583"/>
          </a:xfrm>
          <a:custGeom>
            <a:avLst/>
            <a:gdLst/>
            <a:ahLst/>
            <a:cxnLst/>
            <a:rect r="r" b="b" t="t" l="l"/>
            <a:pathLst>
              <a:path h="333583" w="933099">
                <a:moveTo>
                  <a:pt x="0" y="333583"/>
                </a:moveTo>
                <a:lnTo>
                  <a:pt x="933099" y="333583"/>
                </a:lnTo>
                <a:lnTo>
                  <a:pt x="933099" y="0"/>
                </a:lnTo>
                <a:lnTo>
                  <a:pt x="0" y="0"/>
                </a:lnTo>
                <a:lnTo>
                  <a:pt x="0" y="333583"/>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0">
            <a:off x="4659459" y="1435485"/>
            <a:ext cx="3998669" cy="8663782"/>
          </a:xfrm>
          <a:custGeom>
            <a:avLst/>
            <a:gdLst/>
            <a:ahLst/>
            <a:cxnLst/>
            <a:rect r="r" b="b" t="t" l="l"/>
            <a:pathLst>
              <a:path h="8663782" w="3998669">
                <a:moveTo>
                  <a:pt x="0" y="0"/>
                </a:moveTo>
                <a:lnTo>
                  <a:pt x="3998669" y="0"/>
                </a:lnTo>
                <a:lnTo>
                  <a:pt x="3998669" y="8663782"/>
                </a:lnTo>
                <a:lnTo>
                  <a:pt x="0" y="8663782"/>
                </a:lnTo>
                <a:lnTo>
                  <a:pt x="0" y="0"/>
                </a:lnTo>
                <a:close/>
              </a:path>
            </a:pathLst>
          </a:custGeom>
          <a:blipFill>
            <a:blip r:embed="rId8"/>
            <a:stretch>
              <a:fillRect l="0" t="0" r="0" b="0"/>
            </a:stretch>
          </a:blipFill>
        </p:spPr>
      </p:sp>
      <p:sp>
        <p:nvSpPr>
          <p:cNvPr name="Freeform 13" id="13"/>
          <p:cNvSpPr/>
          <p:nvPr/>
        </p:nvSpPr>
        <p:spPr>
          <a:xfrm flipH="false" flipV="false" rot="0">
            <a:off x="5986528" y="5767376"/>
            <a:ext cx="1344530" cy="718713"/>
          </a:xfrm>
          <a:custGeom>
            <a:avLst/>
            <a:gdLst/>
            <a:ahLst/>
            <a:cxnLst/>
            <a:rect r="r" b="b" t="t" l="l"/>
            <a:pathLst>
              <a:path h="718713" w="1344530">
                <a:moveTo>
                  <a:pt x="0" y="0"/>
                </a:moveTo>
                <a:lnTo>
                  <a:pt x="1344531" y="0"/>
                </a:lnTo>
                <a:lnTo>
                  <a:pt x="1344531" y="718712"/>
                </a:lnTo>
                <a:lnTo>
                  <a:pt x="0" y="7187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0">
            <a:off x="13281415" y="1284728"/>
            <a:ext cx="4068249" cy="8814539"/>
          </a:xfrm>
          <a:custGeom>
            <a:avLst/>
            <a:gdLst/>
            <a:ahLst/>
            <a:cxnLst/>
            <a:rect r="r" b="b" t="t" l="l"/>
            <a:pathLst>
              <a:path h="8814539" w="4068249">
                <a:moveTo>
                  <a:pt x="0" y="0"/>
                </a:moveTo>
                <a:lnTo>
                  <a:pt x="4068248" y="0"/>
                </a:lnTo>
                <a:lnTo>
                  <a:pt x="4068248" y="8814539"/>
                </a:lnTo>
                <a:lnTo>
                  <a:pt x="0" y="8814539"/>
                </a:lnTo>
                <a:lnTo>
                  <a:pt x="0" y="0"/>
                </a:lnTo>
                <a:close/>
              </a:path>
            </a:pathLst>
          </a:custGeom>
          <a:blipFill>
            <a:blip r:embed="rId9"/>
            <a:stretch>
              <a:fillRect l="0" t="0" r="0" b="0"/>
            </a:stretch>
          </a:blipFill>
        </p:spPr>
      </p:sp>
      <p:sp>
        <p:nvSpPr>
          <p:cNvPr name="TextBox 15" id="15"/>
          <p:cNvSpPr txBox="true"/>
          <p:nvPr/>
        </p:nvSpPr>
        <p:spPr>
          <a:xfrm rot="0">
            <a:off x="4018050" y="344573"/>
            <a:ext cx="11277740" cy="684127"/>
          </a:xfrm>
          <a:prstGeom prst="rect">
            <a:avLst/>
          </a:prstGeom>
        </p:spPr>
        <p:txBody>
          <a:bodyPr anchor="t" rtlCol="false" tIns="0" lIns="0" bIns="0" rIns="0">
            <a:spAutoFit/>
          </a:bodyPr>
          <a:lstStyle/>
          <a:p>
            <a:pPr algn="l">
              <a:lnSpc>
                <a:spcPts val="5336"/>
              </a:lnSpc>
            </a:pPr>
            <a:r>
              <a:rPr lang="en-US" sz="4560" b="true">
                <a:solidFill>
                  <a:srgbClr val="1F2020"/>
                </a:solidFill>
                <a:latin typeface="Open Sans Bold"/>
                <a:ea typeface="Open Sans Bold"/>
                <a:cs typeface="Open Sans Bold"/>
                <a:sym typeface="Open Sans Bold"/>
              </a:rPr>
              <a:t>Member Management: Edit Member</a:t>
            </a:r>
          </a:p>
        </p:txBody>
      </p:sp>
      <p:sp>
        <p:nvSpPr>
          <p:cNvPr name="TextBox 16" id="16"/>
          <p:cNvSpPr txBox="true"/>
          <p:nvPr/>
        </p:nvSpPr>
        <p:spPr>
          <a:xfrm rot="0">
            <a:off x="1192013" y="646573"/>
            <a:ext cx="790211" cy="196390"/>
          </a:xfrm>
          <a:prstGeom prst="rect">
            <a:avLst/>
          </a:prstGeom>
        </p:spPr>
        <p:txBody>
          <a:bodyPr anchor="t" rtlCol="false" tIns="0" lIns="0" bIns="0" rIns="0">
            <a:spAutoFit/>
          </a:bodyPr>
          <a:lstStyle/>
          <a:p>
            <a:pPr algn="l">
              <a:lnSpc>
                <a:spcPts val="1663"/>
              </a:lnSpc>
              <a:spcBef>
                <a:spcPct val="0"/>
              </a:spcBef>
            </a:pPr>
            <a:r>
              <a:rPr lang="en-US" sz="1188">
                <a:solidFill>
                  <a:srgbClr val="1F2020"/>
                </a:solidFill>
                <a:latin typeface="Open Sans"/>
                <a:ea typeface="Open Sans"/>
                <a:cs typeface="Open Sans"/>
                <a:sym typeface="Open Sans"/>
              </a:rPr>
              <a:t>KALORITY</a:t>
            </a:r>
          </a:p>
        </p:txBody>
      </p:sp>
      <p:sp>
        <p:nvSpPr>
          <p:cNvPr name="Freeform 17" id="17"/>
          <p:cNvSpPr/>
          <p:nvPr/>
        </p:nvSpPr>
        <p:spPr>
          <a:xfrm flipH="false" flipV="false" rot="0">
            <a:off x="13542993" y="6618685"/>
            <a:ext cx="2209387" cy="1181018"/>
          </a:xfrm>
          <a:custGeom>
            <a:avLst/>
            <a:gdLst/>
            <a:ahLst/>
            <a:cxnLst/>
            <a:rect r="r" b="b" t="t" l="l"/>
            <a:pathLst>
              <a:path h="1181018" w="2209387">
                <a:moveTo>
                  <a:pt x="0" y="0"/>
                </a:moveTo>
                <a:lnTo>
                  <a:pt x="2209388" y="0"/>
                </a:lnTo>
                <a:lnTo>
                  <a:pt x="2209388" y="1181017"/>
                </a:lnTo>
                <a:lnTo>
                  <a:pt x="0" y="11810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531564" y="1912283"/>
            <a:ext cx="4018963" cy="3453130"/>
          </a:xfrm>
          <a:prstGeom prst="rect">
            <a:avLst/>
          </a:prstGeom>
        </p:spPr>
        <p:txBody>
          <a:bodyPr anchor="t" rtlCol="false" tIns="0" lIns="0" bIns="0" rIns="0">
            <a:spAutoFit/>
          </a:bodyPr>
          <a:lstStyle/>
          <a:p>
            <a:pPr algn="l">
              <a:lnSpc>
                <a:spcPts val="3919"/>
              </a:lnSpc>
              <a:spcBef>
                <a:spcPct val="0"/>
              </a:spcBef>
            </a:pPr>
            <a:r>
              <a:rPr lang="en-US" b="true" sz="2799">
                <a:solidFill>
                  <a:srgbClr val="335ACF"/>
                </a:solidFill>
                <a:latin typeface="Open Sans Bold"/>
                <a:ea typeface="Open Sans Bold"/>
                <a:cs typeface="Open Sans Bold"/>
                <a:sym typeface="Open Sans Bold"/>
              </a:rPr>
              <a:t>STEP 1: Select member you wish to remove  from list. A checkmark, an ‘Edit’ button and a ‘Remove’ button appear. Select ‘Remove’</a:t>
            </a:r>
          </a:p>
        </p:txBody>
      </p:sp>
      <p:sp>
        <p:nvSpPr>
          <p:cNvPr name="TextBox 6" id="6"/>
          <p:cNvSpPr txBox="true"/>
          <p:nvPr/>
        </p:nvSpPr>
        <p:spPr>
          <a:xfrm rot="0">
            <a:off x="9558977" y="2049322"/>
            <a:ext cx="3283407" cy="4443730"/>
          </a:xfrm>
          <a:prstGeom prst="rect">
            <a:avLst/>
          </a:prstGeom>
        </p:spPr>
        <p:txBody>
          <a:bodyPr anchor="t" rtlCol="false" tIns="0" lIns="0" bIns="0" rIns="0">
            <a:spAutoFit/>
          </a:bodyPr>
          <a:lstStyle/>
          <a:p>
            <a:pPr algn="l">
              <a:lnSpc>
                <a:spcPts val="3919"/>
              </a:lnSpc>
              <a:spcBef>
                <a:spcPct val="0"/>
              </a:spcBef>
            </a:pPr>
            <a:r>
              <a:rPr lang="en-US" b="true" sz="2799">
                <a:solidFill>
                  <a:srgbClr val="335ACF"/>
                </a:solidFill>
                <a:latin typeface="Open Sans Bold"/>
                <a:ea typeface="Open Sans Bold"/>
                <a:cs typeface="Open Sans Bold"/>
                <a:sym typeface="Open Sans Bold"/>
              </a:rPr>
              <a:t>STEP 2: From the pop up, the member has no loan balance, hence they are eligible for payment from the group upon deletion.</a:t>
            </a:r>
          </a:p>
        </p:txBody>
      </p:sp>
      <p:sp>
        <p:nvSpPr>
          <p:cNvPr name="Freeform 7" id="7"/>
          <p:cNvSpPr/>
          <p:nvPr/>
        </p:nvSpPr>
        <p:spPr>
          <a:xfrm flipH="false" flipV="true" rot="723081">
            <a:off x="3354605" y="5198622"/>
            <a:ext cx="933099" cy="333583"/>
          </a:xfrm>
          <a:custGeom>
            <a:avLst/>
            <a:gdLst/>
            <a:ahLst/>
            <a:cxnLst/>
            <a:rect r="r" b="b" t="t" l="l"/>
            <a:pathLst>
              <a:path h="333583" w="933099">
                <a:moveTo>
                  <a:pt x="0" y="333583"/>
                </a:moveTo>
                <a:lnTo>
                  <a:pt x="933099" y="333583"/>
                </a:lnTo>
                <a:lnTo>
                  <a:pt x="933099" y="0"/>
                </a:lnTo>
                <a:lnTo>
                  <a:pt x="0" y="0"/>
                </a:lnTo>
                <a:lnTo>
                  <a:pt x="0" y="333583"/>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true" rot="723081">
            <a:off x="12553915" y="4716183"/>
            <a:ext cx="933099" cy="333583"/>
          </a:xfrm>
          <a:custGeom>
            <a:avLst/>
            <a:gdLst/>
            <a:ahLst/>
            <a:cxnLst/>
            <a:rect r="r" b="b" t="t" l="l"/>
            <a:pathLst>
              <a:path h="333583" w="933099">
                <a:moveTo>
                  <a:pt x="0" y="333583"/>
                </a:moveTo>
                <a:lnTo>
                  <a:pt x="933100" y="333583"/>
                </a:lnTo>
                <a:lnTo>
                  <a:pt x="933100" y="0"/>
                </a:lnTo>
                <a:lnTo>
                  <a:pt x="0" y="0"/>
                </a:lnTo>
                <a:lnTo>
                  <a:pt x="0" y="333583"/>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531564" y="311886"/>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4"/>
            <a:stretch>
              <a:fillRect l="0" t="0" r="0" b="0"/>
            </a:stretch>
          </a:blipFill>
          <a:ln cap="sq">
            <a:noFill/>
            <a:prstDash val="solid"/>
            <a:miter/>
          </a:ln>
        </p:spPr>
      </p:sp>
      <p:sp>
        <p:nvSpPr>
          <p:cNvPr name="Freeform 10" id="10"/>
          <p:cNvSpPr/>
          <p:nvPr/>
        </p:nvSpPr>
        <p:spPr>
          <a:xfrm flipH="false" flipV="false" rot="0">
            <a:off x="1972194" y="279433"/>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5"/>
            <a:stretch>
              <a:fillRect l="0" t="0" r="0" b="0"/>
            </a:stretch>
          </a:blipFill>
        </p:spPr>
      </p:sp>
      <p:sp>
        <p:nvSpPr>
          <p:cNvPr name="Freeform 11" id="11"/>
          <p:cNvSpPr/>
          <p:nvPr/>
        </p:nvSpPr>
        <p:spPr>
          <a:xfrm flipH="false" flipV="false" rot="0">
            <a:off x="5104897" y="1364612"/>
            <a:ext cx="3998484" cy="8663383"/>
          </a:xfrm>
          <a:custGeom>
            <a:avLst/>
            <a:gdLst/>
            <a:ahLst/>
            <a:cxnLst/>
            <a:rect r="r" b="b" t="t" l="l"/>
            <a:pathLst>
              <a:path h="8663383" w="3998484">
                <a:moveTo>
                  <a:pt x="0" y="0"/>
                </a:moveTo>
                <a:lnTo>
                  <a:pt x="3998484" y="0"/>
                </a:lnTo>
                <a:lnTo>
                  <a:pt x="3998484" y="8663383"/>
                </a:lnTo>
                <a:lnTo>
                  <a:pt x="0" y="8663383"/>
                </a:lnTo>
                <a:lnTo>
                  <a:pt x="0" y="0"/>
                </a:lnTo>
                <a:close/>
              </a:path>
            </a:pathLst>
          </a:custGeom>
          <a:blipFill>
            <a:blip r:embed="rId6"/>
            <a:stretch>
              <a:fillRect l="0" t="0" r="0" b="0"/>
            </a:stretch>
          </a:blipFill>
        </p:spPr>
      </p:sp>
      <p:sp>
        <p:nvSpPr>
          <p:cNvPr name="Freeform 12" id="12"/>
          <p:cNvSpPr/>
          <p:nvPr/>
        </p:nvSpPr>
        <p:spPr>
          <a:xfrm flipH="false" flipV="false" rot="0">
            <a:off x="6892390" y="8597752"/>
            <a:ext cx="2382743" cy="1273684"/>
          </a:xfrm>
          <a:custGeom>
            <a:avLst/>
            <a:gdLst/>
            <a:ahLst/>
            <a:cxnLst/>
            <a:rect r="r" b="b" t="t" l="l"/>
            <a:pathLst>
              <a:path h="1273684" w="2382743">
                <a:moveTo>
                  <a:pt x="0" y="0"/>
                </a:moveTo>
                <a:lnTo>
                  <a:pt x="2382742" y="0"/>
                </a:lnTo>
                <a:lnTo>
                  <a:pt x="2382742" y="1273684"/>
                </a:lnTo>
                <a:lnTo>
                  <a:pt x="0" y="127368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13511556" y="1292928"/>
            <a:ext cx="3997203" cy="8666023"/>
          </a:xfrm>
          <a:custGeom>
            <a:avLst/>
            <a:gdLst/>
            <a:ahLst/>
            <a:cxnLst/>
            <a:rect r="r" b="b" t="t" l="l"/>
            <a:pathLst>
              <a:path h="8666023" w="3997203">
                <a:moveTo>
                  <a:pt x="0" y="0"/>
                </a:moveTo>
                <a:lnTo>
                  <a:pt x="3997203" y="0"/>
                </a:lnTo>
                <a:lnTo>
                  <a:pt x="3997203" y="8666022"/>
                </a:lnTo>
                <a:lnTo>
                  <a:pt x="0" y="8666022"/>
                </a:lnTo>
                <a:lnTo>
                  <a:pt x="0" y="0"/>
                </a:lnTo>
                <a:close/>
              </a:path>
            </a:pathLst>
          </a:custGeom>
          <a:blipFill>
            <a:blip r:embed="rId9"/>
            <a:stretch>
              <a:fillRect l="0" t="0" r="0" b="0"/>
            </a:stretch>
          </a:blipFill>
        </p:spPr>
      </p:sp>
      <p:sp>
        <p:nvSpPr>
          <p:cNvPr name="TextBox 14" id="14"/>
          <p:cNvSpPr txBox="true"/>
          <p:nvPr/>
        </p:nvSpPr>
        <p:spPr>
          <a:xfrm rot="0">
            <a:off x="3330063" y="321411"/>
            <a:ext cx="14060750" cy="557254"/>
          </a:xfrm>
          <a:prstGeom prst="rect">
            <a:avLst/>
          </a:prstGeom>
        </p:spPr>
        <p:txBody>
          <a:bodyPr anchor="t" rtlCol="false" tIns="0" lIns="0" bIns="0" rIns="0">
            <a:spAutoFit/>
          </a:bodyPr>
          <a:lstStyle/>
          <a:p>
            <a:pPr algn="l">
              <a:lnSpc>
                <a:spcPts val="4400"/>
              </a:lnSpc>
            </a:pPr>
            <a:r>
              <a:rPr lang="en-US" sz="3760" b="true">
                <a:solidFill>
                  <a:srgbClr val="1F2020"/>
                </a:solidFill>
                <a:latin typeface="Open Sans Bold"/>
                <a:ea typeface="Open Sans Bold"/>
                <a:cs typeface="Open Sans Bold"/>
                <a:sym typeface="Open Sans Bold"/>
              </a:rPr>
              <a:t>Member Management: Delete a member with Savings only</a:t>
            </a:r>
          </a:p>
        </p:txBody>
      </p:sp>
      <p:sp>
        <p:nvSpPr>
          <p:cNvPr name="TextBox 15" id="15"/>
          <p:cNvSpPr txBox="true"/>
          <p:nvPr/>
        </p:nvSpPr>
        <p:spPr>
          <a:xfrm rot="0">
            <a:off x="1039613" y="362640"/>
            <a:ext cx="790211" cy="196390"/>
          </a:xfrm>
          <a:prstGeom prst="rect">
            <a:avLst/>
          </a:prstGeom>
        </p:spPr>
        <p:txBody>
          <a:bodyPr anchor="t" rtlCol="false" tIns="0" lIns="0" bIns="0" rIns="0">
            <a:spAutoFit/>
          </a:bodyPr>
          <a:lstStyle/>
          <a:p>
            <a:pPr algn="l">
              <a:lnSpc>
                <a:spcPts val="1663"/>
              </a:lnSpc>
              <a:spcBef>
                <a:spcPct val="0"/>
              </a:spcBef>
            </a:pPr>
            <a:r>
              <a:rPr lang="en-US" sz="1188">
                <a:solidFill>
                  <a:srgbClr val="1F2020"/>
                </a:solidFill>
                <a:latin typeface="Open Sans"/>
                <a:ea typeface="Open Sans"/>
                <a:cs typeface="Open Sans"/>
                <a:sym typeface="Open Sans"/>
              </a:rPr>
              <a:t>KALORITY</a:t>
            </a:r>
          </a:p>
        </p:txBody>
      </p:sp>
      <p:sp>
        <p:nvSpPr>
          <p:cNvPr name="Freeform 16" id="16"/>
          <p:cNvSpPr/>
          <p:nvPr/>
        </p:nvSpPr>
        <p:spPr>
          <a:xfrm flipH="false" flipV="false" rot="0">
            <a:off x="15126017" y="6959198"/>
            <a:ext cx="2382743" cy="1273684"/>
          </a:xfrm>
          <a:custGeom>
            <a:avLst/>
            <a:gdLst/>
            <a:ahLst/>
            <a:cxnLst/>
            <a:rect r="r" b="b" t="t" l="l"/>
            <a:pathLst>
              <a:path h="1273684" w="2382743">
                <a:moveTo>
                  <a:pt x="0" y="0"/>
                </a:moveTo>
                <a:lnTo>
                  <a:pt x="2382742" y="0"/>
                </a:lnTo>
                <a:lnTo>
                  <a:pt x="2382742" y="1273684"/>
                </a:lnTo>
                <a:lnTo>
                  <a:pt x="0" y="127368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531564" y="1912283"/>
            <a:ext cx="4018963" cy="3453130"/>
          </a:xfrm>
          <a:prstGeom prst="rect">
            <a:avLst/>
          </a:prstGeom>
        </p:spPr>
        <p:txBody>
          <a:bodyPr anchor="t" rtlCol="false" tIns="0" lIns="0" bIns="0" rIns="0">
            <a:spAutoFit/>
          </a:bodyPr>
          <a:lstStyle/>
          <a:p>
            <a:pPr algn="l">
              <a:lnSpc>
                <a:spcPts val="3919"/>
              </a:lnSpc>
              <a:spcBef>
                <a:spcPct val="0"/>
              </a:spcBef>
            </a:pPr>
            <a:r>
              <a:rPr lang="en-US" b="true" sz="2799">
                <a:solidFill>
                  <a:srgbClr val="335ACF"/>
                </a:solidFill>
                <a:latin typeface="Open Sans Bold"/>
                <a:ea typeface="Open Sans Bold"/>
                <a:cs typeface="Open Sans Bold"/>
                <a:sym typeface="Open Sans Bold"/>
              </a:rPr>
              <a:t>STEP 1: Select member you wish to remove  from list. A checkmark, an ‘Edit’ button and a ‘Remove’ button appear. Select ‘Remove’</a:t>
            </a:r>
          </a:p>
        </p:txBody>
      </p:sp>
      <p:sp>
        <p:nvSpPr>
          <p:cNvPr name="TextBox 6" id="6"/>
          <p:cNvSpPr txBox="true"/>
          <p:nvPr/>
        </p:nvSpPr>
        <p:spPr>
          <a:xfrm rot="0">
            <a:off x="9558977" y="2049322"/>
            <a:ext cx="3283407" cy="5434330"/>
          </a:xfrm>
          <a:prstGeom prst="rect">
            <a:avLst/>
          </a:prstGeom>
        </p:spPr>
        <p:txBody>
          <a:bodyPr anchor="t" rtlCol="false" tIns="0" lIns="0" bIns="0" rIns="0">
            <a:spAutoFit/>
          </a:bodyPr>
          <a:lstStyle/>
          <a:p>
            <a:pPr algn="l">
              <a:lnSpc>
                <a:spcPts val="3919"/>
              </a:lnSpc>
              <a:spcBef>
                <a:spcPct val="0"/>
              </a:spcBef>
            </a:pPr>
            <a:r>
              <a:rPr lang="en-US" b="true" sz="2799">
                <a:solidFill>
                  <a:srgbClr val="335ACF"/>
                </a:solidFill>
                <a:latin typeface="Open Sans Bold"/>
                <a:ea typeface="Open Sans Bold"/>
                <a:cs typeface="Open Sans Bold"/>
                <a:sym typeface="Open Sans Bold"/>
              </a:rPr>
              <a:t>STEP 2: From the pop up, the member has a loan balance that will be deducted from their savings upon deletion, after which the group owes them 700 from the left over savings.</a:t>
            </a:r>
          </a:p>
        </p:txBody>
      </p:sp>
      <p:sp>
        <p:nvSpPr>
          <p:cNvPr name="Freeform 7" id="7"/>
          <p:cNvSpPr/>
          <p:nvPr/>
        </p:nvSpPr>
        <p:spPr>
          <a:xfrm flipH="false" flipV="true" rot="723081">
            <a:off x="3354605" y="5198622"/>
            <a:ext cx="933099" cy="333583"/>
          </a:xfrm>
          <a:custGeom>
            <a:avLst/>
            <a:gdLst/>
            <a:ahLst/>
            <a:cxnLst/>
            <a:rect r="r" b="b" t="t" l="l"/>
            <a:pathLst>
              <a:path h="333583" w="933099">
                <a:moveTo>
                  <a:pt x="0" y="333583"/>
                </a:moveTo>
                <a:lnTo>
                  <a:pt x="933099" y="333583"/>
                </a:lnTo>
                <a:lnTo>
                  <a:pt x="933099" y="0"/>
                </a:lnTo>
                <a:lnTo>
                  <a:pt x="0" y="0"/>
                </a:lnTo>
                <a:lnTo>
                  <a:pt x="0" y="333583"/>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true" rot="723081">
            <a:off x="12774608" y="5198622"/>
            <a:ext cx="933099" cy="333583"/>
          </a:xfrm>
          <a:custGeom>
            <a:avLst/>
            <a:gdLst/>
            <a:ahLst/>
            <a:cxnLst/>
            <a:rect r="r" b="b" t="t" l="l"/>
            <a:pathLst>
              <a:path h="333583" w="933099">
                <a:moveTo>
                  <a:pt x="0" y="333583"/>
                </a:moveTo>
                <a:lnTo>
                  <a:pt x="933100" y="333583"/>
                </a:lnTo>
                <a:lnTo>
                  <a:pt x="933100" y="0"/>
                </a:lnTo>
                <a:lnTo>
                  <a:pt x="0" y="0"/>
                </a:lnTo>
                <a:lnTo>
                  <a:pt x="0" y="333583"/>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531564" y="311886"/>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4"/>
            <a:stretch>
              <a:fillRect l="0" t="0" r="0" b="0"/>
            </a:stretch>
          </a:blipFill>
          <a:ln cap="sq">
            <a:noFill/>
            <a:prstDash val="solid"/>
            <a:miter/>
          </a:ln>
        </p:spPr>
      </p:sp>
      <p:sp>
        <p:nvSpPr>
          <p:cNvPr name="Freeform 10" id="10"/>
          <p:cNvSpPr/>
          <p:nvPr/>
        </p:nvSpPr>
        <p:spPr>
          <a:xfrm flipH="false" flipV="false" rot="0">
            <a:off x="1972194" y="279433"/>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5"/>
            <a:stretch>
              <a:fillRect l="0" t="0" r="0" b="0"/>
            </a:stretch>
          </a:blipFill>
        </p:spPr>
      </p:sp>
      <p:sp>
        <p:nvSpPr>
          <p:cNvPr name="Freeform 11" id="11"/>
          <p:cNvSpPr/>
          <p:nvPr/>
        </p:nvSpPr>
        <p:spPr>
          <a:xfrm flipH="false" flipV="false" rot="0">
            <a:off x="6892390" y="8597752"/>
            <a:ext cx="2382743" cy="1273684"/>
          </a:xfrm>
          <a:custGeom>
            <a:avLst/>
            <a:gdLst/>
            <a:ahLst/>
            <a:cxnLst/>
            <a:rect r="r" b="b" t="t" l="l"/>
            <a:pathLst>
              <a:path h="1273684" w="2382743">
                <a:moveTo>
                  <a:pt x="0" y="0"/>
                </a:moveTo>
                <a:lnTo>
                  <a:pt x="2382742" y="0"/>
                </a:lnTo>
                <a:lnTo>
                  <a:pt x="2382742" y="1273684"/>
                </a:lnTo>
                <a:lnTo>
                  <a:pt x="0" y="127368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0">
            <a:off x="5009427" y="1423925"/>
            <a:ext cx="4090650" cy="8863075"/>
          </a:xfrm>
          <a:custGeom>
            <a:avLst/>
            <a:gdLst/>
            <a:ahLst/>
            <a:cxnLst/>
            <a:rect r="r" b="b" t="t" l="l"/>
            <a:pathLst>
              <a:path h="8863075" w="4090650">
                <a:moveTo>
                  <a:pt x="0" y="0"/>
                </a:moveTo>
                <a:lnTo>
                  <a:pt x="4090650" y="0"/>
                </a:lnTo>
                <a:lnTo>
                  <a:pt x="4090650" y="8863075"/>
                </a:lnTo>
                <a:lnTo>
                  <a:pt x="0" y="8863075"/>
                </a:lnTo>
                <a:lnTo>
                  <a:pt x="0" y="0"/>
                </a:lnTo>
                <a:close/>
              </a:path>
            </a:pathLst>
          </a:custGeom>
          <a:blipFill>
            <a:blip r:embed="rId8"/>
            <a:stretch>
              <a:fillRect l="0" t="0" r="0" b="0"/>
            </a:stretch>
          </a:blipFill>
        </p:spPr>
      </p:sp>
      <p:sp>
        <p:nvSpPr>
          <p:cNvPr name="Freeform 13" id="13"/>
          <p:cNvSpPr/>
          <p:nvPr/>
        </p:nvSpPr>
        <p:spPr>
          <a:xfrm flipH="false" flipV="false" rot="0">
            <a:off x="6892390" y="8928026"/>
            <a:ext cx="2382743" cy="1273684"/>
          </a:xfrm>
          <a:custGeom>
            <a:avLst/>
            <a:gdLst/>
            <a:ahLst/>
            <a:cxnLst/>
            <a:rect r="r" b="b" t="t" l="l"/>
            <a:pathLst>
              <a:path h="1273684" w="2382743">
                <a:moveTo>
                  <a:pt x="0" y="0"/>
                </a:moveTo>
                <a:lnTo>
                  <a:pt x="2382742" y="0"/>
                </a:lnTo>
                <a:lnTo>
                  <a:pt x="2382742" y="1273684"/>
                </a:lnTo>
                <a:lnTo>
                  <a:pt x="0" y="127368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0">
            <a:off x="13732250" y="1423925"/>
            <a:ext cx="4090650" cy="8863075"/>
          </a:xfrm>
          <a:custGeom>
            <a:avLst/>
            <a:gdLst/>
            <a:ahLst/>
            <a:cxnLst/>
            <a:rect r="r" b="b" t="t" l="l"/>
            <a:pathLst>
              <a:path h="8863075" w="4090650">
                <a:moveTo>
                  <a:pt x="0" y="0"/>
                </a:moveTo>
                <a:lnTo>
                  <a:pt x="4090649" y="0"/>
                </a:lnTo>
                <a:lnTo>
                  <a:pt x="4090649" y="8863075"/>
                </a:lnTo>
                <a:lnTo>
                  <a:pt x="0" y="8863075"/>
                </a:lnTo>
                <a:lnTo>
                  <a:pt x="0" y="0"/>
                </a:lnTo>
                <a:close/>
              </a:path>
            </a:pathLst>
          </a:custGeom>
          <a:blipFill>
            <a:blip r:embed="rId9"/>
            <a:stretch>
              <a:fillRect l="0" t="0" r="0" b="0"/>
            </a:stretch>
          </a:blipFill>
        </p:spPr>
      </p:sp>
      <p:sp>
        <p:nvSpPr>
          <p:cNvPr name="TextBox 15" id="15"/>
          <p:cNvSpPr txBox="true"/>
          <p:nvPr/>
        </p:nvSpPr>
        <p:spPr>
          <a:xfrm rot="0">
            <a:off x="3330063" y="34580"/>
            <a:ext cx="14957937" cy="1360402"/>
          </a:xfrm>
          <a:prstGeom prst="rect">
            <a:avLst/>
          </a:prstGeom>
        </p:spPr>
        <p:txBody>
          <a:bodyPr anchor="t" rtlCol="false" tIns="0" lIns="0" bIns="0" rIns="0">
            <a:spAutoFit/>
          </a:bodyPr>
          <a:lstStyle/>
          <a:p>
            <a:pPr algn="l">
              <a:lnSpc>
                <a:spcPts val="5336"/>
              </a:lnSpc>
            </a:pPr>
            <a:r>
              <a:rPr lang="en-US" sz="4560" b="true">
                <a:solidFill>
                  <a:srgbClr val="1F2020"/>
                </a:solidFill>
                <a:latin typeface="Open Sans Bold"/>
                <a:ea typeface="Open Sans Bold"/>
                <a:cs typeface="Open Sans Bold"/>
                <a:sym typeface="Open Sans Bold"/>
              </a:rPr>
              <a:t>Member Management: Delete a member with more Savings than Loan</a:t>
            </a:r>
          </a:p>
        </p:txBody>
      </p:sp>
      <p:sp>
        <p:nvSpPr>
          <p:cNvPr name="TextBox 16" id="16"/>
          <p:cNvSpPr txBox="true"/>
          <p:nvPr/>
        </p:nvSpPr>
        <p:spPr>
          <a:xfrm rot="0">
            <a:off x="1039613" y="362640"/>
            <a:ext cx="790211" cy="196390"/>
          </a:xfrm>
          <a:prstGeom prst="rect">
            <a:avLst/>
          </a:prstGeom>
        </p:spPr>
        <p:txBody>
          <a:bodyPr anchor="t" rtlCol="false" tIns="0" lIns="0" bIns="0" rIns="0">
            <a:spAutoFit/>
          </a:bodyPr>
          <a:lstStyle/>
          <a:p>
            <a:pPr algn="l">
              <a:lnSpc>
                <a:spcPts val="1663"/>
              </a:lnSpc>
              <a:spcBef>
                <a:spcPct val="0"/>
              </a:spcBef>
            </a:pPr>
            <a:r>
              <a:rPr lang="en-US" sz="1188">
                <a:solidFill>
                  <a:srgbClr val="1F2020"/>
                </a:solidFill>
                <a:latin typeface="Open Sans"/>
                <a:ea typeface="Open Sans"/>
                <a:cs typeface="Open Sans"/>
                <a:sym typeface="Open Sans"/>
              </a:rPr>
              <a:t>KALORITY</a:t>
            </a:r>
          </a:p>
        </p:txBody>
      </p:sp>
      <p:sp>
        <p:nvSpPr>
          <p:cNvPr name="Freeform 17" id="17"/>
          <p:cNvSpPr/>
          <p:nvPr/>
        </p:nvSpPr>
        <p:spPr>
          <a:xfrm flipH="false" flipV="false" rot="0">
            <a:off x="15440157" y="7324068"/>
            <a:ext cx="2382743" cy="1273684"/>
          </a:xfrm>
          <a:custGeom>
            <a:avLst/>
            <a:gdLst/>
            <a:ahLst/>
            <a:cxnLst/>
            <a:rect r="r" b="b" t="t" l="l"/>
            <a:pathLst>
              <a:path h="1273684" w="2382743">
                <a:moveTo>
                  <a:pt x="0" y="0"/>
                </a:moveTo>
                <a:lnTo>
                  <a:pt x="2382742" y="0"/>
                </a:lnTo>
                <a:lnTo>
                  <a:pt x="2382742" y="1273684"/>
                </a:lnTo>
                <a:lnTo>
                  <a:pt x="0" y="127368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531564" y="1912283"/>
            <a:ext cx="4018963" cy="3453130"/>
          </a:xfrm>
          <a:prstGeom prst="rect">
            <a:avLst/>
          </a:prstGeom>
        </p:spPr>
        <p:txBody>
          <a:bodyPr anchor="t" rtlCol="false" tIns="0" lIns="0" bIns="0" rIns="0">
            <a:spAutoFit/>
          </a:bodyPr>
          <a:lstStyle/>
          <a:p>
            <a:pPr algn="l">
              <a:lnSpc>
                <a:spcPts val="3919"/>
              </a:lnSpc>
              <a:spcBef>
                <a:spcPct val="0"/>
              </a:spcBef>
            </a:pPr>
            <a:r>
              <a:rPr lang="en-US" b="true" sz="2799">
                <a:solidFill>
                  <a:srgbClr val="335ACF"/>
                </a:solidFill>
                <a:latin typeface="Open Sans Bold"/>
                <a:ea typeface="Open Sans Bold"/>
                <a:cs typeface="Open Sans Bold"/>
                <a:sym typeface="Open Sans Bold"/>
              </a:rPr>
              <a:t>STEP 1: Select member you wish to remove  from list. A checkmark, an ‘Edit’ button and a ‘Remove’ button appear. Select ‘Remove’</a:t>
            </a:r>
          </a:p>
        </p:txBody>
      </p:sp>
      <p:sp>
        <p:nvSpPr>
          <p:cNvPr name="TextBox 6" id="6"/>
          <p:cNvSpPr txBox="true"/>
          <p:nvPr/>
        </p:nvSpPr>
        <p:spPr>
          <a:xfrm rot="0">
            <a:off x="9558977" y="2049322"/>
            <a:ext cx="3283407" cy="4939030"/>
          </a:xfrm>
          <a:prstGeom prst="rect">
            <a:avLst/>
          </a:prstGeom>
        </p:spPr>
        <p:txBody>
          <a:bodyPr anchor="t" rtlCol="false" tIns="0" lIns="0" bIns="0" rIns="0">
            <a:spAutoFit/>
          </a:bodyPr>
          <a:lstStyle/>
          <a:p>
            <a:pPr algn="l">
              <a:lnSpc>
                <a:spcPts val="3919"/>
              </a:lnSpc>
              <a:spcBef>
                <a:spcPct val="0"/>
              </a:spcBef>
            </a:pPr>
            <a:r>
              <a:rPr lang="en-US" b="true" sz="2799">
                <a:solidFill>
                  <a:srgbClr val="335ACF"/>
                </a:solidFill>
                <a:latin typeface="Open Sans Bold"/>
                <a:ea typeface="Open Sans Bold"/>
                <a:cs typeface="Open Sans Bold"/>
                <a:sym typeface="Open Sans Bold"/>
              </a:rPr>
              <a:t>STEP 2: From the pop up, You can see that the member had a loan balance that was more than their savings. They owe the group 1200 upon their deletion.</a:t>
            </a:r>
          </a:p>
        </p:txBody>
      </p:sp>
      <p:sp>
        <p:nvSpPr>
          <p:cNvPr name="Freeform 7" id="7"/>
          <p:cNvSpPr/>
          <p:nvPr/>
        </p:nvSpPr>
        <p:spPr>
          <a:xfrm flipH="false" flipV="true" rot="723081">
            <a:off x="3354605" y="5198622"/>
            <a:ext cx="933099" cy="333583"/>
          </a:xfrm>
          <a:custGeom>
            <a:avLst/>
            <a:gdLst/>
            <a:ahLst/>
            <a:cxnLst/>
            <a:rect r="r" b="b" t="t" l="l"/>
            <a:pathLst>
              <a:path h="333583" w="933099">
                <a:moveTo>
                  <a:pt x="0" y="333583"/>
                </a:moveTo>
                <a:lnTo>
                  <a:pt x="933099" y="333583"/>
                </a:lnTo>
                <a:lnTo>
                  <a:pt x="933099" y="0"/>
                </a:lnTo>
                <a:lnTo>
                  <a:pt x="0" y="0"/>
                </a:lnTo>
                <a:lnTo>
                  <a:pt x="0" y="333583"/>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true" rot="723081">
            <a:off x="12375834" y="4976708"/>
            <a:ext cx="933099" cy="333583"/>
          </a:xfrm>
          <a:custGeom>
            <a:avLst/>
            <a:gdLst/>
            <a:ahLst/>
            <a:cxnLst/>
            <a:rect r="r" b="b" t="t" l="l"/>
            <a:pathLst>
              <a:path h="333583" w="933099">
                <a:moveTo>
                  <a:pt x="0" y="333584"/>
                </a:moveTo>
                <a:lnTo>
                  <a:pt x="933100" y="333584"/>
                </a:lnTo>
                <a:lnTo>
                  <a:pt x="933100" y="0"/>
                </a:lnTo>
                <a:lnTo>
                  <a:pt x="0" y="0"/>
                </a:lnTo>
                <a:lnTo>
                  <a:pt x="0" y="333584"/>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531564" y="311886"/>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4"/>
            <a:stretch>
              <a:fillRect l="0" t="0" r="0" b="0"/>
            </a:stretch>
          </a:blipFill>
          <a:ln cap="sq">
            <a:noFill/>
            <a:prstDash val="solid"/>
            <a:miter/>
          </a:ln>
        </p:spPr>
      </p:sp>
      <p:sp>
        <p:nvSpPr>
          <p:cNvPr name="Freeform 10" id="10"/>
          <p:cNvSpPr/>
          <p:nvPr/>
        </p:nvSpPr>
        <p:spPr>
          <a:xfrm flipH="false" flipV="false" rot="0">
            <a:off x="1972194" y="279433"/>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5"/>
            <a:stretch>
              <a:fillRect l="0" t="0" r="0" b="0"/>
            </a:stretch>
          </a:blipFill>
        </p:spPr>
      </p:sp>
      <p:sp>
        <p:nvSpPr>
          <p:cNvPr name="Freeform 11" id="11"/>
          <p:cNvSpPr/>
          <p:nvPr/>
        </p:nvSpPr>
        <p:spPr>
          <a:xfrm flipH="false" flipV="false" rot="0">
            <a:off x="4938160" y="1394981"/>
            <a:ext cx="4205840" cy="8892019"/>
          </a:xfrm>
          <a:custGeom>
            <a:avLst/>
            <a:gdLst/>
            <a:ahLst/>
            <a:cxnLst/>
            <a:rect r="r" b="b" t="t" l="l"/>
            <a:pathLst>
              <a:path h="8892019" w="4205840">
                <a:moveTo>
                  <a:pt x="0" y="0"/>
                </a:moveTo>
                <a:lnTo>
                  <a:pt x="4205840" y="0"/>
                </a:lnTo>
                <a:lnTo>
                  <a:pt x="4205840" y="8892019"/>
                </a:lnTo>
                <a:lnTo>
                  <a:pt x="0" y="8892019"/>
                </a:lnTo>
                <a:lnTo>
                  <a:pt x="0" y="0"/>
                </a:lnTo>
                <a:close/>
              </a:path>
            </a:pathLst>
          </a:custGeom>
          <a:blipFill>
            <a:blip r:embed="rId6"/>
            <a:stretch>
              <a:fillRect l="0" t="-2481" r="0" b="0"/>
            </a:stretch>
          </a:blipFill>
        </p:spPr>
      </p:sp>
      <p:sp>
        <p:nvSpPr>
          <p:cNvPr name="Freeform 12" id="12"/>
          <p:cNvSpPr/>
          <p:nvPr/>
        </p:nvSpPr>
        <p:spPr>
          <a:xfrm flipH="false" flipV="false" rot="0">
            <a:off x="7041080" y="8928026"/>
            <a:ext cx="2382743" cy="1273684"/>
          </a:xfrm>
          <a:custGeom>
            <a:avLst/>
            <a:gdLst/>
            <a:ahLst/>
            <a:cxnLst/>
            <a:rect r="r" b="b" t="t" l="l"/>
            <a:pathLst>
              <a:path h="1273684" w="2382743">
                <a:moveTo>
                  <a:pt x="0" y="0"/>
                </a:moveTo>
                <a:lnTo>
                  <a:pt x="2382743" y="0"/>
                </a:lnTo>
                <a:lnTo>
                  <a:pt x="2382743" y="1273684"/>
                </a:lnTo>
                <a:lnTo>
                  <a:pt x="0" y="127368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13715547" y="1394981"/>
            <a:ext cx="4064644" cy="8806729"/>
          </a:xfrm>
          <a:custGeom>
            <a:avLst/>
            <a:gdLst/>
            <a:ahLst/>
            <a:cxnLst/>
            <a:rect r="r" b="b" t="t" l="l"/>
            <a:pathLst>
              <a:path h="8806729" w="4064644">
                <a:moveTo>
                  <a:pt x="0" y="0"/>
                </a:moveTo>
                <a:lnTo>
                  <a:pt x="4064644" y="0"/>
                </a:lnTo>
                <a:lnTo>
                  <a:pt x="4064644" y="8806729"/>
                </a:lnTo>
                <a:lnTo>
                  <a:pt x="0" y="8806729"/>
                </a:lnTo>
                <a:lnTo>
                  <a:pt x="0" y="0"/>
                </a:lnTo>
                <a:close/>
              </a:path>
            </a:pathLst>
          </a:custGeom>
          <a:blipFill>
            <a:blip r:embed="rId9"/>
            <a:stretch>
              <a:fillRect l="0" t="0" r="0" b="0"/>
            </a:stretch>
          </a:blipFill>
        </p:spPr>
      </p:sp>
      <p:sp>
        <p:nvSpPr>
          <p:cNvPr name="TextBox 14" id="14"/>
          <p:cNvSpPr txBox="true"/>
          <p:nvPr/>
        </p:nvSpPr>
        <p:spPr>
          <a:xfrm rot="0">
            <a:off x="1039613" y="362640"/>
            <a:ext cx="790211" cy="196390"/>
          </a:xfrm>
          <a:prstGeom prst="rect">
            <a:avLst/>
          </a:prstGeom>
        </p:spPr>
        <p:txBody>
          <a:bodyPr anchor="t" rtlCol="false" tIns="0" lIns="0" bIns="0" rIns="0">
            <a:spAutoFit/>
          </a:bodyPr>
          <a:lstStyle/>
          <a:p>
            <a:pPr algn="l">
              <a:lnSpc>
                <a:spcPts val="1663"/>
              </a:lnSpc>
              <a:spcBef>
                <a:spcPct val="0"/>
              </a:spcBef>
            </a:pPr>
            <a:r>
              <a:rPr lang="en-US" sz="1188">
                <a:solidFill>
                  <a:srgbClr val="1F2020"/>
                </a:solidFill>
                <a:latin typeface="Open Sans"/>
                <a:ea typeface="Open Sans"/>
                <a:cs typeface="Open Sans"/>
                <a:sym typeface="Open Sans"/>
              </a:rPr>
              <a:t>KALORITY</a:t>
            </a:r>
          </a:p>
        </p:txBody>
      </p:sp>
      <p:sp>
        <p:nvSpPr>
          <p:cNvPr name="TextBox 15" id="15"/>
          <p:cNvSpPr txBox="true"/>
          <p:nvPr/>
        </p:nvSpPr>
        <p:spPr>
          <a:xfrm rot="0">
            <a:off x="3330063" y="34580"/>
            <a:ext cx="14957937" cy="1360402"/>
          </a:xfrm>
          <a:prstGeom prst="rect">
            <a:avLst/>
          </a:prstGeom>
        </p:spPr>
        <p:txBody>
          <a:bodyPr anchor="t" rtlCol="false" tIns="0" lIns="0" bIns="0" rIns="0">
            <a:spAutoFit/>
          </a:bodyPr>
          <a:lstStyle/>
          <a:p>
            <a:pPr algn="l">
              <a:lnSpc>
                <a:spcPts val="5336"/>
              </a:lnSpc>
            </a:pPr>
            <a:r>
              <a:rPr lang="en-US" sz="4560" b="true">
                <a:solidFill>
                  <a:srgbClr val="1F2020"/>
                </a:solidFill>
                <a:latin typeface="Open Sans Bold"/>
                <a:ea typeface="Open Sans Bold"/>
                <a:cs typeface="Open Sans Bold"/>
                <a:sym typeface="Open Sans Bold"/>
              </a:rPr>
              <a:t>Member Management: Delete a member with Less Savings than Loan</a:t>
            </a:r>
          </a:p>
        </p:txBody>
      </p:sp>
      <p:sp>
        <p:nvSpPr>
          <p:cNvPr name="Freeform 16" id="16"/>
          <p:cNvSpPr/>
          <p:nvPr/>
        </p:nvSpPr>
        <p:spPr>
          <a:xfrm flipH="false" flipV="false" rot="0">
            <a:off x="15551301" y="7198962"/>
            <a:ext cx="2032322" cy="1086369"/>
          </a:xfrm>
          <a:custGeom>
            <a:avLst/>
            <a:gdLst/>
            <a:ahLst/>
            <a:cxnLst/>
            <a:rect r="r" b="b" t="t" l="l"/>
            <a:pathLst>
              <a:path h="1086369" w="2032322">
                <a:moveTo>
                  <a:pt x="0" y="0"/>
                </a:moveTo>
                <a:lnTo>
                  <a:pt x="2032322" y="0"/>
                </a:lnTo>
                <a:lnTo>
                  <a:pt x="2032322" y="1086368"/>
                </a:lnTo>
                <a:lnTo>
                  <a:pt x="0" y="108636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424544">
            <a:off x="2902718" y="4260064"/>
            <a:ext cx="1086459" cy="388409"/>
          </a:xfrm>
          <a:custGeom>
            <a:avLst/>
            <a:gdLst/>
            <a:ahLst/>
            <a:cxnLst/>
            <a:rect r="r" b="b" t="t" l="l"/>
            <a:pathLst>
              <a:path h="388409" w="1086459">
                <a:moveTo>
                  <a:pt x="0" y="388409"/>
                </a:moveTo>
                <a:lnTo>
                  <a:pt x="1086459" y="388409"/>
                </a:lnTo>
                <a:lnTo>
                  <a:pt x="1086459" y="0"/>
                </a:lnTo>
                <a:lnTo>
                  <a:pt x="0" y="0"/>
                </a:lnTo>
                <a:lnTo>
                  <a:pt x="0" y="388409"/>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091150" y="1262584"/>
            <a:ext cx="4165115" cy="9024416"/>
          </a:xfrm>
          <a:custGeom>
            <a:avLst/>
            <a:gdLst/>
            <a:ahLst/>
            <a:cxnLst/>
            <a:rect r="r" b="b" t="t" l="l"/>
            <a:pathLst>
              <a:path h="9024416" w="4165115">
                <a:moveTo>
                  <a:pt x="0" y="0"/>
                </a:moveTo>
                <a:lnTo>
                  <a:pt x="4165115" y="0"/>
                </a:lnTo>
                <a:lnTo>
                  <a:pt x="4165115" y="9024416"/>
                </a:lnTo>
                <a:lnTo>
                  <a:pt x="0" y="9024416"/>
                </a:lnTo>
                <a:lnTo>
                  <a:pt x="0" y="0"/>
                </a:lnTo>
                <a:close/>
              </a:path>
            </a:pathLst>
          </a:custGeom>
          <a:blipFill>
            <a:blip r:embed="rId4"/>
            <a:stretch>
              <a:fillRect l="0" t="0" r="0" b="0"/>
            </a:stretch>
          </a:blipFill>
        </p:spPr>
      </p:sp>
      <p:sp>
        <p:nvSpPr>
          <p:cNvPr name="Freeform 4" id="4"/>
          <p:cNvSpPr/>
          <p:nvPr/>
        </p:nvSpPr>
        <p:spPr>
          <a:xfrm flipH="false" flipV="false" rot="0">
            <a:off x="952500" y="499035"/>
            <a:ext cx="365679" cy="365679"/>
          </a:xfrm>
          <a:custGeom>
            <a:avLst/>
            <a:gdLst/>
            <a:ahLst/>
            <a:cxnLst/>
            <a:rect r="r" b="b" t="t" l="l"/>
            <a:pathLst>
              <a:path h="365679" w="365679">
                <a:moveTo>
                  <a:pt x="0" y="0"/>
                </a:moveTo>
                <a:lnTo>
                  <a:pt x="365679" y="0"/>
                </a:lnTo>
                <a:lnTo>
                  <a:pt x="365679" y="365678"/>
                </a:lnTo>
                <a:lnTo>
                  <a:pt x="0" y="365678"/>
                </a:lnTo>
                <a:lnTo>
                  <a:pt x="0" y="0"/>
                </a:lnTo>
                <a:close/>
              </a:path>
            </a:pathLst>
          </a:custGeom>
          <a:blipFill>
            <a:blip r:embed="rId5"/>
            <a:stretch>
              <a:fillRect l="0" t="0" r="0" b="0"/>
            </a:stretch>
          </a:blipFill>
          <a:ln cap="sq">
            <a:noFill/>
            <a:prstDash val="solid"/>
            <a:miter/>
          </a:ln>
        </p:spPr>
      </p:sp>
      <p:sp>
        <p:nvSpPr>
          <p:cNvPr name="Freeform 5" id="5"/>
          <p:cNvSpPr/>
          <p:nvPr/>
        </p:nvSpPr>
        <p:spPr>
          <a:xfrm flipH="false" flipV="false" rot="0">
            <a:off x="2393130" y="466581"/>
            <a:ext cx="979606" cy="430585"/>
          </a:xfrm>
          <a:custGeom>
            <a:avLst/>
            <a:gdLst/>
            <a:ahLst/>
            <a:cxnLst/>
            <a:rect r="r" b="b" t="t" l="l"/>
            <a:pathLst>
              <a:path h="430585" w="979606">
                <a:moveTo>
                  <a:pt x="0" y="0"/>
                </a:moveTo>
                <a:lnTo>
                  <a:pt x="979606" y="0"/>
                </a:lnTo>
                <a:lnTo>
                  <a:pt x="979606" y="430586"/>
                </a:lnTo>
                <a:lnTo>
                  <a:pt x="0" y="430586"/>
                </a:lnTo>
                <a:lnTo>
                  <a:pt x="0" y="0"/>
                </a:lnTo>
                <a:close/>
              </a:path>
            </a:pathLst>
          </a:custGeom>
          <a:blipFill>
            <a:blip r:embed="rId6"/>
            <a:stretch>
              <a:fillRect l="0" t="0" r="0" b="0"/>
            </a:stretch>
          </a:blipFill>
        </p:spPr>
      </p:sp>
      <p:sp>
        <p:nvSpPr>
          <p:cNvPr name="Freeform 6" id="6"/>
          <p:cNvSpPr/>
          <p:nvPr/>
        </p:nvSpPr>
        <p:spPr>
          <a:xfrm flipH="false" flipV="false" rot="0">
            <a:off x="4933146" y="7072296"/>
            <a:ext cx="2481123" cy="1326273"/>
          </a:xfrm>
          <a:custGeom>
            <a:avLst/>
            <a:gdLst/>
            <a:ahLst/>
            <a:cxnLst/>
            <a:rect r="r" b="b" t="t" l="l"/>
            <a:pathLst>
              <a:path h="1326273" w="2481123">
                <a:moveTo>
                  <a:pt x="0" y="0"/>
                </a:moveTo>
                <a:lnTo>
                  <a:pt x="2481123" y="0"/>
                </a:lnTo>
                <a:lnTo>
                  <a:pt x="2481123" y="1326273"/>
                </a:lnTo>
                <a:lnTo>
                  <a:pt x="0" y="132627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true" rot="424544">
            <a:off x="11045903" y="4779346"/>
            <a:ext cx="1086459" cy="388409"/>
          </a:xfrm>
          <a:custGeom>
            <a:avLst/>
            <a:gdLst/>
            <a:ahLst/>
            <a:cxnLst/>
            <a:rect r="r" b="b" t="t" l="l"/>
            <a:pathLst>
              <a:path h="388409" w="1086459">
                <a:moveTo>
                  <a:pt x="0" y="388409"/>
                </a:moveTo>
                <a:lnTo>
                  <a:pt x="1086459" y="388409"/>
                </a:lnTo>
                <a:lnTo>
                  <a:pt x="1086459" y="0"/>
                </a:lnTo>
                <a:lnTo>
                  <a:pt x="0" y="0"/>
                </a:lnTo>
                <a:lnTo>
                  <a:pt x="0" y="388409"/>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3329309" y="1262584"/>
            <a:ext cx="4165115" cy="9024416"/>
          </a:xfrm>
          <a:custGeom>
            <a:avLst/>
            <a:gdLst/>
            <a:ahLst/>
            <a:cxnLst/>
            <a:rect r="r" b="b" t="t" l="l"/>
            <a:pathLst>
              <a:path h="9024416" w="4165115">
                <a:moveTo>
                  <a:pt x="0" y="0"/>
                </a:moveTo>
                <a:lnTo>
                  <a:pt x="4165115" y="0"/>
                </a:lnTo>
                <a:lnTo>
                  <a:pt x="4165115" y="9024416"/>
                </a:lnTo>
                <a:lnTo>
                  <a:pt x="0" y="9024416"/>
                </a:lnTo>
                <a:lnTo>
                  <a:pt x="0" y="0"/>
                </a:lnTo>
                <a:close/>
              </a:path>
            </a:pathLst>
          </a:custGeom>
          <a:blipFill>
            <a:blip r:embed="rId9"/>
            <a:stretch>
              <a:fillRect l="0" t="0" r="0" b="0"/>
            </a:stretch>
          </a:blipFill>
        </p:spPr>
      </p:sp>
      <p:sp>
        <p:nvSpPr>
          <p:cNvPr name="TextBox 9" id="9"/>
          <p:cNvSpPr txBox="true"/>
          <p:nvPr/>
        </p:nvSpPr>
        <p:spPr>
          <a:xfrm rot="0">
            <a:off x="4792936" y="296948"/>
            <a:ext cx="12466364" cy="731752"/>
          </a:xfrm>
          <a:prstGeom prst="rect">
            <a:avLst/>
          </a:prstGeom>
        </p:spPr>
        <p:txBody>
          <a:bodyPr anchor="t" rtlCol="false" tIns="0" lIns="0" bIns="0" rIns="0">
            <a:spAutoFit/>
          </a:bodyPr>
          <a:lstStyle/>
          <a:p>
            <a:pPr algn="l">
              <a:lnSpc>
                <a:spcPts val="5336"/>
              </a:lnSpc>
            </a:pPr>
            <a:r>
              <a:rPr lang="en-US" sz="4560" b="true">
                <a:solidFill>
                  <a:srgbClr val="1F2020"/>
                </a:solidFill>
                <a:latin typeface="Poppins Bold"/>
                <a:ea typeface="Poppins Bold"/>
                <a:cs typeface="Poppins Bold"/>
                <a:sym typeface="Poppins Bold"/>
              </a:rPr>
              <a:t>Member Management: Delete a member</a:t>
            </a:r>
          </a:p>
        </p:txBody>
      </p:sp>
      <p:sp>
        <p:nvSpPr>
          <p:cNvPr name="TextBox 10" id="10"/>
          <p:cNvSpPr txBox="true"/>
          <p:nvPr/>
        </p:nvSpPr>
        <p:spPr>
          <a:xfrm rot="0">
            <a:off x="552740" y="1991738"/>
            <a:ext cx="3396040" cy="2462530"/>
          </a:xfrm>
          <a:prstGeom prst="rect">
            <a:avLst/>
          </a:prstGeom>
        </p:spPr>
        <p:txBody>
          <a:bodyPr anchor="t" rtlCol="false" tIns="0" lIns="0" bIns="0" rIns="0">
            <a:spAutoFit/>
          </a:bodyPr>
          <a:lstStyle/>
          <a:p>
            <a:pPr algn="l">
              <a:lnSpc>
                <a:spcPts val="3920"/>
              </a:lnSpc>
              <a:spcBef>
                <a:spcPct val="0"/>
              </a:spcBef>
            </a:pPr>
            <a:r>
              <a:rPr lang="en-US" b="true" sz="2800">
                <a:solidFill>
                  <a:srgbClr val="335ACF"/>
                </a:solidFill>
                <a:latin typeface="Open Sans Bold"/>
                <a:ea typeface="Open Sans Bold"/>
                <a:cs typeface="Open Sans Bold"/>
                <a:sym typeface="Open Sans Bold"/>
              </a:rPr>
              <a:t>STEP 3: Input any 2 pins to authorize deletion then click ‘Approve’ to complete.</a:t>
            </a:r>
          </a:p>
        </p:txBody>
      </p:sp>
      <p:sp>
        <p:nvSpPr>
          <p:cNvPr name="TextBox 11" id="11"/>
          <p:cNvSpPr txBox="true"/>
          <p:nvPr/>
        </p:nvSpPr>
        <p:spPr>
          <a:xfrm rot="0">
            <a:off x="1460549" y="549789"/>
            <a:ext cx="790211" cy="196390"/>
          </a:xfrm>
          <a:prstGeom prst="rect">
            <a:avLst/>
          </a:prstGeom>
        </p:spPr>
        <p:txBody>
          <a:bodyPr anchor="t" rtlCol="false" tIns="0" lIns="0" bIns="0" rIns="0">
            <a:spAutoFit/>
          </a:bodyPr>
          <a:lstStyle/>
          <a:p>
            <a:pPr algn="l">
              <a:lnSpc>
                <a:spcPts val="1663"/>
              </a:lnSpc>
              <a:spcBef>
                <a:spcPct val="0"/>
              </a:spcBef>
            </a:pPr>
            <a:r>
              <a:rPr lang="en-US" sz="1188">
                <a:solidFill>
                  <a:srgbClr val="1F2020"/>
                </a:solidFill>
                <a:latin typeface="Open Sans"/>
                <a:ea typeface="Open Sans"/>
                <a:cs typeface="Open Sans"/>
                <a:sym typeface="Open Sans"/>
              </a:rPr>
              <a:t>KALORITY</a:t>
            </a:r>
          </a:p>
        </p:txBody>
      </p:sp>
      <p:sp>
        <p:nvSpPr>
          <p:cNvPr name="TextBox 12" id="12"/>
          <p:cNvSpPr txBox="true"/>
          <p:nvPr/>
        </p:nvSpPr>
        <p:spPr>
          <a:xfrm rot="0">
            <a:off x="8544630" y="1756079"/>
            <a:ext cx="3396040" cy="2957830"/>
          </a:xfrm>
          <a:prstGeom prst="rect">
            <a:avLst/>
          </a:prstGeom>
        </p:spPr>
        <p:txBody>
          <a:bodyPr anchor="t" rtlCol="false" tIns="0" lIns="0" bIns="0" rIns="0">
            <a:spAutoFit/>
          </a:bodyPr>
          <a:lstStyle/>
          <a:p>
            <a:pPr algn="l">
              <a:lnSpc>
                <a:spcPts val="3920"/>
              </a:lnSpc>
              <a:spcBef>
                <a:spcPct val="0"/>
              </a:spcBef>
            </a:pPr>
            <a:r>
              <a:rPr lang="en-US" b="true" sz="2800">
                <a:solidFill>
                  <a:srgbClr val="335ACF"/>
                </a:solidFill>
                <a:latin typeface="Open Sans Bold"/>
                <a:ea typeface="Open Sans Bold"/>
                <a:cs typeface="Open Sans Bold"/>
                <a:sym typeface="Open Sans Bold"/>
              </a:rPr>
              <a:t>STEP 4: Once removal is approved, confirm that the member no longer exists on the list.</a:t>
            </a:r>
          </a:p>
        </p:txBody>
      </p:sp>
      <p:sp>
        <p:nvSpPr>
          <p:cNvPr name="TextBox 13" id="13"/>
          <p:cNvSpPr txBox="true"/>
          <p:nvPr/>
        </p:nvSpPr>
        <p:spPr>
          <a:xfrm rot="0">
            <a:off x="695110" y="7515223"/>
            <a:ext cx="3396040" cy="1967230"/>
          </a:xfrm>
          <a:prstGeom prst="rect">
            <a:avLst/>
          </a:prstGeom>
        </p:spPr>
        <p:txBody>
          <a:bodyPr anchor="t" rtlCol="false" tIns="0" lIns="0" bIns="0" rIns="0">
            <a:spAutoFit/>
          </a:bodyPr>
          <a:lstStyle/>
          <a:p>
            <a:pPr algn="l">
              <a:lnSpc>
                <a:spcPts val="3920"/>
              </a:lnSpc>
              <a:spcBef>
                <a:spcPct val="0"/>
              </a:spcBef>
            </a:pPr>
            <a:r>
              <a:rPr lang="en-US" b="true" sz="2800">
                <a:solidFill>
                  <a:srgbClr val="335ACF"/>
                </a:solidFill>
                <a:latin typeface="Open Sans Bold"/>
                <a:ea typeface="Open Sans Bold"/>
                <a:cs typeface="Open Sans Bold"/>
                <a:sym typeface="Open Sans Bold"/>
              </a:rPr>
              <a:t>You can stop the removal at this stage by clicking ‘Cancel’</a:t>
            </a:r>
          </a:p>
        </p:txBody>
      </p:sp>
      <p:sp>
        <p:nvSpPr>
          <p:cNvPr name="TextBox 14" id="14"/>
          <p:cNvSpPr txBox="true"/>
          <p:nvPr/>
        </p:nvSpPr>
        <p:spPr>
          <a:xfrm rot="0">
            <a:off x="9009344" y="7015146"/>
            <a:ext cx="3396040" cy="1471930"/>
          </a:xfrm>
          <a:prstGeom prst="rect">
            <a:avLst/>
          </a:prstGeom>
        </p:spPr>
        <p:txBody>
          <a:bodyPr anchor="t" rtlCol="false" tIns="0" lIns="0" bIns="0" rIns="0">
            <a:spAutoFit/>
          </a:bodyPr>
          <a:lstStyle/>
          <a:p>
            <a:pPr algn="l">
              <a:lnSpc>
                <a:spcPts val="3920"/>
              </a:lnSpc>
              <a:spcBef>
                <a:spcPct val="0"/>
              </a:spcBef>
            </a:pPr>
            <a:r>
              <a:rPr lang="en-US" b="true" sz="2800">
                <a:solidFill>
                  <a:srgbClr val="335ACF"/>
                </a:solidFill>
                <a:latin typeface="Open Sans Bold"/>
                <a:ea typeface="Open Sans Bold"/>
                <a:cs typeface="Open Sans Bold"/>
                <a:sym typeface="Open Sans Bold"/>
              </a:rPr>
              <a:t>Members can only be removed one at a time.</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31045" y="1748392"/>
            <a:ext cx="3109673" cy="1967230"/>
          </a:xfrm>
          <a:prstGeom prst="rect">
            <a:avLst/>
          </a:prstGeom>
        </p:spPr>
        <p:txBody>
          <a:bodyPr anchor="t" rtlCol="false" tIns="0" lIns="0" bIns="0" rIns="0">
            <a:spAutoFit/>
          </a:bodyPr>
          <a:lstStyle/>
          <a:p>
            <a:pPr algn="l">
              <a:lnSpc>
                <a:spcPts val="3919"/>
              </a:lnSpc>
              <a:spcBef>
                <a:spcPct val="0"/>
              </a:spcBef>
            </a:pPr>
            <a:r>
              <a:rPr lang="en-US" b="true" sz="2799">
                <a:solidFill>
                  <a:srgbClr val="335ACF"/>
                </a:solidFill>
                <a:latin typeface="Open Sans Bold"/>
                <a:ea typeface="Open Sans Bold"/>
                <a:cs typeface="Open Sans Bold"/>
                <a:sym typeface="Open Sans Bold"/>
              </a:rPr>
              <a:t>STEP 1: From the home page, select  ‘Go to Meeting’</a:t>
            </a:r>
          </a:p>
        </p:txBody>
      </p:sp>
      <p:sp>
        <p:nvSpPr>
          <p:cNvPr name="Freeform 6" id="6"/>
          <p:cNvSpPr/>
          <p:nvPr/>
        </p:nvSpPr>
        <p:spPr>
          <a:xfrm flipH="false" flipV="false" rot="0">
            <a:off x="3448936" y="1256894"/>
            <a:ext cx="4098526" cy="8885694"/>
          </a:xfrm>
          <a:custGeom>
            <a:avLst/>
            <a:gdLst/>
            <a:ahLst/>
            <a:cxnLst/>
            <a:rect r="r" b="b" t="t" l="l"/>
            <a:pathLst>
              <a:path h="8885694" w="4098526">
                <a:moveTo>
                  <a:pt x="0" y="0"/>
                </a:moveTo>
                <a:lnTo>
                  <a:pt x="4098526" y="0"/>
                </a:lnTo>
                <a:lnTo>
                  <a:pt x="4098526" y="8885694"/>
                </a:lnTo>
                <a:lnTo>
                  <a:pt x="0" y="8885694"/>
                </a:lnTo>
                <a:lnTo>
                  <a:pt x="0" y="0"/>
                </a:lnTo>
                <a:close/>
              </a:path>
            </a:pathLst>
          </a:custGeom>
          <a:blipFill>
            <a:blip r:embed="rId2"/>
            <a:stretch>
              <a:fillRect l="0" t="0" r="0" b="0"/>
            </a:stretch>
          </a:blipFill>
        </p:spPr>
      </p:sp>
      <p:sp>
        <p:nvSpPr>
          <p:cNvPr name="Freeform 7" id="7"/>
          <p:cNvSpPr/>
          <p:nvPr/>
        </p:nvSpPr>
        <p:spPr>
          <a:xfrm flipH="false" flipV="false" rot="0">
            <a:off x="13100828" y="1256894"/>
            <a:ext cx="4099839" cy="8882984"/>
          </a:xfrm>
          <a:custGeom>
            <a:avLst/>
            <a:gdLst/>
            <a:ahLst/>
            <a:cxnLst/>
            <a:rect r="r" b="b" t="t" l="l"/>
            <a:pathLst>
              <a:path h="8882984" w="4099839">
                <a:moveTo>
                  <a:pt x="0" y="0"/>
                </a:moveTo>
                <a:lnTo>
                  <a:pt x="4099839" y="0"/>
                </a:lnTo>
                <a:lnTo>
                  <a:pt x="4099839" y="8882984"/>
                </a:lnTo>
                <a:lnTo>
                  <a:pt x="0" y="8882984"/>
                </a:lnTo>
                <a:lnTo>
                  <a:pt x="0" y="0"/>
                </a:lnTo>
                <a:close/>
              </a:path>
            </a:pathLst>
          </a:custGeom>
          <a:blipFill>
            <a:blip r:embed="rId3"/>
            <a:stretch>
              <a:fillRect l="0" t="0" r="0" b="0"/>
            </a:stretch>
          </a:blipFill>
        </p:spPr>
      </p:sp>
      <p:sp>
        <p:nvSpPr>
          <p:cNvPr name="TextBox 8" id="8"/>
          <p:cNvSpPr txBox="true"/>
          <p:nvPr/>
        </p:nvSpPr>
        <p:spPr>
          <a:xfrm rot="0">
            <a:off x="6539773" y="241333"/>
            <a:ext cx="4982921" cy="731752"/>
          </a:xfrm>
          <a:prstGeom prst="rect">
            <a:avLst/>
          </a:prstGeom>
        </p:spPr>
        <p:txBody>
          <a:bodyPr anchor="t" rtlCol="false" tIns="0" lIns="0" bIns="0" rIns="0">
            <a:spAutoFit/>
          </a:bodyPr>
          <a:lstStyle/>
          <a:p>
            <a:pPr algn="l">
              <a:lnSpc>
                <a:spcPts val="5336"/>
              </a:lnSpc>
            </a:pPr>
            <a:r>
              <a:rPr lang="en-US" sz="4560" b="true">
                <a:solidFill>
                  <a:srgbClr val="1F2020"/>
                </a:solidFill>
                <a:latin typeface="Poppins Bold"/>
                <a:ea typeface="Poppins Bold"/>
                <a:cs typeface="Poppins Bold"/>
                <a:sym typeface="Poppins Bold"/>
              </a:rPr>
              <a:t>Meeting Data</a:t>
            </a:r>
          </a:p>
        </p:txBody>
      </p:sp>
      <p:sp>
        <p:nvSpPr>
          <p:cNvPr name="TextBox 9" id="9"/>
          <p:cNvSpPr txBox="true"/>
          <p:nvPr/>
        </p:nvSpPr>
        <p:spPr>
          <a:xfrm rot="0">
            <a:off x="8369657" y="1748392"/>
            <a:ext cx="3753906" cy="2462530"/>
          </a:xfrm>
          <a:prstGeom prst="rect">
            <a:avLst/>
          </a:prstGeom>
        </p:spPr>
        <p:txBody>
          <a:bodyPr anchor="t" rtlCol="false" tIns="0" lIns="0" bIns="0" rIns="0">
            <a:spAutoFit/>
          </a:bodyPr>
          <a:lstStyle/>
          <a:p>
            <a:pPr algn="l">
              <a:lnSpc>
                <a:spcPts val="3919"/>
              </a:lnSpc>
              <a:spcBef>
                <a:spcPct val="0"/>
              </a:spcBef>
            </a:pPr>
            <a:r>
              <a:rPr lang="en-US" b="true" sz="2799">
                <a:solidFill>
                  <a:srgbClr val="335ACF"/>
                </a:solidFill>
                <a:latin typeface="Open Sans Bold"/>
                <a:ea typeface="Open Sans Bold"/>
                <a:cs typeface="Open Sans Bold"/>
                <a:sym typeface="Open Sans Bold"/>
              </a:rPr>
              <a:t>STEP 2: On the pop up, select ‘Okay’ to start a meeting or ‘Cancel’ to go back to the home page.</a:t>
            </a:r>
          </a:p>
        </p:txBody>
      </p:sp>
      <p:sp>
        <p:nvSpPr>
          <p:cNvPr name="Freeform 10" id="10"/>
          <p:cNvSpPr/>
          <p:nvPr/>
        </p:nvSpPr>
        <p:spPr>
          <a:xfrm flipH="false" flipV="false" rot="0">
            <a:off x="3448936" y="3389997"/>
            <a:ext cx="2328367" cy="1244618"/>
          </a:xfrm>
          <a:custGeom>
            <a:avLst/>
            <a:gdLst/>
            <a:ahLst/>
            <a:cxnLst/>
            <a:rect r="r" b="b" t="t" l="l"/>
            <a:pathLst>
              <a:path h="1244618" w="2328367">
                <a:moveTo>
                  <a:pt x="0" y="0"/>
                </a:moveTo>
                <a:lnTo>
                  <a:pt x="2328366" y="0"/>
                </a:lnTo>
                <a:lnTo>
                  <a:pt x="2328366" y="1244618"/>
                </a:lnTo>
                <a:lnTo>
                  <a:pt x="0" y="124461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028700" y="283742"/>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6"/>
            <a:stretch>
              <a:fillRect l="0" t="0" r="0" b="0"/>
            </a:stretch>
          </a:blipFill>
          <a:ln cap="sq">
            <a:noFill/>
            <a:prstDash val="solid"/>
            <a:miter/>
          </a:ln>
        </p:spPr>
      </p:sp>
      <p:sp>
        <p:nvSpPr>
          <p:cNvPr name="Freeform 12" id="12"/>
          <p:cNvSpPr/>
          <p:nvPr/>
        </p:nvSpPr>
        <p:spPr>
          <a:xfrm flipH="false" flipV="false" rot="0">
            <a:off x="2469330" y="251289"/>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7"/>
            <a:stretch>
              <a:fillRect l="0" t="0" r="0" b="0"/>
            </a:stretch>
          </a:blipFill>
        </p:spPr>
      </p:sp>
      <p:sp>
        <p:nvSpPr>
          <p:cNvPr name="TextBox 13" id="13"/>
          <p:cNvSpPr txBox="true"/>
          <p:nvPr/>
        </p:nvSpPr>
        <p:spPr>
          <a:xfrm rot="0">
            <a:off x="1536749" y="334496"/>
            <a:ext cx="790211" cy="196390"/>
          </a:xfrm>
          <a:prstGeom prst="rect">
            <a:avLst/>
          </a:prstGeom>
        </p:spPr>
        <p:txBody>
          <a:bodyPr anchor="t" rtlCol="false" tIns="0" lIns="0" bIns="0" rIns="0">
            <a:spAutoFit/>
          </a:bodyPr>
          <a:lstStyle/>
          <a:p>
            <a:pPr algn="l">
              <a:lnSpc>
                <a:spcPts val="1663"/>
              </a:lnSpc>
              <a:spcBef>
                <a:spcPct val="0"/>
              </a:spcBef>
            </a:pPr>
            <a:r>
              <a:rPr lang="en-US" sz="1188">
                <a:solidFill>
                  <a:srgbClr val="1F2020"/>
                </a:solidFill>
                <a:latin typeface="Open Sans"/>
                <a:ea typeface="Open Sans"/>
                <a:cs typeface="Open Sans"/>
                <a:sym typeface="Open Sans"/>
              </a:rPr>
              <a:t>KALORITY</a:t>
            </a:r>
          </a:p>
        </p:txBody>
      </p:sp>
      <p:sp>
        <p:nvSpPr>
          <p:cNvPr name="Freeform 14" id="14"/>
          <p:cNvSpPr/>
          <p:nvPr/>
        </p:nvSpPr>
        <p:spPr>
          <a:xfrm flipH="false" flipV="true" rot="424544">
            <a:off x="1951640" y="3818101"/>
            <a:ext cx="1086459" cy="388409"/>
          </a:xfrm>
          <a:custGeom>
            <a:avLst/>
            <a:gdLst/>
            <a:ahLst/>
            <a:cxnLst/>
            <a:rect r="r" b="b" t="t" l="l"/>
            <a:pathLst>
              <a:path h="388409" w="1086459">
                <a:moveTo>
                  <a:pt x="0" y="388409"/>
                </a:moveTo>
                <a:lnTo>
                  <a:pt x="1086458" y="388409"/>
                </a:lnTo>
                <a:lnTo>
                  <a:pt x="1086458" y="0"/>
                </a:lnTo>
                <a:lnTo>
                  <a:pt x="0" y="0"/>
                </a:lnTo>
                <a:lnTo>
                  <a:pt x="0" y="388409"/>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p:cNvSpPr/>
          <p:nvPr/>
        </p:nvSpPr>
        <p:spPr>
          <a:xfrm flipH="false" flipV="true" rot="424544">
            <a:off x="11245499" y="4440410"/>
            <a:ext cx="1086459" cy="388409"/>
          </a:xfrm>
          <a:custGeom>
            <a:avLst/>
            <a:gdLst/>
            <a:ahLst/>
            <a:cxnLst/>
            <a:rect r="r" b="b" t="t" l="l"/>
            <a:pathLst>
              <a:path h="388409" w="1086459">
                <a:moveTo>
                  <a:pt x="0" y="388409"/>
                </a:moveTo>
                <a:lnTo>
                  <a:pt x="1086459" y="388409"/>
                </a:lnTo>
                <a:lnTo>
                  <a:pt x="1086459" y="0"/>
                </a:lnTo>
                <a:lnTo>
                  <a:pt x="0" y="0"/>
                </a:lnTo>
                <a:lnTo>
                  <a:pt x="0" y="388409"/>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0">
            <a:off x="14930933" y="6338032"/>
            <a:ext cx="2328367" cy="1244618"/>
          </a:xfrm>
          <a:custGeom>
            <a:avLst/>
            <a:gdLst/>
            <a:ahLst/>
            <a:cxnLst/>
            <a:rect r="r" b="b" t="t" l="l"/>
            <a:pathLst>
              <a:path h="1244618" w="2328367">
                <a:moveTo>
                  <a:pt x="0" y="0"/>
                </a:moveTo>
                <a:lnTo>
                  <a:pt x="2328367" y="0"/>
                </a:lnTo>
                <a:lnTo>
                  <a:pt x="2328367" y="1244618"/>
                </a:lnTo>
                <a:lnTo>
                  <a:pt x="0" y="124461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356895" y="883549"/>
            <a:ext cx="4243057" cy="9193289"/>
          </a:xfrm>
          <a:custGeom>
            <a:avLst/>
            <a:gdLst/>
            <a:ahLst/>
            <a:cxnLst/>
            <a:rect r="r" b="b" t="t" l="l"/>
            <a:pathLst>
              <a:path h="9193289" w="4243057">
                <a:moveTo>
                  <a:pt x="0" y="0"/>
                </a:moveTo>
                <a:lnTo>
                  <a:pt x="4243056" y="0"/>
                </a:lnTo>
                <a:lnTo>
                  <a:pt x="4243056" y="9193289"/>
                </a:lnTo>
                <a:lnTo>
                  <a:pt x="0" y="9193289"/>
                </a:lnTo>
                <a:lnTo>
                  <a:pt x="0" y="0"/>
                </a:lnTo>
                <a:close/>
              </a:path>
            </a:pathLst>
          </a:custGeom>
          <a:blipFill>
            <a:blip r:embed="rId2"/>
            <a:stretch>
              <a:fillRect l="0" t="0" r="0" b="0"/>
            </a:stretch>
          </a:blipFill>
        </p:spPr>
      </p:sp>
      <p:sp>
        <p:nvSpPr>
          <p:cNvPr name="TextBox 6" id="6"/>
          <p:cNvSpPr txBox="true"/>
          <p:nvPr/>
        </p:nvSpPr>
        <p:spPr>
          <a:xfrm rot="0">
            <a:off x="6652539" y="151798"/>
            <a:ext cx="4982921" cy="731752"/>
          </a:xfrm>
          <a:prstGeom prst="rect">
            <a:avLst/>
          </a:prstGeom>
        </p:spPr>
        <p:txBody>
          <a:bodyPr anchor="t" rtlCol="false" tIns="0" lIns="0" bIns="0" rIns="0">
            <a:spAutoFit/>
          </a:bodyPr>
          <a:lstStyle/>
          <a:p>
            <a:pPr algn="l">
              <a:lnSpc>
                <a:spcPts val="5336"/>
              </a:lnSpc>
            </a:pPr>
            <a:r>
              <a:rPr lang="en-US" sz="4560" b="true">
                <a:solidFill>
                  <a:srgbClr val="1F2020"/>
                </a:solidFill>
                <a:latin typeface="Poppins Bold"/>
                <a:ea typeface="Poppins Bold"/>
                <a:cs typeface="Poppins Bold"/>
                <a:sym typeface="Poppins Bold"/>
              </a:rPr>
              <a:t>Meeting Data</a:t>
            </a:r>
          </a:p>
        </p:txBody>
      </p:sp>
      <p:sp>
        <p:nvSpPr>
          <p:cNvPr name="TextBox 7" id="7"/>
          <p:cNvSpPr txBox="true"/>
          <p:nvPr/>
        </p:nvSpPr>
        <p:spPr>
          <a:xfrm rot="0">
            <a:off x="7396728" y="1669947"/>
            <a:ext cx="9479826" cy="6808398"/>
          </a:xfrm>
          <a:prstGeom prst="rect">
            <a:avLst/>
          </a:prstGeom>
        </p:spPr>
        <p:txBody>
          <a:bodyPr anchor="t" rtlCol="false" tIns="0" lIns="0" bIns="0" rIns="0">
            <a:spAutoFit/>
          </a:bodyPr>
          <a:lstStyle/>
          <a:p>
            <a:pPr algn="l" marL="563433" indent="-281717" lvl="1">
              <a:lnSpc>
                <a:spcPts val="3653"/>
              </a:lnSpc>
              <a:buAutoNum type="arabicPeriod" startAt="1"/>
            </a:pPr>
            <a:r>
              <a:rPr lang="en-US" sz="2609">
                <a:solidFill>
                  <a:srgbClr val="1F2020"/>
                </a:solidFill>
                <a:latin typeface="Open Sans"/>
                <a:ea typeface="Open Sans"/>
                <a:cs typeface="Open Sans"/>
                <a:sym typeface="Open Sans"/>
              </a:rPr>
              <a:t> ‘Is this a shareout meeting’ - This checkmark should only be selected if the group has come to the end of their cycle and  are ready to distribute either part or all of the money accrued during the cycle. Most if not all loans should be cleared prior to the meeting .</a:t>
            </a:r>
          </a:p>
          <a:p>
            <a:pPr algn="l" marL="563433" indent="-281717" lvl="1">
              <a:lnSpc>
                <a:spcPts val="3653"/>
              </a:lnSpc>
              <a:buAutoNum type="arabicPeriod" startAt="1"/>
            </a:pPr>
            <a:r>
              <a:rPr lang="en-US" sz="2609">
                <a:solidFill>
                  <a:srgbClr val="1F2020"/>
                </a:solidFill>
                <a:latin typeface="Open Sans"/>
                <a:ea typeface="Open Sans"/>
                <a:cs typeface="Open Sans"/>
                <a:sym typeface="Open Sans"/>
              </a:rPr>
              <a:t>Cash Balances from the previous meeting -These fields aren’t calculated by the app so it is important for a group to counter check what they recorded last against what they have at the start of the meeting.</a:t>
            </a:r>
          </a:p>
          <a:p>
            <a:pPr algn="l" marL="563433" indent="-281717" lvl="1">
              <a:lnSpc>
                <a:spcPts val="3653"/>
              </a:lnSpc>
              <a:buAutoNum type="arabicPeriod" startAt="1"/>
            </a:pPr>
            <a:r>
              <a:rPr lang="en-US" sz="2609">
                <a:solidFill>
                  <a:srgbClr val="1F2020"/>
                </a:solidFill>
                <a:latin typeface="Open Sans"/>
                <a:ea typeface="Open Sans"/>
                <a:cs typeface="Open Sans"/>
                <a:sym typeface="Open Sans"/>
              </a:rPr>
              <a:t>Savings per Member - Savings deposited or Shares bought during the meeting are recorded for each member</a:t>
            </a:r>
          </a:p>
          <a:p>
            <a:pPr algn="l" marL="563433" indent="-281717" lvl="1">
              <a:lnSpc>
                <a:spcPts val="3653"/>
              </a:lnSpc>
              <a:buAutoNum type="arabicPeriod" startAt="1"/>
            </a:pPr>
            <a:r>
              <a:rPr lang="en-US" sz="2609">
                <a:solidFill>
                  <a:srgbClr val="1F2020"/>
                </a:solidFill>
                <a:latin typeface="Open Sans"/>
                <a:ea typeface="Open Sans"/>
                <a:cs typeface="Open Sans"/>
                <a:sym typeface="Open Sans"/>
              </a:rPr>
              <a:t>Loan Repayments per Member - Loan repayments made during the meeting are recorded here.</a:t>
            </a:r>
          </a:p>
          <a:p>
            <a:pPr algn="l">
              <a:lnSpc>
                <a:spcPts val="3653"/>
              </a:lnSpc>
              <a:spcBef>
                <a:spcPct val="0"/>
              </a:spcBef>
            </a:pPr>
          </a:p>
        </p:txBody>
      </p:sp>
      <p:sp>
        <p:nvSpPr>
          <p:cNvPr name="Freeform 8" id="8"/>
          <p:cNvSpPr/>
          <p:nvPr/>
        </p:nvSpPr>
        <p:spPr>
          <a:xfrm flipH="false" flipV="false" rot="0">
            <a:off x="695325" y="353884"/>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3"/>
            <a:stretch>
              <a:fillRect l="0" t="0" r="0" b="0"/>
            </a:stretch>
          </a:blipFill>
          <a:ln cap="sq">
            <a:noFill/>
            <a:prstDash val="solid"/>
            <a:miter/>
          </a:ln>
        </p:spPr>
      </p:sp>
      <p:sp>
        <p:nvSpPr>
          <p:cNvPr name="Freeform 9" id="9"/>
          <p:cNvSpPr/>
          <p:nvPr/>
        </p:nvSpPr>
        <p:spPr>
          <a:xfrm flipH="false" flipV="false" rot="0">
            <a:off x="2135955" y="321431"/>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4"/>
            <a:stretch>
              <a:fillRect l="0" t="0" r="0" b="0"/>
            </a:stretch>
          </a:blipFill>
        </p:spPr>
      </p:sp>
      <p:sp>
        <p:nvSpPr>
          <p:cNvPr name="TextBox 10" id="10"/>
          <p:cNvSpPr txBox="true"/>
          <p:nvPr/>
        </p:nvSpPr>
        <p:spPr>
          <a:xfrm rot="0">
            <a:off x="1203374" y="404638"/>
            <a:ext cx="790211" cy="196390"/>
          </a:xfrm>
          <a:prstGeom prst="rect">
            <a:avLst/>
          </a:prstGeom>
        </p:spPr>
        <p:txBody>
          <a:bodyPr anchor="t" rtlCol="false" tIns="0" lIns="0" bIns="0" rIns="0">
            <a:spAutoFit/>
          </a:bodyPr>
          <a:lstStyle/>
          <a:p>
            <a:pPr algn="l">
              <a:lnSpc>
                <a:spcPts val="1663"/>
              </a:lnSpc>
              <a:spcBef>
                <a:spcPct val="0"/>
              </a:spcBef>
            </a:pPr>
            <a:r>
              <a:rPr lang="en-US" sz="1188">
                <a:solidFill>
                  <a:srgbClr val="1F2020"/>
                </a:solidFill>
                <a:latin typeface="Open Sans"/>
                <a:ea typeface="Open Sans"/>
                <a:cs typeface="Open Sans"/>
                <a:sym typeface="Open Sans"/>
              </a:rPr>
              <a:t>KALORITY</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2135955" y="1093711"/>
            <a:ext cx="4152333" cy="8996721"/>
          </a:xfrm>
          <a:custGeom>
            <a:avLst/>
            <a:gdLst/>
            <a:ahLst/>
            <a:cxnLst/>
            <a:rect r="r" b="b" t="t" l="l"/>
            <a:pathLst>
              <a:path h="8996721" w="4152333">
                <a:moveTo>
                  <a:pt x="0" y="0"/>
                </a:moveTo>
                <a:lnTo>
                  <a:pt x="4152333" y="0"/>
                </a:lnTo>
                <a:lnTo>
                  <a:pt x="4152333" y="8996721"/>
                </a:lnTo>
                <a:lnTo>
                  <a:pt x="0" y="8996721"/>
                </a:lnTo>
                <a:lnTo>
                  <a:pt x="0" y="0"/>
                </a:lnTo>
                <a:close/>
              </a:path>
            </a:pathLst>
          </a:custGeom>
          <a:blipFill>
            <a:blip r:embed="rId2"/>
            <a:stretch>
              <a:fillRect l="0" t="0" r="0" b="0"/>
            </a:stretch>
          </a:blipFill>
        </p:spPr>
      </p:sp>
      <p:sp>
        <p:nvSpPr>
          <p:cNvPr name="TextBox 6" id="6"/>
          <p:cNvSpPr txBox="true"/>
          <p:nvPr/>
        </p:nvSpPr>
        <p:spPr>
          <a:xfrm rot="0">
            <a:off x="6652539" y="151798"/>
            <a:ext cx="4982921" cy="731752"/>
          </a:xfrm>
          <a:prstGeom prst="rect">
            <a:avLst/>
          </a:prstGeom>
        </p:spPr>
        <p:txBody>
          <a:bodyPr anchor="t" rtlCol="false" tIns="0" lIns="0" bIns="0" rIns="0">
            <a:spAutoFit/>
          </a:bodyPr>
          <a:lstStyle/>
          <a:p>
            <a:pPr algn="l">
              <a:lnSpc>
                <a:spcPts val="5336"/>
              </a:lnSpc>
            </a:pPr>
            <a:r>
              <a:rPr lang="en-US" sz="4560" b="true">
                <a:solidFill>
                  <a:srgbClr val="1F2020"/>
                </a:solidFill>
                <a:latin typeface="Poppins Bold"/>
                <a:ea typeface="Poppins Bold"/>
                <a:cs typeface="Poppins Bold"/>
                <a:sym typeface="Poppins Bold"/>
              </a:rPr>
              <a:t>Meeting Data</a:t>
            </a:r>
          </a:p>
        </p:txBody>
      </p:sp>
      <p:sp>
        <p:nvSpPr>
          <p:cNvPr name="TextBox 7" id="7"/>
          <p:cNvSpPr txBox="true"/>
          <p:nvPr/>
        </p:nvSpPr>
        <p:spPr>
          <a:xfrm rot="0">
            <a:off x="7202903" y="2585911"/>
            <a:ext cx="10219429" cy="4385824"/>
          </a:xfrm>
          <a:prstGeom prst="rect">
            <a:avLst/>
          </a:prstGeom>
        </p:spPr>
        <p:txBody>
          <a:bodyPr anchor="t" rtlCol="false" tIns="0" lIns="0" bIns="0" rIns="0">
            <a:spAutoFit/>
          </a:bodyPr>
          <a:lstStyle/>
          <a:p>
            <a:pPr algn="l">
              <a:lnSpc>
                <a:spcPts val="3938"/>
              </a:lnSpc>
            </a:pPr>
          </a:p>
          <a:p>
            <a:pPr algn="l" marL="607392" indent="-303696" lvl="1">
              <a:lnSpc>
                <a:spcPts val="3938"/>
              </a:lnSpc>
              <a:buAutoNum type="arabicPeriod" startAt="1"/>
            </a:pPr>
            <a:r>
              <a:rPr lang="en-US" sz="2813">
                <a:solidFill>
                  <a:srgbClr val="1F2020"/>
                </a:solidFill>
                <a:latin typeface="Open Sans"/>
                <a:ea typeface="Open Sans"/>
                <a:cs typeface="Open Sans"/>
                <a:sym typeface="Open Sans"/>
              </a:rPr>
              <a:t>Loan Disbursement per member - Loans disbursed during the meeting are recorded here.</a:t>
            </a:r>
          </a:p>
          <a:p>
            <a:pPr algn="l" marL="607392" indent="-303696" lvl="1">
              <a:lnSpc>
                <a:spcPts val="3938"/>
              </a:lnSpc>
              <a:buAutoNum type="arabicPeriod" startAt="1"/>
            </a:pPr>
            <a:r>
              <a:rPr lang="en-US" sz="2813">
                <a:solidFill>
                  <a:srgbClr val="1F2020"/>
                </a:solidFill>
                <a:latin typeface="Open Sans"/>
                <a:ea typeface="Open Sans"/>
                <a:cs typeface="Open Sans"/>
                <a:sym typeface="Open Sans"/>
              </a:rPr>
              <a:t>Cash balances are recorded at the end of the meeting: Once all the net cash at the end of the meeting  is counted, it is recorded in these fields.</a:t>
            </a:r>
          </a:p>
          <a:p>
            <a:pPr algn="l" marL="607392" indent="-303696" lvl="1">
              <a:lnSpc>
                <a:spcPts val="3938"/>
              </a:lnSpc>
              <a:spcBef>
                <a:spcPct val="0"/>
              </a:spcBef>
              <a:buAutoNum type="arabicPeriod" startAt="1"/>
            </a:pPr>
            <a:r>
              <a:rPr lang="en-US" sz="2813">
                <a:solidFill>
                  <a:srgbClr val="1F2020"/>
                </a:solidFill>
                <a:latin typeface="Open Sans"/>
                <a:ea typeface="Open Sans"/>
                <a:cs typeface="Open Sans"/>
                <a:sym typeface="Open Sans"/>
              </a:rPr>
              <a:t>Save Data and Close Meeting - Once all the data has been recorded, the meeting will be saved and closed with the click of that button. It cannot be edited after that.</a:t>
            </a:r>
          </a:p>
        </p:txBody>
      </p:sp>
      <p:sp>
        <p:nvSpPr>
          <p:cNvPr name="Freeform 8" id="8"/>
          <p:cNvSpPr/>
          <p:nvPr/>
        </p:nvSpPr>
        <p:spPr>
          <a:xfrm flipH="false" flipV="false" rot="0">
            <a:off x="695325" y="353884"/>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3"/>
            <a:stretch>
              <a:fillRect l="0" t="0" r="0" b="0"/>
            </a:stretch>
          </a:blipFill>
          <a:ln cap="sq">
            <a:noFill/>
            <a:prstDash val="solid"/>
            <a:miter/>
          </a:ln>
        </p:spPr>
      </p:sp>
      <p:sp>
        <p:nvSpPr>
          <p:cNvPr name="Freeform 9" id="9"/>
          <p:cNvSpPr/>
          <p:nvPr/>
        </p:nvSpPr>
        <p:spPr>
          <a:xfrm flipH="false" flipV="false" rot="0">
            <a:off x="2135955" y="321431"/>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4"/>
            <a:stretch>
              <a:fillRect l="0" t="0" r="0" b="0"/>
            </a:stretch>
          </a:blipFill>
        </p:spPr>
      </p:sp>
      <p:sp>
        <p:nvSpPr>
          <p:cNvPr name="TextBox 10" id="10"/>
          <p:cNvSpPr txBox="true"/>
          <p:nvPr/>
        </p:nvSpPr>
        <p:spPr>
          <a:xfrm rot="0">
            <a:off x="1203374" y="404638"/>
            <a:ext cx="790211" cy="196390"/>
          </a:xfrm>
          <a:prstGeom prst="rect">
            <a:avLst/>
          </a:prstGeom>
        </p:spPr>
        <p:txBody>
          <a:bodyPr anchor="t" rtlCol="false" tIns="0" lIns="0" bIns="0" rIns="0">
            <a:spAutoFit/>
          </a:bodyPr>
          <a:lstStyle/>
          <a:p>
            <a:pPr algn="l">
              <a:lnSpc>
                <a:spcPts val="1663"/>
              </a:lnSpc>
              <a:spcBef>
                <a:spcPct val="0"/>
              </a:spcBef>
            </a:pPr>
            <a:r>
              <a:rPr lang="en-US" sz="1188">
                <a:solidFill>
                  <a:srgbClr val="1F2020"/>
                </a:solidFill>
                <a:latin typeface="Open Sans"/>
                <a:ea typeface="Open Sans"/>
                <a:cs typeface="Open Sans"/>
                <a:sym typeface="Open Sans"/>
              </a:rPr>
              <a:t>KALORITY</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897243" y="1829092"/>
            <a:ext cx="3903650" cy="8457908"/>
          </a:xfrm>
          <a:custGeom>
            <a:avLst/>
            <a:gdLst/>
            <a:ahLst/>
            <a:cxnLst/>
            <a:rect r="r" b="b" t="t" l="l"/>
            <a:pathLst>
              <a:path h="8457908" w="3903650">
                <a:moveTo>
                  <a:pt x="0" y="0"/>
                </a:moveTo>
                <a:lnTo>
                  <a:pt x="3903650" y="0"/>
                </a:lnTo>
                <a:lnTo>
                  <a:pt x="3903650" y="8457908"/>
                </a:lnTo>
                <a:lnTo>
                  <a:pt x="0" y="8457908"/>
                </a:lnTo>
                <a:lnTo>
                  <a:pt x="0" y="0"/>
                </a:lnTo>
                <a:close/>
              </a:path>
            </a:pathLst>
          </a:custGeom>
          <a:blipFill>
            <a:blip r:embed="rId2"/>
            <a:stretch>
              <a:fillRect l="0" t="0" r="0" b="0"/>
            </a:stretch>
          </a:blipFill>
        </p:spPr>
      </p:sp>
      <p:sp>
        <p:nvSpPr>
          <p:cNvPr name="TextBox 6" id="6"/>
          <p:cNvSpPr txBox="true"/>
          <p:nvPr/>
        </p:nvSpPr>
        <p:spPr>
          <a:xfrm rot="0">
            <a:off x="4384535" y="241333"/>
            <a:ext cx="13445985" cy="712321"/>
          </a:xfrm>
          <a:prstGeom prst="rect">
            <a:avLst/>
          </a:prstGeom>
        </p:spPr>
        <p:txBody>
          <a:bodyPr anchor="t" rtlCol="false" tIns="0" lIns="0" bIns="0" rIns="0">
            <a:spAutoFit/>
          </a:bodyPr>
          <a:lstStyle/>
          <a:p>
            <a:pPr algn="l">
              <a:lnSpc>
                <a:spcPts val="5219"/>
              </a:lnSpc>
            </a:pPr>
            <a:r>
              <a:rPr lang="en-US" sz="4460" b="true">
                <a:solidFill>
                  <a:srgbClr val="1F2020"/>
                </a:solidFill>
                <a:latin typeface="Poppins Bold"/>
                <a:ea typeface="Poppins Bold"/>
                <a:cs typeface="Poppins Bold"/>
                <a:sym typeface="Poppins Bold"/>
              </a:rPr>
              <a:t>Meeting Data: No Social Fund or Bank Account</a:t>
            </a:r>
          </a:p>
        </p:txBody>
      </p:sp>
      <p:sp>
        <p:nvSpPr>
          <p:cNvPr name="TextBox 7" id="7"/>
          <p:cNvSpPr txBox="true"/>
          <p:nvPr/>
        </p:nvSpPr>
        <p:spPr>
          <a:xfrm rot="0">
            <a:off x="5665259" y="1118313"/>
            <a:ext cx="12165261" cy="8901430"/>
          </a:xfrm>
          <a:prstGeom prst="rect">
            <a:avLst/>
          </a:prstGeom>
        </p:spPr>
        <p:txBody>
          <a:bodyPr anchor="t" rtlCol="false" tIns="0" lIns="0" bIns="0" rIns="0">
            <a:spAutoFit/>
          </a:bodyPr>
          <a:lstStyle/>
          <a:p>
            <a:pPr algn="l" marL="604519" indent="-302260" lvl="1">
              <a:lnSpc>
                <a:spcPts val="3919"/>
              </a:lnSpc>
              <a:buAutoNum type="arabicPeriod" startAt="1"/>
            </a:pPr>
            <a:r>
              <a:rPr lang="en-US" sz="2799">
                <a:solidFill>
                  <a:srgbClr val="1F2020"/>
                </a:solidFill>
                <a:latin typeface="Open Sans"/>
                <a:ea typeface="Open Sans"/>
                <a:cs typeface="Open Sans"/>
                <a:sym typeface="Open Sans"/>
              </a:rPr>
              <a:t> ‘Is this a shareout meeting’ - This checkmark should only be selected if the group has come to the end of their cycle and  are ready to distribute either part or all of the money accrued during the cycle. Most if not all loans should be cleared prior to the meeting .</a:t>
            </a:r>
          </a:p>
          <a:p>
            <a:pPr algn="l" marL="604519" indent="-302260" lvl="1">
              <a:lnSpc>
                <a:spcPts val="3919"/>
              </a:lnSpc>
              <a:buAutoNum type="arabicPeriod" startAt="1"/>
            </a:pPr>
            <a:r>
              <a:rPr lang="en-US" sz="2799">
                <a:solidFill>
                  <a:srgbClr val="1F2020"/>
                </a:solidFill>
                <a:latin typeface="Open Sans"/>
                <a:ea typeface="Open Sans"/>
                <a:cs typeface="Open Sans"/>
                <a:sym typeface="Open Sans"/>
              </a:rPr>
              <a:t>Cash in loan fund -This field is calculated by the app so it is important for a group to counter check what they recorded last against what they have at the start of the meeting.</a:t>
            </a:r>
          </a:p>
          <a:p>
            <a:pPr algn="l" marL="604519" indent="-302260" lvl="1">
              <a:lnSpc>
                <a:spcPts val="3919"/>
              </a:lnSpc>
              <a:buAutoNum type="arabicPeriod" startAt="1"/>
            </a:pPr>
            <a:r>
              <a:rPr lang="en-US" sz="2799">
                <a:solidFill>
                  <a:srgbClr val="1F2020"/>
                </a:solidFill>
                <a:latin typeface="Open Sans"/>
                <a:ea typeface="Open Sans"/>
                <a:cs typeface="Open Sans"/>
                <a:sym typeface="Open Sans"/>
              </a:rPr>
              <a:t>Savings per Member - Savings deposited or Shares bought during the meeting are recorded for each member</a:t>
            </a:r>
          </a:p>
          <a:p>
            <a:pPr algn="l" marL="604519" indent="-302260" lvl="1">
              <a:lnSpc>
                <a:spcPts val="3919"/>
              </a:lnSpc>
              <a:buAutoNum type="arabicPeriod" startAt="1"/>
            </a:pPr>
            <a:r>
              <a:rPr lang="en-US" sz="2799">
                <a:solidFill>
                  <a:srgbClr val="1F2020"/>
                </a:solidFill>
                <a:latin typeface="Open Sans"/>
                <a:ea typeface="Open Sans"/>
                <a:cs typeface="Open Sans"/>
                <a:sym typeface="Open Sans"/>
              </a:rPr>
              <a:t>Loan Repayments per Member - Loan repayments made during the meeting are recorded here.</a:t>
            </a:r>
          </a:p>
          <a:p>
            <a:pPr algn="l" marL="604519" indent="-302260" lvl="1">
              <a:lnSpc>
                <a:spcPts val="3919"/>
              </a:lnSpc>
              <a:buAutoNum type="arabicPeriod" startAt="1"/>
            </a:pPr>
            <a:r>
              <a:rPr lang="en-US" sz="2799">
                <a:solidFill>
                  <a:srgbClr val="1F2020"/>
                </a:solidFill>
                <a:latin typeface="Open Sans"/>
                <a:ea typeface="Open Sans"/>
                <a:cs typeface="Open Sans"/>
                <a:sym typeface="Open Sans"/>
              </a:rPr>
              <a:t>Loan Disbursement per member - Loans disbursed during the meeting are recorded here.</a:t>
            </a:r>
          </a:p>
          <a:p>
            <a:pPr algn="l" marL="604519" indent="-302260" lvl="1">
              <a:lnSpc>
                <a:spcPts val="3919"/>
              </a:lnSpc>
              <a:buAutoNum type="arabicPeriod" startAt="1"/>
            </a:pPr>
            <a:r>
              <a:rPr lang="en-US" sz="2799">
                <a:solidFill>
                  <a:srgbClr val="1F2020"/>
                </a:solidFill>
                <a:latin typeface="Open Sans"/>
                <a:ea typeface="Open Sans"/>
                <a:cs typeface="Open Sans"/>
                <a:sym typeface="Open Sans"/>
              </a:rPr>
              <a:t>Cash in loan fund is recorded after all the net cash is counted at the end of the meeting. There are no other cash balances recorded.</a:t>
            </a:r>
          </a:p>
          <a:p>
            <a:pPr algn="l" marL="604519" indent="-302260" lvl="1">
              <a:lnSpc>
                <a:spcPts val="3919"/>
              </a:lnSpc>
              <a:spcBef>
                <a:spcPct val="0"/>
              </a:spcBef>
              <a:buAutoNum type="arabicPeriod" startAt="1"/>
            </a:pPr>
            <a:r>
              <a:rPr lang="en-US" sz="2799">
                <a:solidFill>
                  <a:srgbClr val="1F2020"/>
                </a:solidFill>
                <a:latin typeface="Open Sans"/>
                <a:ea typeface="Open Sans"/>
                <a:cs typeface="Open Sans"/>
                <a:sym typeface="Open Sans"/>
              </a:rPr>
              <a:t>Save Data and Close Meeting - Once all the data has been recorded, the meeting will be saved and closed with the click of that button. It cannot be edited after that.</a:t>
            </a:r>
          </a:p>
        </p:txBody>
      </p:sp>
      <p:sp>
        <p:nvSpPr>
          <p:cNvPr name="Freeform 8" id="8"/>
          <p:cNvSpPr/>
          <p:nvPr/>
        </p:nvSpPr>
        <p:spPr>
          <a:xfrm flipH="false" flipV="false" rot="0">
            <a:off x="897243" y="1240342"/>
            <a:ext cx="3910313" cy="1755661"/>
          </a:xfrm>
          <a:custGeom>
            <a:avLst/>
            <a:gdLst/>
            <a:ahLst/>
            <a:cxnLst/>
            <a:rect r="r" b="b" t="t" l="l"/>
            <a:pathLst>
              <a:path h="1755661" w="3910313">
                <a:moveTo>
                  <a:pt x="0" y="0"/>
                </a:moveTo>
                <a:lnTo>
                  <a:pt x="3910312" y="0"/>
                </a:lnTo>
                <a:lnTo>
                  <a:pt x="3910312" y="1755661"/>
                </a:lnTo>
                <a:lnTo>
                  <a:pt x="0" y="1755661"/>
                </a:lnTo>
                <a:lnTo>
                  <a:pt x="0" y="0"/>
                </a:lnTo>
                <a:close/>
              </a:path>
            </a:pathLst>
          </a:custGeom>
          <a:blipFill>
            <a:blip r:embed="rId3"/>
            <a:stretch>
              <a:fillRect l="0" t="0" r="0" b="-382572"/>
            </a:stretch>
          </a:blipFill>
        </p:spPr>
      </p:sp>
      <p:sp>
        <p:nvSpPr>
          <p:cNvPr name="Freeform 9" id="9"/>
          <p:cNvSpPr/>
          <p:nvPr/>
        </p:nvSpPr>
        <p:spPr>
          <a:xfrm flipH="false" flipV="false" rot="0">
            <a:off x="695325" y="353884"/>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4"/>
            <a:stretch>
              <a:fillRect l="0" t="0" r="0" b="0"/>
            </a:stretch>
          </a:blipFill>
          <a:ln cap="sq">
            <a:noFill/>
            <a:prstDash val="solid"/>
            <a:miter/>
          </a:ln>
        </p:spPr>
      </p:sp>
      <p:sp>
        <p:nvSpPr>
          <p:cNvPr name="Freeform 10" id="10"/>
          <p:cNvSpPr/>
          <p:nvPr/>
        </p:nvSpPr>
        <p:spPr>
          <a:xfrm flipH="false" flipV="false" rot="0">
            <a:off x="2135955" y="321431"/>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5"/>
            <a:stretch>
              <a:fillRect l="0" t="0" r="0" b="0"/>
            </a:stretch>
          </a:blipFill>
        </p:spPr>
      </p:sp>
      <p:sp>
        <p:nvSpPr>
          <p:cNvPr name="TextBox 11" id="11"/>
          <p:cNvSpPr txBox="true"/>
          <p:nvPr/>
        </p:nvSpPr>
        <p:spPr>
          <a:xfrm rot="0">
            <a:off x="1203374" y="404638"/>
            <a:ext cx="790211" cy="196390"/>
          </a:xfrm>
          <a:prstGeom prst="rect">
            <a:avLst/>
          </a:prstGeom>
        </p:spPr>
        <p:txBody>
          <a:bodyPr anchor="t" rtlCol="false" tIns="0" lIns="0" bIns="0" rIns="0">
            <a:spAutoFit/>
          </a:bodyPr>
          <a:lstStyle/>
          <a:p>
            <a:pPr algn="l">
              <a:lnSpc>
                <a:spcPts val="1663"/>
              </a:lnSpc>
              <a:spcBef>
                <a:spcPct val="0"/>
              </a:spcBef>
            </a:pPr>
            <a:r>
              <a:rPr lang="en-US" sz="1188">
                <a:solidFill>
                  <a:srgbClr val="1F2020"/>
                </a:solidFill>
                <a:latin typeface="Open Sans"/>
                <a:ea typeface="Open Sans"/>
                <a:cs typeface="Open Sans"/>
                <a:sym typeface="Open Sans"/>
              </a:rPr>
              <a:t>KALORITY</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520229" y="4470746"/>
            <a:ext cx="8252837" cy="8252837"/>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35ACF"/>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927240" y="3710399"/>
            <a:ext cx="1042538" cy="47625"/>
            <a:chOff x="0" y="0"/>
            <a:chExt cx="274578" cy="12543"/>
          </a:xfrm>
        </p:grpSpPr>
        <p:sp>
          <p:nvSpPr>
            <p:cNvPr name="Freeform 6" id="6"/>
            <p:cNvSpPr/>
            <p:nvPr/>
          </p:nvSpPr>
          <p:spPr>
            <a:xfrm flipH="false" flipV="false" rot="0">
              <a:off x="0" y="0"/>
              <a:ext cx="274578" cy="12543"/>
            </a:xfrm>
            <a:custGeom>
              <a:avLst/>
              <a:gdLst/>
              <a:ahLst/>
              <a:cxnLst/>
              <a:rect r="r" b="b" t="t" l="l"/>
              <a:pathLst>
                <a:path h="12543" w="274578">
                  <a:moveTo>
                    <a:pt x="6272" y="0"/>
                  </a:moveTo>
                  <a:lnTo>
                    <a:pt x="268306" y="0"/>
                  </a:lnTo>
                  <a:cubicBezTo>
                    <a:pt x="269970" y="0"/>
                    <a:pt x="271565" y="661"/>
                    <a:pt x="272741" y="1837"/>
                  </a:cubicBezTo>
                  <a:cubicBezTo>
                    <a:pt x="273917" y="3013"/>
                    <a:pt x="274578" y="4608"/>
                    <a:pt x="274578" y="6272"/>
                  </a:cubicBezTo>
                  <a:lnTo>
                    <a:pt x="274578" y="6272"/>
                  </a:lnTo>
                  <a:cubicBezTo>
                    <a:pt x="274578" y="7935"/>
                    <a:pt x="273917" y="9530"/>
                    <a:pt x="272741" y="10706"/>
                  </a:cubicBezTo>
                  <a:cubicBezTo>
                    <a:pt x="271565" y="11882"/>
                    <a:pt x="269970" y="12543"/>
                    <a:pt x="268306" y="12543"/>
                  </a:cubicBezTo>
                  <a:lnTo>
                    <a:pt x="6272" y="12543"/>
                  </a:lnTo>
                  <a:cubicBezTo>
                    <a:pt x="4608" y="12543"/>
                    <a:pt x="3013" y="11882"/>
                    <a:pt x="1837" y="10706"/>
                  </a:cubicBezTo>
                  <a:cubicBezTo>
                    <a:pt x="661" y="9530"/>
                    <a:pt x="0" y="7935"/>
                    <a:pt x="0" y="6272"/>
                  </a:cubicBezTo>
                  <a:lnTo>
                    <a:pt x="0" y="6272"/>
                  </a:lnTo>
                  <a:cubicBezTo>
                    <a:pt x="0" y="4608"/>
                    <a:pt x="661" y="3013"/>
                    <a:pt x="1837" y="1837"/>
                  </a:cubicBezTo>
                  <a:cubicBezTo>
                    <a:pt x="3013" y="661"/>
                    <a:pt x="4608" y="0"/>
                    <a:pt x="6272" y="0"/>
                  </a:cubicBezTo>
                  <a:close/>
                </a:path>
              </a:pathLst>
            </a:custGeom>
            <a:solidFill>
              <a:srgbClr val="335ACF"/>
            </a:solidFill>
          </p:spPr>
        </p:sp>
        <p:sp>
          <p:nvSpPr>
            <p:cNvPr name="TextBox 7" id="7"/>
            <p:cNvSpPr txBox="true"/>
            <p:nvPr/>
          </p:nvSpPr>
          <p:spPr>
            <a:xfrm>
              <a:off x="0" y="-38100"/>
              <a:ext cx="274578" cy="50643"/>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927240" y="4748749"/>
            <a:ext cx="677751" cy="677751"/>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35ACF"/>
            </a:solidFill>
          </p:spPr>
        </p:sp>
        <p:sp>
          <p:nvSpPr>
            <p:cNvPr name="TextBox 10" id="10"/>
            <p:cNvSpPr txBox="true"/>
            <p:nvPr/>
          </p:nvSpPr>
          <p:spPr>
            <a:xfrm>
              <a:off x="76200" y="47625"/>
              <a:ext cx="660400" cy="688975"/>
            </a:xfrm>
            <a:prstGeom prst="rect">
              <a:avLst/>
            </a:prstGeom>
          </p:spPr>
          <p:txBody>
            <a:bodyPr anchor="ctr" rtlCol="false" tIns="50800" lIns="50800" bIns="50800" rIns="50800"/>
            <a:lstStyle/>
            <a:p>
              <a:pPr algn="ctr">
                <a:lnSpc>
                  <a:spcPts val="2239"/>
                </a:lnSpc>
              </a:pPr>
            </a:p>
          </p:txBody>
        </p:sp>
      </p:grpSp>
      <p:grpSp>
        <p:nvGrpSpPr>
          <p:cNvPr name="Group 11" id="11"/>
          <p:cNvGrpSpPr/>
          <p:nvPr/>
        </p:nvGrpSpPr>
        <p:grpSpPr>
          <a:xfrm rot="0">
            <a:off x="5953135" y="4748749"/>
            <a:ext cx="677751" cy="677751"/>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35ACF"/>
            </a:solidFill>
          </p:spPr>
        </p:sp>
        <p:sp>
          <p:nvSpPr>
            <p:cNvPr name="TextBox 13" id="13"/>
            <p:cNvSpPr txBox="true"/>
            <p:nvPr/>
          </p:nvSpPr>
          <p:spPr>
            <a:xfrm>
              <a:off x="76200" y="47625"/>
              <a:ext cx="660400" cy="688975"/>
            </a:xfrm>
            <a:prstGeom prst="rect">
              <a:avLst/>
            </a:prstGeom>
          </p:spPr>
          <p:txBody>
            <a:bodyPr anchor="ctr" rtlCol="false" tIns="50800" lIns="50800" bIns="50800" rIns="50800"/>
            <a:lstStyle/>
            <a:p>
              <a:pPr algn="ctr">
                <a:lnSpc>
                  <a:spcPts val="2239"/>
                </a:lnSpc>
              </a:pPr>
            </a:p>
          </p:txBody>
        </p:sp>
      </p:grpSp>
      <p:grpSp>
        <p:nvGrpSpPr>
          <p:cNvPr name="Group 14" id="14"/>
          <p:cNvGrpSpPr/>
          <p:nvPr/>
        </p:nvGrpSpPr>
        <p:grpSpPr>
          <a:xfrm rot="0">
            <a:off x="1812986" y="6243065"/>
            <a:ext cx="677751" cy="677751"/>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35ACF"/>
            </a:solidFill>
          </p:spPr>
        </p:sp>
        <p:sp>
          <p:nvSpPr>
            <p:cNvPr name="TextBox 16" id="16"/>
            <p:cNvSpPr txBox="true"/>
            <p:nvPr/>
          </p:nvSpPr>
          <p:spPr>
            <a:xfrm>
              <a:off x="76200" y="47625"/>
              <a:ext cx="660400" cy="688975"/>
            </a:xfrm>
            <a:prstGeom prst="rect">
              <a:avLst/>
            </a:prstGeom>
          </p:spPr>
          <p:txBody>
            <a:bodyPr anchor="ctr" rtlCol="false" tIns="50800" lIns="50800" bIns="50800" rIns="50800"/>
            <a:lstStyle/>
            <a:p>
              <a:pPr algn="ctr">
                <a:lnSpc>
                  <a:spcPts val="2239"/>
                </a:lnSpc>
              </a:pPr>
            </a:p>
          </p:txBody>
        </p:sp>
      </p:grpSp>
      <p:grpSp>
        <p:nvGrpSpPr>
          <p:cNvPr name="Group 17" id="17"/>
          <p:cNvGrpSpPr/>
          <p:nvPr/>
        </p:nvGrpSpPr>
        <p:grpSpPr>
          <a:xfrm rot="0">
            <a:off x="5953135" y="6185701"/>
            <a:ext cx="677751" cy="677751"/>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35ACF"/>
            </a:solidFill>
          </p:spPr>
        </p:sp>
        <p:sp>
          <p:nvSpPr>
            <p:cNvPr name="TextBox 19" id="19"/>
            <p:cNvSpPr txBox="true"/>
            <p:nvPr/>
          </p:nvSpPr>
          <p:spPr>
            <a:xfrm>
              <a:off x="76200" y="47625"/>
              <a:ext cx="660400" cy="688975"/>
            </a:xfrm>
            <a:prstGeom prst="rect">
              <a:avLst/>
            </a:prstGeom>
          </p:spPr>
          <p:txBody>
            <a:bodyPr anchor="ctr" rtlCol="false" tIns="50800" lIns="50800" bIns="50800" rIns="50800"/>
            <a:lstStyle/>
            <a:p>
              <a:pPr algn="ctr">
                <a:lnSpc>
                  <a:spcPts val="2239"/>
                </a:lnSpc>
              </a:pPr>
            </a:p>
          </p:txBody>
        </p:sp>
      </p:grpSp>
      <p:grpSp>
        <p:nvGrpSpPr>
          <p:cNvPr name="Group 20" id="20"/>
          <p:cNvGrpSpPr/>
          <p:nvPr/>
        </p:nvGrpSpPr>
        <p:grpSpPr>
          <a:xfrm rot="0">
            <a:off x="1766284" y="8247025"/>
            <a:ext cx="677751" cy="677751"/>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35ACF"/>
            </a:solidFill>
          </p:spPr>
        </p:sp>
        <p:sp>
          <p:nvSpPr>
            <p:cNvPr name="TextBox 22" id="22"/>
            <p:cNvSpPr txBox="true"/>
            <p:nvPr/>
          </p:nvSpPr>
          <p:spPr>
            <a:xfrm>
              <a:off x="76200" y="47625"/>
              <a:ext cx="660400" cy="688975"/>
            </a:xfrm>
            <a:prstGeom prst="rect">
              <a:avLst/>
            </a:prstGeom>
          </p:spPr>
          <p:txBody>
            <a:bodyPr anchor="ctr" rtlCol="false" tIns="50800" lIns="50800" bIns="50800" rIns="50800"/>
            <a:lstStyle/>
            <a:p>
              <a:pPr algn="ctr">
                <a:lnSpc>
                  <a:spcPts val="2239"/>
                </a:lnSpc>
              </a:pPr>
            </a:p>
          </p:txBody>
        </p:sp>
      </p:grpSp>
      <p:sp>
        <p:nvSpPr>
          <p:cNvPr name="Freeform 23" id="23"/>
          <p:cNvSpPr/>
          <p:nvPr/>
        </p:nvSpPr>
        <p:spPr>
          <a:xfrm flipH="false" flipV="false" rot="0">
            <a:off x="11919671" y="1028700"/>
            <a:ext cx="3971326" cy="8604541"/>
          </a:xfrm>
          <a:custGeom>
            <a:avLst/>
            <a:gdLst/>
            <a:ahLst/>
            <a:cxnLst/>
            <a:rect r="r" b="b" t="t" l="l"/>
            <a:pathLst>
              <a:path h="8604541" w="3971326">
                <a:moveTo>
                  <a:pt x="0" y="0"/>
                </a:moveTo>
                <a:lnTo>
                  <a:pt x="3971327" y="0"/>
                </a:lnTo>
                <a:lnTo>
                  <a:pt x="3971327" y="8604541"/>
                </a:lnTo>
                <a:lnTo>
                  <a:pt x="0" y="8604541"/>
                </a:lnTo>
                <a:lnTo>
                  <a:pt x="0" y="0"/>
                </a:lnTo>
                <a:close/>
              </a:path>
            </a:pathLst>
          </a:custGeom>
          <a:blipFill>
            <a:blip r:embed="rId2"/>
            <a:stretch>
              <a:fillRect l="0" t="0" r="0" b="0"/>
            </a:stretch>
          </a:blipFill>
        </p:spPr>
      </p:sp>
      <p:sp>
        <p:nvSpPr>
          <p:cNvPr name="TextBox 24" id="24"/>
          <p:cNvSpPr txBox="true"/>
          <p:nvPr/>
        </p:nvSpPr>
        <p:spPr>
          <a:xfrm rot="0">
            <a:off x="1927240" y="2105323"/>
            <a:ext cx="4982921" cy="1360402"/>
          </a:xfrm>
          <a:prstGeom prst="rect">
            <a:avLst/>
          </a:prstGeom>
        </p:spPr>
        <p:txBody>
          <a:bodyPr anchor="t" rtlCol="false" tIns="0" lIns="0" bIns="0" rIns="0">
            <a:spAutoFit/>
          </a:bodyPr>
          <a:lstStyle/>
          <a:p>
            <a:pPr algn="l">
              <a:lnSpc>
                <a:spcPts val="5336"/>
              </a:lnSpc>
            </a:pPr>
            <a:r>
              <a:rPr lang="en-US" sz="4560" b="true">
                <a:solidFill>
                  <a:srgbClr val="1F2020"/>
                </a:solidFill>
                <a:latin typeface="Open Sans Bold"/>
                <a:ea typeface="Open Sans Bold"/>
                <a:cs typeface="Open Sans Bold"/>
                <a:sym typeface="Open Sans Bold"/>
              </a:rPr>
              <a:t>Application Advantages</a:t>
            </a:r>
          </a:p>
        </p:txBody>
      </p:sp>
      <p:sp>
        <p:nvSpPr>
          <p:cNvPr name="TextBox 25" id="25"/>
          <p:cNvSpPr txBox="true"/>
          <p:nvPr/>
        </p:nvSpPr>
        <p:spPr>
          <a:xfrm rot="0">
            <a:off x="2874528" y="4915221"/>
            <a:ext cx="2243577" cy="356235"/>
          </a:xfrm>
          <a:prstGeom prst="rect">
            <a:avLst/>
          </a:prstGeom>
        </p:spPr>
        <p:txBody>
          <a:bodyPr anchor="t" rtlCol="false" tIns="0" lIns="0" bIns="0" rIns="0">
            <a:spAutoFit/>
          </a:bodyPr>
          <a:lstStyle/>
          <a:p>
            <a:pPr algn="l">
              <a:lnSpc>
                <a:spcPts val="2939"/>
              </a:lnSpc>
              <a:spcBef>
                <a:spcPct val="0"/>
              </a:spcBef>
            </a:pPr>
            <a:r>
              <a:rPr lang="en-US" sz="2099">
                <a:solidFill>
                  <a:srgbClr val="1F2020"/>
                </a:solidFill>
                <a:latin typeface="Open Sans"/>
                <a:ea typeface="Open Sans"/>
                <a:cs typeface="Open Sans"/>
                <a:sym typeface="Open Sans"/>
              </a:rPr>
              <a:t>Cloud Backup</a:t>
            </a:r>
          </a:p>
        </p:txBody>
      </p:sp>
      <p:sp>
        <p:nvSpPr>
          <p:cNvPr name="TextBox 26" id="26"/>
          <p:cNvSpPr txBox="true"/>
          <p:nvPr/>
        </p:nvSpPr>
        <p:spPr>
          <a:xfrm rot="0">
            <a:off x="2018060" y="4924746"/>
            <a:ext cx="496110" cy="297180"/>
          </a:xfrm>
          <a:prstGeom prst="rect">
            <a:avLst/>
          </a:prstGeom>
        </p:spPr>
        <p:txBody>
          <a:bodyPr anchor="t" rtlCol="false" tIns="0" lIns="0" bIns="0" rIns="0">
            <a:spAutoFit/>
          </a:bodyPr>
          <a:lstStyle/>
          <a:p>
            <a:pPr algn="ctr">
              <a:lnSpc>
                <a:spcPts val="2519"/>
              </a:lnSpc>
              <a:spcBef>
                <a:spcPct val="0"/>
              </a:spcBef>
            </a:pPr>
            <a:r>
              <a:rPr lang="en-US" b="true" sz="1799">
                <a:solidFill>
                  <a:srgbClr val="FFFFFF"/>
                </a:solidFill>
                <a:latin typeface="Open Sans Bold"/>
                <a:ea typeface="Open Sans Bold"/>
                <a:cs typeface="Open Sans Bold"/>
                <a:sym typeface="Open Sans Bold"/>
              </a:rPr>
              <a:t>01</a:t>
            </a:r>
          </a:p>
        </p:txBody>
      </p:sp>
      <p:sp>
        <p:nvSpPr>
          <p:cNvPr name="TextBox 27" id="27"/>
          <p:cNvSpPr txBox="true"/>
          <p:nvPr/>
        </p:nvSpPr>
        <p:spPr>
          <a:xfrm rot="0">
            <a:off x="6900423" y="4710649"/>
            <a:ext cx="2243577" cy="727710"/>
          </a:xfrm>
          <a:prstGeom prst="rect">
            <a:avLst/>
          </a:prstGeom>
        </p:spPr>
        <p:txBody>
          <a:bodyPr anchor="t" rtlCol="false" tIns="0" lIns="0" bIns="0" rIns="0">
            <a:spAutoFit/>
          </a:bodyPr>
          <a:lstStyle/>
          <a:p>
            <a:pPr algn="l">
              <a:lnSpc>
                <a:spcPts val="2939"/>
              </a:lnSpc>
              <a:spcBef>
                <a:spcPct val="0"/>
              </a:spcBef>
            </a:pPr>
            <a:r>
              <a:rPr lang="en-US" sz="2099">
                <a:solidFill>
                  <a:srgbClr val="1F2020"/>
                </a:solidFill>
                <a:latin typeface="Open Sans"/>
                <a:ea typeface="Open Sans"/>
                <a:cs typeface="Open Sans"/>
                <a:sym typeface="Open Sans"/>
              </a:rPr>
              <a:t>Group Financial Report</a:t>
            </a:r>
          </a:p>
        </p:txBody>
      </p:sp>
      <p:sp>
        <p:nvSpPr>
          <p:cNvPr name="TextBox 28" id="28"/>
          <p:cNvSpPr txBox="true"/>
          <p:nvPr/>
        </p:nvSpPr>
        <p:spPr>
          <a:xfrm rot="0">
            <a:off x="6043955" y="4924746"/>
            <a:ext cx="496110" cy="297180"/>
          </a:xfrm>
          <a:prstGeom prst="rect">
            <a:avLst/>
          </a:prstGeom>
        </p:spPr>
        <p:txBody>
          <a:bodyPr anchor="t" rtlCol="false" tIns="0" lIns="0" bIns="0" rIns="0">
            <a:spAutoFit/>
          </a:bodyPr>
          <a:lstStyle/>
          <a:p>
            <a:pPr algn="ctr">
              <a:lnSpc>
                <a:spcPts val="2519"/>
              </a:lnSpc>
              <a:spcBef>
                <a:spcPct val="0"/>
              </a:spcBef>
            </a:pPr>
            <a:r>
              <a:rPr lang="en-US" b="true" sz="1799">
                <a:solidFill>
                  <a:srgbClr val="FFFFFF"/>
                </a:solidFill>
                <a:latin typeface="Open Sans Bold"/>
                <a:ea typeface="Open Sans Bold"/>
                <a:cs typeface="Open Sans Bold"/>
                <a:sym typeface="Open Sans Bold"/>
              </a:rPr>
              <a:t>02</a:t>
            </a:r>
          </a:p>
        </p:txBody>
      </p:sp>
      <p:sp>
        <p:nvSpPr>
          <p:cNvPr name="TextBox 29" id="29"/>
          <p:cNvSpPr txBox="true"/>
          <p:nvPr/>
        </p:nvSpPr>
        <p:spPr>
          <a:xfrm rot="0">
            <a:off x="2760274" y="6204965"/>
            <a:ext cx="2243577" cy="1099185"/>
          </a:xfrm>
          <a:prstGeom prst="rect">
            <a:avLst/>
          </a:prstGeom>
        </p:spPr>
        <p:txBody>
          <a:bodyPr anchor="t" rtlCol="false" tIns="0" lIns="0" bIns="0" rIns="0">
            <a:spAutoFit/>
          </a:bodyPr>
          <a:lstStyle/>
          <a:p>
            <a:pPr algn="l">
              <a:lnSpc>
                <a:spcPts val="2939"/>
              </a:lnSpc>
              <a:spcBef>
                <a:spcPct val="0"/>
              </a:spcBef>
            </a:pPr>
            <a:r>
              <a:rPr lang="en-US" sz="2099">
                <a:solidFill>
                  <a:srgbClr val="1F2020"/>
                </a:solidFill>
                <a:latin typeface="Open Sans"/>
                <a:ea typeface="Open Sans"/>
                <a:cs typeface="Open Sans"/>
                <a:sym typeface="Open Sans"/>
              </a:rPr>
              <a:t>Member Report shared through SMS</a:t>
            </a:r>
          </a:p>
        </p:txBody>
      </p:sp>
      <p:sp>
        <p:nvSpPr>
          <p:cNvPr name="TextBox 30" id="30"/>
          <p:cNvSpPr txBox="true"/>
          <p:nvPr/>
        </p:nvSpPr>
        <p:spPr>
          <a:xfrm rot="0">
            <a:off x="1903806" y="6419063"/>
            <a:ext cx="496110" cy="297180"/>
          </a:xfrm>
          <a:prstGeom prst="rect">
            <a:avLst/>
          </a:prstGeom>
        </p:spPr>
        <p:txBody>
          <a:bodyPr anchor="t" rtlCol="false" tIns="0" lIns="0" bIns="0" rIns="0">
            <a:spAutoFit/>
          </a:bodyPr>
          <a:lstStyle/>
          <a:p>
            <a:pPr algn="ctr">
              <a:lnSpc>
                <a:spcPts val="2519"/>
              </a:lnSpc>
              <a:spcBef>
                <a:spcPct val="0"/>
              </a:spcBef>
            </a:pPr>
            <a:r>
              <a:rPr lang="en-US" b="true" sz="1799">
                <a:solidFill>
                  <a:srgbClr val="FFFFFF"/>
                </a:solidFill>
                <a:latin typeface="Open Sans Bold"/>
                <a:ea typeface="Open Sans Bold"/>
                <a:cs typeface="Open Sans Bold"/>
                <a:sym typeface="Open Sans Bold"/>
              </a:rPr>
              <a:t>03</a:t>
            </a:r>
          </a:p>
        </p:txBody>
      </p:sp>
      <p:sp>
        <p:nvSpPr>
          <p:cNvPr name="TextBox 31" id="31"/>
          <p:cNvSpPr txBox="true"/>
          <p:nvPr/>
        </p:nvSpPr>
        <p:spPr>
          <a:xfrm rot="0">
            <a:off x="6900423" y="6147601"/>
            <a:ext cx="2243577" cy="1099185"/>
          </a:xfrm>
          <a:prstGeom prst="rect">
            <a:avLst/>
          </a:prstGeom>
        </p:spPr>
        <p:txBody>
          <a:bodyPr anchor="t" rtlCol="false" tIns="0" lIns="0" bIns="0" rIns="0">
            <a:spAutoFit/>
          </a:bodyPr>
          <a:lstStyle/>
          <a:p>
            <a:pPr algn="l">
              <a:lnSpc>
                <a:spcPts val="2939"/>
              </a:lnSpc>
              <a:spcBef>
                <a:spcPct val="0"/>
              </a:spcBef>
            </a:pPr>
            <a:r>
              <a:rPr lang="en-US" sz="2099">
                <a:solidFill>
                  <a:srgbClr val="1F2020"/>
                </a:solidFill>
                <a:latin typeface="Open Sans"/>
                <a:ea typeface="Open Sans"/>
                <a:cs typeface="Open Sans"/>
                <a:sym typeface="Open Sans"/>
              </a:rPr>
              <a:t>Complex  share-out calculations made easy</a:t>
            </a:r>
          </a:p>
        </p:txBody>
      </p:sp>
      <p:sp>
        <p:nvSpPr>
          <p:cNvPr name="TextBox 32" id="32"/>
          <p:cNvSpPr txBox="true"/>
          <p:nvPr/>
        </p:nvSpPr>
        <p:spPr>
          <a:xfrm rot="0">
            <a:off x="6043955" y="6361698"/>
            <a:ext cx="496110" cy="297180"/>
          </a:xfrm>
          <a:prstGeom prst="rect">
            <a:avLst/>
          </a:prstGeom>
        </p:spPr>
        <p:txBody>
          <a:bodyPr anchor="t" rtlCol="false" tIns="0" lIns="0" bIns="0" rIns="0">
            <a:spAutoFit/>
          </a:bodyPr>
          <a:lstStyle/>
          <a:p>
            <a:pPr algn="ctr">
              <a:lnSpc>
                <a:spcPts val="2519"/>
              </a:lnSpc>
              <a:spcBef>
                <a:spcPct val="0"/>
              </a:spcBef>
            </a:pPr>
            <a:r>
              <a:rPr lang="en-US" b="true" sz="1799">
                <a:solidFill>
                  <a:srgbClr val="FFFFFF"/>
                </a:solidFill>
                <a:latin typeface="Open Sans Bold"/>
                <a:ea typeface="Open Sans Bold"/>
                <a:cs typeface="Open Sans Bold"/>
                <a:sym typeface="Open Sans Bold"/>
              </a:rPr>
              <a:t>04</a:t>
            </a:r>
          </a:p>
        </p:txBody>
      </p:sp>
      <p:sp>
        <p:nvSpPr>
          <p:cNvPr name="TextBox 33" id="33"/>
          <p:cNvSpPr txBox="true"/>
          <p:nvPr/>
        </p:nvSpPr>
        <p:spPr>
          <a:xfrm rot="0">
            <a:off x="2760274" y="8085201"/>
            <a:ext cx="2243577" cy="727710"/>
          </a:xfrm>
          <a:prstGeom prst="rect">
            <a:avLst/>
          </a:prstGeom>
        </p:spPr>
        <p:txBody>
          <a:bodyPr anchor="t" rtlCol="false" tIns="0" lIns="0" bIns="0" rIns="0">
            <a:spAutoFit/>
          </a:bodyPr>
          <a:lstStyle/>
          <a:p>
            <a:pPr algn="l">
              <a:lnSpc>
                <a:spcPts val="2939"/>
              </a:lnSpc>
              <a:spcBef>
                <a:spcPct val="0"/>
              </a:spcBef>
            </a:pPr>
            <a:r>
              <a:rPr lang="en-US" sz="2099">
                <a:solidFill>
                  <a:srgbClr val="1F2020"/>
                </a:solidFill>
                <a:latin typeface="Open Sans"/>
                <a:ea typeface="Open Sans"/>
                <a:cs typeface="Open Sans"/>
                <a:sym typeface="Open Sans"/>
              </a:rPr>
              <a:t>Translated in 5 languages</a:t>
            </a:r>
          </a:p>
        </p:txBody>
      </p:sp>
      <p:sp>
        <p:nvSpPr>
          <p:cNvPr name="TextBox 34" id="34"/>
          <p:cNvSpPr txBox="true"/>
          <p:nvPr/>
        </p:nvSpPr>
        <p:spPr>
          <a:xfrm rot="0">
            <a:off x="1851086" y="8416837"/>
            <a:ext cx="496110" cy="297180"/>
          </a:xfrm>
          <a:prstGeom prst="rect">
            <a:avLst/>
          </a:prstGeom>
        </p:spPr>
        <p:txBody>
          <a:bodyPr anchor="t" rtlCol="false" tIns="0" lIns="0" bIns="0" rIns="0">
            <a:spAutoFit/>
          </a:bodyPr>
          <a:lstStyle/>
          <a:p>
            <a:pPr algn="ctr">
              <a:lnSpc>
                <a:spcPts val="2519"/>
              </a:lnSpc>
              <a:spcBef>
                <a:spcPct val="0"/>
              </a:spcBef>
            </a:pPr>
            <a:r>
              <a:rPr lang="en-US" b="true" sz="1799">
                <a:solidFill>
                  <a:srgbClr val="FFFFFF"/>
                </a:solidFill>
                <a:latin typeface="Open Sans Bold"/>
                <a:ea typeface="Open Sans Bold"/>
                <a:cs typeface="Open Sans Bold"/>
                <a:sym typeface="Open Sans Bold"/>
              </a:rPr>
              <a:t>05</a:t>
            </a:r>
          </a:p>
        </p:txBody>
      </p:sp>
      <p:sp>
        <p:nvSpPr>
          <p:cNvPr name="Freeform 35" id="35"/>
          <p:cNvSpPr/>
          <p:nvPr/>
        </p:nvSpPr>
        <p:spPr>
          <a:xfrm flipH="false" flipV="false" rot="0">
            <a:off x="683964" y="5958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3"/>
            <a:stretch>
              <a:fillRect l="0" t="0" r="0" b="0"/>
            </a:stretch>
          </a:blipFill>
          <a:ln cap="sq">
            <a:noFill/>
            <a:prstDash val="solid"/>
            <a:miter/>
          </a:ln>
        </p:spPr>
      </p:sp>
      <p:sp>
        <p:nvSpPr>
          <p:cNvPr name="Freeform 36" id="36"/>
          <p:cNvSpPr/>
          <p:nvPr/>
        </p:nvSpPr>
        <p:spPr>
          <a:xfrm flipH="false" flipV="false" rot="0">
            <a:off x="2124594" y="563366"/>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4"/>
            <a:stretch>
              <a:fillRect l="0" t="0" r="0" b="0"/>
            </a:stretch>
          </a:blipFill>
        </p:spPr>
      </p:sp>
      <p:sp>
        <p:nvSpPr>
          <p:cNvPr name="TextBox 37" id="37"/>
          <p:cNvSpPr txBox="true"/>
          <p:nvPr/>
        </p:nvSpPr>
        <p:spPr>
          <a:xfrm rot="0">
            <a:off x="1192013" y="646573"/>
            <a:ext cx="790211" cy="196390"/>
          </a:xfrm>
          <a:prstGeom prst="rect">
            <a:avLst/>
          </a:prstGeom>
        </p:spPr>
        <p:txBody>
          <a:bodyPr anchor="t" rtlCol="false" tIns="0" lIns="0" bIns="0" rIns="0">
            <a:spAutoFit/>
          </a:bodyPr>
          <a:lstStyle/>
          <a:p>
            <a:pPr algn="l">
              <a:lnSpc>
                <a:spcPts val="1663"/>
              </a:lnSpc>
              <a:spcBef>
                <a:spcPct val="0"/>
              </a:spcBef>
            </a:pPr>
            <a:r>
              <a:rPr lang="en-US" sz="1188">
                <a:solidFill>
                  <a:srgbClr val="1F2020"/>
                </a:solidFill>
                <a:latin typeface="Open Sans"/>
                <a:ea typeface="Open Sans"/>
                <a:cs typeface="Open Sans"/>
                <a:sym typeface="Open Sans"/>
              </a:rPr>
              <a:t>KALORITY</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1912315" y="6128241"/>
            <a:ext cx="1502800" cy="537251"/>
          </a:xfrm>
          <a:custGeom>
            <a:avLst/>
            <a:gdLst/>
            <a:ahLst/>
            <a:cxnLst/>
            <a:rect r="r" b="b" t="t" l="l"/>
            <a:pathLst>
              <a:path h="537251" w="1502800">
                <a:moveTo>
                  <a:pt x="0" y="0"/>
                </a:moveTo>
                <a:lnTo>
                  <a:pt x="1502801" y="0"/>
                </a:lnTo>
                <a:lnTo>
                  <a:pt x="1502801" y="537251"/>
                </a:lnTo>
                <a:lnTo>
                  <a:pt x="0" y="5372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0">
            <a:off x="5446923" y="1813675"/>
            <a:ext cx="1502800" cy="537251"/>
          </a:xfrm>
          <a:custGeom>
            <a:avLst/>
            <a:gdLst/>
            <a:ahLst/>
            <a:cxnLst/>
            <a:rect r="r" b="b" t="t" l="l"/>
            <a:pathLst>
              <a:path h="537251" w="1502800">
                <a:moveTo>
                  <a:pt x="1502800" y="0"/>
                </a:moveTo>
                <a:lnTo>
                  <a:pt x="0" y="0"/>
                </a:lnTo>
                <a:lnTo>
                  <a:pt x="0" y="537252"/>
                </a:lnTo>
                <a:lnTo>
                  <a:pt x="1502800" y="537252"/>
                </a:lnTo>
                <a:lnTo>
                  <a:pt x="150280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422381" y="3937474"/>
            <a:ext cx="1461001" cy="780971"/>
          </a:xfrm>
          <a:custGeom>
            <a:avLst/>
            <a:gdLst/>
            <a:ahLst/>
            <a:cxnLst/>
            <a:rect r="r" b="b" t="t" l="l"/>
            <a:pathLst>
              <a:path h="780971" w="1461001">
                <a:moveTo>
                  <a:pt x="0" y="0"/>
                </a:moveTo>
                <a:lnTo>
                  <a:pt x="1461001" y="0"/>
                </a:lnTo>
                <a:lnTo>
                  <a:pt x="1461001" y="780972"/>
                </a:lnTo>
                <a:lnTo>
                  <a:pt x="0" y="7809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5134634" y="6665492"/>
            <a:ext cx="1461001" cy="780971"/>
          </a:xfrm>
          <a:custGeom>
            <a:avLst/>
            <a:gdLst/>
            <a:ahLst/>
            <a:cxnLst/>
            <a:rect r="r" b="b" t="t" l="l"/>
            <a:pathLst>
              <a:path h="780971" w="1461001">
                <a:moveTo>
                  <a:pt x="0" y="0"/>
                </a:moveTo>
                <a:lnTo>
                  <a:pt x="1461001" y="0"/>
                </a:lnTo>
                <a:lnTo>
                  <a:pt x="1461001" y="780971"/>
                </a:lnTo>
                <a:lnTo>
                  <a:pt x="0" y="78097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695325" y="353884"/>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6"/>
            <a:stretch>
              <a:fillRect l="0" t="0" r="0" b="0"/>
            </a:stretch>
          </a:blipFill>
          <a:ln cap="sq">
            <a:noFill/>
            <a:prstDash val="solid"/>
            <a:miter/>
          </a:ln>
        </p:spPr>
      </p:sp>
      <p:sp>
        <p:nvSpPr>
          <p:cNvPr name="Freeform 10" id="10"/>
          <p:cNvSpPr/>
          <p:nvPr/>
        </p:nvSpPr>
        <p:spPr>
          <a:xfrm flipH="false" flipV="false" rot="0">
            <a:off x="2135955" y="321431"/>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7"/>
            <a:stretch>
              <a:fillRect l="0" t="0" r="0" b="0"/>
            </a:stretch>
          </a:blipFill>
        </p:spPr>
      </p:sp>
      <p:sp>
        <p:nvSpPr>
          <p:cNvPr name="Freeform 11" id="11"/>
          <p:cNvSpPr/>
          <p:nvPr/>
        </p:nvSpPr>
        <p:spPr>
          <a:xfrm flipH="false" flipV="false" rot="0">
            <a:off x="13736226" y="1093029"/>
            <a:ext cx="4120596" cy="8927958"/>
          </a:xfrm>
          <a:custGeom>
            <a:avLst/>
            <a:gdLst/>
            <a:ahLst/>
            <a:cxnLst/>
            <a:rect r="r" b="b" t="t" l="l"/>
            <a:pathLst>
              <a:path h="8927958" w="4120596">
                <a:moveTo>
                  <a:pt x="0" y="0"/>
                </a:moveTo>
                <a:lnTo>
                  <a:pt x="4120596" y="0"/>
                </a:lnTo>
                <a:lnTo>
                  <a:pt x="4120596" y="8927958"/>
                </a:lnTo>
                <a:lnTo>
                  <a:pt x="0" y="8927958"/>
                </a:lnTo>
                <a:lnTo>
                  <a:pt x="0" y="0"/>
                </a:lnTo>
                <a:close/>
              </a:path>
            </a:pathLst>
          </a:custGeom>
          <a:blipFill>
            <a:blip r:embed="rId8"/>
            <a:stretch>
              <a:fillRect l="0" t="0" r="0" b="0"/>
            </a:stretch>
          </a:blipFill>
        </p:spPr>
      </p:sp>
      <p:sp>
        <p:nvSpPr>
          <p:cNvPr name="Freeform 12" id="12"/>
          <p:cNvSpPr/>
          <p:nvPr/>
        </p:nvSpPr>
        <p:spPr>
          <a:xfrm flipH="false" flipV="false" rot="0">
            <a:off x="1120690" y="1028700"/>
            <a:ext cx="4273062" cy="9258300"/>
          </a:xfrm>
          <a:custGeom>
            <a:avLst/>
            <a:gdLst/>
            <a:ahLst/>
            <a:cxnLst/>
            <a:rect r="r" b="b" t="t" l="l"/>
            <a:pathLst>
              <a:path h="9258300" w="4273062">
                <a:moveTo>
                  <a:pt x="0" y="0"/>
                </a:moveTo>
                <a:lnTo>
                  <a:pt x="4273062" y="0"/>
                </a:lnTo>
                <a:lnTo>
                  <a:pt x="4273062" y="9258300"/>
                </a:lnTo>
                <a:lnTo>
                  <a:pt x="0" y="9258300"/>
                </a:lnTo>
                <a:lnTo>
                  <a:pt x="0" y="0"/>
                </a:lnTo>
                <a:close/>
              </a:path>
            </a:pathLst>
          </a:custGeom>
          <a:blipFill>
            <a:blip r:embed="rId9"/>
            <a:stretch>
              <a:fillRect l="0" t="0" r="0" b="0"/>
            </a:stretch>
          </a:blipFill>
        </p:spPr>
      </p:sp>
      <p:sp>
        <p:nvSpPr>
          <p:cNvPr name="TextBox 13" id="13"/>
          <p:cNvSpPr txBox="true"/>
          <p:nvPr/>
        </p:nvSpPr>
        <p:spPr>
          <a:xfrm rot="0">
            <a:off x="6978305" y="6998828"/>
            <a:ext cx="5767244" cy="2957830"/>
          </a:xfrm>
          <a:prstGeom prst="rect">
            <a:avLst/>
          </a:prstGeom>
        </p:spPr>
        <p:txBody>
          <a:bodyPr anchor="t" rtlCol="false" tIns="0" lIns="0" bIns="0" rIns="0">
            <a:spAutoFit/>
          </a:bodyPr>
          <a:lstStyle/>
          <a:p>
            <a:pPr algn="l">
              <a:lnSpc>
                <a:spcPts val="3919"/>
              </a:lnSpc>
            </a:pPr>
            <a:r>
              <a:rPr lang="en-US" sz="2799" b="true">
                <a:solidFill>
                  <a:srgbClr val="335ACF"/>
                </a:solidFill>
                <a:latin typeface="Open Sans Bold"/>
                <a:ea typeface="Open Sans Bold"/>
                <a:cs typeface="Open Sans Bold"/>
                <a:sym typeface="Open Sans Bold"/>
              </a:rPr>
              <a:t>STEP 2: Enter cash savings equal to zero or above. Enter zero or above for withdrawals. Click save.</a:t>
            </a:r>
          </a:p>
          <a:p>
            <a:pPr algn="l" marL="0" indent="0" lvl="0">
              <a:lnSpc>
                <a:spcPts val="3919"/>
              </a:lnSpc>
              <a:spcBef>
                <a:spcPct val="0"/>
              </a:spcBef>
            </a:pPr>
            <a:r>
              <a:rPr lang="en-US" b="true" sz="2799">
                <a:solidFill>
                  <a:srgbClr val="335ACF"/>
                </a:solidFill>
                <a:latin typeface="Open Sans Bold"/>
                <a:ea typeface="Open Sans Bold"/>
                <a:cs typeface="Open Sans Bold"/>
                <a:sym typeface="Open Sans Bold"/>
              </a:rPr>
              <a:t>NB: You cannot withdraw from an empty account.</a:t>
            </a:r>
          </a:p>
        </p:txBody>
      </p:sp>
      <p:sp>
        <p:nvSpPr>
          <p:cNvPr name="TextBox 14" id="14"/>
          <p:cNvSpPr txBox="true"/>
          <p:nvPr/>
        </p:nvSpPr>
        <p:spPr>
          <a:xfrm rot="0">
            <a:off x="5677797" y="199423"/>
            <a:ext cx="8368261" cy="684127"/>
          </a:xfrm>
          <a:prstGeom prst="rect">
            <a:avLst/>
          </a:prstGeom>
        </p:spPr>
        <p:txBody>
          <a:bodyPr anchor="t" rtlCol="false" tIns="0" lIns="0" bIns="0" rIns="0">
            <a:spAutoFit/>
          </a:bodyPr>
          <a:lstStyle/>
          <a:p>
            <a:pPr algn="l">
              <a:lnSpc>
                <a:spcPts val="5336"/>
              </a:lnSpc>
            </a:pPr>
            <a:r>
              <a:rPr lang="en-US" sz="4560" b="true">
                <a:solidFill>
                  <a:srgbClr val="1F2020"/>
                </a:solidFill>
                <a:latin typeface="Open Sans Bold"/>
                <a:ea typeface="Open Sans Bold"/>
                <a:cs typeface="Open Sans Bold"/>
                <a:sym typeface="Open Sans Bold"/>
              </a:rPr>
              <a:t>Savings per member: Cash</a:t>
            </a:r>
          </a:p>
        </p:txBody>
      </p:sp>
      <p:sp>
        <p:nvSpPr>
          <p:cNvPr name="TextBox 15" id="15"/>
          <p:cNvSpPr txBox="true"/>
          <p:nvPr/>
        </p:nvSpPr>
        <p:spPr>
          <a:xfrm rot="0">
            <a:off x="6394891" y="2468504"/>
            <a:ext cx="4163926" cy="1471930"/>
          </a:xfrm>
          <a:prstGeom prst="rect">
            <a:avLst/>
          </a:prstGeom>
        </p:spPr>
        <p:txBody>
          <a:bodyPr anchor="t" rtlCol="false" tIns="0" lIns="0" bIns="0" rIns="0">
            <a:spAutoFit/>
          </a:bodyPr>
          <a:lstStyle/>
          <a:p>
            <a:pPr algn="l" marL="0" indent="0" lvl="0">
              <a:lnSpc>
                <a:spcPts val="3919"/>
              </a:lnSpc>
              <a:spcBef>
                <a:spcPct val="0"/>
              </a:spcBef>
            </a:pPr>
            <a:r>
              <a:rPr lang="en-US" b="true" sz="2799">
                <a:solidFill>
                  <a:srgbClr val="335ACF"/>
                </a:solidFill>
                <a:latin typeface="Open Sans Bold"/>
                <a:ea typeface="Open Sans Bold"/>
                <a:cs typeface="Open Sans Bold"/>
                <a:sym typeface="Open Sans Bold"/>
              </a:rPr>
              <a:t>STEP 1:</a:t>
            </a:r>
            <a:r>
              <a:rPr lang="en-US" b="true" sz="2799" strike="noStrike" u="none">
                <a:solidFill>
                  <a:srgbClr val="335ACF"/>
                </a:solidFill>
                <a:latin typeface="Open Sans Bold"/>
                <a:ea typeface="Open Sans Bold"/>
                <a:cs typeface="Open Sans Bold"/>
                <a:sym typeface="Open Sans Bold"/>
              </a:rPr>
              <a:t> select the member you wish to record savings for. </a:t>
            </a:r>
          </a:p>
        </p:txBody>
      </p:sp>
      <p:sp>
        <p:nvSpPr>
          <p:cNvPr name="TextBox 16" id="16"/>
          <p:cNvSpPr txBox="true"/>
          <p:nvPr/>
        </p:nvSpPr>
        <p:spPr>
          <a:xfrm rot="0">
            <a:off x="1203374" y="404638"/>
            <a:ext cx="790211" cy="196390"/>
          </a:xfrm>
          <a:prstGeom prst="rect">
            <a:avLst/>
          </a:prstGeom>
        </p:spPr>
        <p:txBody>
          <a:bodyPr anchor="t" rtlCol="false" tIns="0" lIns="0" bIns="0" rIns="0">
            <a:spAutoFit/>
          </a:bodyPr>
          <a:lstStyle/>
          <a:p>
            <a:pPr algn="l">
              <a:lnSpc>
                <a:spcPts val="1663"/>
              </a:lnSpc>
              <a:spcBef>
                <a:spcPct val="0"/>
              </a:spcBef>
            </a:pPr>
            <a:r>
              <a:rPr lang="en-US" sz="1188">
                <a:solidFill>
                  <a:srgbClr val="1F2020"/>
                </a:solidFill>
                <a:latin typeface="Open Sans"/>
                <a:ea typeface="Open Sans"/>
                <a:cs typeface="Open Sans"/>
                <a:sym typeface="Open Sans"/>
              </a:rPr>
              <a:t>KALORITY</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true" flipV="false" rot="0">
            <a:off x="5182759" y="1857357"/>
            <a:ext cx="1502800" cy="537251"/>
          </a:xfrm>
          <a:custGeom>
            <a:avLst/>
            <a:gdLst/>
            <a:ahLst/>
            <a:cxnLst/>
            <a:rect r="r" b="b" t="t" l="l"/>
            <a:pathLst>
              <a:path h="537251" w="1502800">
                <a:moveTo>
                  <a:pt x="1502800" y="0"/>
                </a:moveTo>
                <a:lnTo>
                  <a:pt x="0" y="0"/>
                </a:lnTo>
                <a:lnTo>
                  <a:pt x="0" y="537251"/>
                </a:lnTo>
                <a:lnTo>
                  <a:pt x="1502800" y="537251"/>
                </a:lnTo>
                <a:lnTo>
                  <a:pt x="150280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true" rot="0">
            <a:off x="12125751" y="9183810"/>
            <a:ext cx="1502800" cy="537251"/>
          </a:xfrm>
          <a:custGeom>
            <a:avLst/>
            <a:gdLst/>
            <a:ahLst/>
            <a:cxnLst/>
            <a:rect r="r" b="b" t="t" l="l"/>
            <a:pathLst>
              <a:path h="537251" w="1502800">
                <a:moveTo>
                  <a:pt x="0" y="537251"/>
                </a:moveTo>
                <a:lnTo>
                  <a:pt x="1502800" y="537251"/>
                </a:lnTo>
                <a:lnTo>
                  <a:pt x="1502800" y="0"/>
                </a:lnTo>
                <a:lnTo>
                  <a:pt x="0" y="0"/>
                </a:lnTo>
                <a:lnTo>
                  <a:pt x="0" y="537251"/>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3388062" y="3451532"/>
            <a:ext cx="1461001" cy="780971"/>
          </a:xfrm>
          <a:custGeom>
            <a:avLst/>
            <a:gdLst/>
            <a:ahLst/>
            <a:cxnLst/>
            <a:rect r="r" b="b" t="t" l="l"/>
            <a:pathLst>
              <a:path h="780971" w="1461001">
                <a:moveTo>
                  <a:pt x="0" y="0"/>
                </a:moveTo>
                <a:lnTo>
                  <a:pt x="1461001" y="0"/>
                </a:lnTo>
                <a:lnTo>
                  <a:pt x="1461001" y="780971"/>
                </a:lnTo>
                <a:lnTo>
                  <a:pt x="0" y="78097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3819051" y="1353181"/>
            <a:ext cx="3862099" cy="8367880"/>
          </a:xfrm>
          <a:custGeom>
            <a:avLst/>
            <a:gdLst/>
            <a:ahLst/>
            <a:cxnLst/>
            <a:rect r="r" b="b" t="t" l="l"/>
            <a:pathLst>
              <a:path h="8367880" w="3862099">
                <a:moveTo>
                  <a:pt x="0" y="0"/>
                </a:moveTo>
                <a:lnTo>
                  <a:pt x="3862099" y="0"/>
                </a:lnTo>
                <a:lnTo>
                  <a:pt x="3862099" y="8367880"/>
                </a:lnTo>
                <a:lnTo>
                  <a:pt x="0" y="8367880"/>
                </a:lnTo>
                <a:lnTo>
                  <a:pt x="0" y="0"/>
                </a:lnTo>
                <a:close/>
              </a:path>
            </a:pathLst>
          </a:custGeom>
          <a:blipFill>
            <a:blip r:embed="rId6"/>
            <a:stretch>
              <a:fillRect l="0" t="0" r="0" b="0"/>
            </a:stretch>
          </a:blipFill>
        </p:spPr>
      </p:sp>
      <p:sp>
        <p:nvSpPr>
          <p:cNvPr name="Freeform 9" id="9"/>
          <p:cNvSpPr/>
          <p:nvPr/>
        </p:nvSpPr>
        <p:spPr>
          <a:xfrm flipH="false" flipV="false" rot="0">
            <a:off x="695325" y="353884"/>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7"/>
            <a:stretch>
              <a:fillRect l="0" t="0" r="0" b="0"/>
            </a:stretch>
          </a:blipFill>
          <a:ln cap="sq">
            <a:noFill/>
            <a:prstDash val="solid"/>
            <a:miter/>
          </a:ln>
        </p:spPr>
      </p:sp>
      <p:sp>
        <p:nvSpPr>
          <p:cNvPr name="Freeform 10" id="10"/>
          <p:cNvSpPr/>
          <p:nvPr/>
        </p:nvSpPr>
        <p:spPr>
          <a:xfrm flipH="false" flipV="false" rot="0">
            <a:off x="2135955" y="321431"/>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8"/>
            <a:stretch>
              <a:fillRect l="0" t="0" r="0" b="0"/>
            </a:stretch>
          </a:blipFill>
        </p:spPr>
      </p:sp>
      <p:sp>
        <p:nvSpPr>
          <p:cNvPr name="Freeform 11" id="11"/>
          <p:cNvSpPr/>
          <p:nvPr/>
        </p:nvSpPr>
        <p:spPr>
          <a:xfrm flipH="false" flipV="false" rot="0">
            <a:off x="993153" y="1028700"/>
            <a:ext cx="4051117" cy="8777419"/>
          </a:xfrm>
          <a:custGeom>
            <a:avLst/>
            <a:gdLst/>
            <a:ahLst/>
            <a:cxnLst/>
            <a:rect r="r" b="b" t="t" l="l"/>
            <a:pathLst>
              <a:path h="8777419" w="4051117">
                <a:moveTo>
                  <a:pt x="0" y="0"/>
                </a:moveTo>
                <a:lnTo>
                  <a:pt x="4051117" y="0"/>
                </a:lnTo>
                <a:lnTo>
                  <a:pt x="4051117" y="8777419"/>
                </a:lnTo>
                <a:lnTo>
                  <a:pt x="0" y="8777419"/>
                </a:lnTo>
                <a:lnTo>
                  <a:pt x="0" y="0"/>
                </a:lnTo>
                <a:close/>
              </a:path>
            </a:pathLst>
          </a:custGeom>
          <a:blipFill>
            <a:blip r:embed="rId9"/>
            <a:stretch>
              <a:fillRect l="0" t="0" r="0" b="0"/>
            </a:stretch>
          </a:blipFill>
        </p:spPr>
      </p:sp>
      <p:sp>
        <p:nvSpPr>
          <p:cNvPr name="TextBox 12" id="12"/>
          <p:cNvSpPr txBox="true"/>
          <p:nvPr/>
        </p:nvSpPr>
        <p:spPr>
          <a:xfrm rot="0">
            <a:off x="5934159" y="2725800"/>
            <a:ext cx="4375524" cy="2417700"/>
          </a:xfrm>
          <a:prstGeom prst="rect">
            <a:avLst/>
          </a:prstGeom>
        </p:spPr>
        <p:txBody>
          <a:bodyPr anchor="t" rtlCol="false" tIns="0" lIns="0" bIns="0" rIns="0">
            <a:spAutoFit/>
          </a:bodyPr>
          <a:lstStyle/>
          <a:p>
            <a:pPr algn="l" marL="0" indent="0" lvl="0">
              <a:lnSpc>
                <a:spcPts val="3881"/>
              </a:lnSpc>
              <a:spcBef>
                <a:spcPct val="0"/>
              </a:spcBef>
            </a:pPr>
            <a:r>
              <a:rPr lang="en-US" b="true" sz="2772" strike="noStrike" u="none">
                <a:solidFill>
                  <a:srgbClr val="335ACF"/>
                </a:solidFill>
                <a:latin typeface="Open Sans Bold"/>
                <a:ea typeface="Open Sans Bold"/>
                <a:cs typeface="Open Sans Bold"/>
                <a:sym typeface="Open Sans Bold"/>
              </a:rPr>
              <a:t>The application will show a green checkmark for every member whose savings have been recorded.</a:t>
            </a:r>
          </a:p>
        </p:txBody>
      </p:sp>
      <p:sp>
        <p:nvSpPr>
          <p:cNvPr name="TextBox 13" id="13"/>
          <p:cNvSpPr txBox="true"/>
          <p:nvPr/>
        </p:nvSpPr>
        <p:spPr>
          <a:xfrm rot="0">
            <a:off x="8121921" y="6541847"/>
            <a:ext cx="4497210" cy="2386179"/>
          </a:xfrm>
          <a:prstGeom prst="rect">
            <a:avLst/>
          </a:prstGeom>
        </p:spPr>
        <p:txBody>
          <a:bodyPr anchor="t" rtlCol="false" tIns="0" lIns="0" bIns="0" rIns="0">
            <a:spAutoFit/>
          </a:bodyPr>
          <a:lstStyle/>
          <a:p>
            <a:pPr algn="l" marL="0" indent="0" lvl="0">
              <a:lnSpc>
                <a:spcPts val="3829"/>
              </a:lnSpc>
              <a:spcBef>
                <a:spcPct val="0"/>
              </a:spcBef>
            </a:pPr>
            <a:r>
              <a:rPr lang="en-US" b="true" sz="2735" strike="noStrike" u="none">
                <a:solidFill>
                  <a:srgbClr val="335ACF"/>
                </a:solidFill>
                <a:latin typeface="Open Sans Bold"/>
                <a:ea typeface="Open Sans Bold"/>
                <a:cs typeface="Open Sans Bold"/>
                <a:sym typeface="Open Sans Bold"/>
              </a:rPr>
              <a:t>If you select a member with a green checkmark, you get the option to overwrite the existing data or leaving it as it is.</a:t>
            </a:r>
          </a:p>
        </p:txBody>
      </p:sp>
      <p:sp>
        <p:nvSpPr>
          <p:cNvPr name="TextBox 14" id="14"/>
          <p:cNvSpPr txBox="true"/>
          <p:nvPr/>
        </p:nvSpPr>
        <p:spPr>
          <a:xfrm rot="0">
            <a:off x="5677797" y="199423"/>
            <a:ext cx="8368261" cy="684127"/>
          </a:xfrm>
          <a:prstGeom prst="rect">
            <a:avLst/>
          </a:prstGeom>
        </p:spPr>
        <p:txBody>
          <a:bodyPr anchor="t" rtlCol="false" tIns="0" lIns="0" bIns="0" rIns="0">
            <a:spAutoFit/>
          </a:bodyPr>
          <a:lstStyle/>
          <a:p>
            <a:pPr algn="l">
              <a:lnSpc>
                <a:spcPts val="5336"/>
              </a:lnSpc>
            </a:pPr>
            <a:r>
              <a:rPr lang="en-US" sz="4560" b="true">
                <a:solidFill>
                  <a:srgbClr val="1F2020"/>
                </a:solidFill>
                <a:latin typeface="Open Sans Bold"/>
                <a:ea typeface="Open Sans Bold"/>
                <a:cs typeface="Open Sans Bold"/>
                <a:sym typeface="Open Sans Bold"/>
              </a:rPr>
              <a:t>Savings per member: Cash</a:t>
            </a:r>
          </a:p>
        </p:txBody>
      </p:sp>
      <p:sp>
        <p:nvSpPr>
          <p:cNvPr name="TextBox 15" id="15"/>
          <p:cNvSpPr txBox="true"/>
          <p:nvPr/>
        </p:nvSpPr>
        <p:spPr>
          <a:xfrm rot="0">
            <a:off x="1203374" y="404638"/>
            <a:ext cx="790211" cy="196390"/>
          </a:xfrm>
          <a:prstGeom prst="rect">
            <a:avLst/>
          </a:prstGeom>
        </p:spPr>
        <p:txBody>
          <a:bodyPr anchor="t" rtlCol="false" tIns="0" lIns="0" bIns="0" rIns="0">
            <a:spAutoFit/>
          </a:bodyPr>
          <a:lstStyle/>
          <a:p>
            <a:pPr algn="l">
              <a:lnSpc>
                <a:spcPts val="1663"/>
              </a:lnSpc>
              <a:spcBef>
                <a:spcPct val="0"/>
              </a:spcBef>
            </a:pPr>
            <a:r>
              <a:rPr lang="en-US" sz="1188">
                <a:solidFill>
                  <a:srgbClr val="1F2020"/>
                </a:solidFill>
                <a:latin typeface="Open Sans"/>
                <a:ea typeface="Open Sans"/>
                <a:cs typeface="Open Sans"/>
                <a:sym typeface="Open Sans"/>
              </a:rPr>
              <a:t>KALORITY</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3388062" y="3451532"/>
            <a:ext cx="1461001" cy="780971"/>
          </a:xfrm>
          <a:custGeom>
            <a:avLst/>
            <a:gdLst/>
            <a:ahLst/>
            <a:cxnLst/>
            <a:rect r="r" b="b" t="t" l="l"/>
            <a:pathLst>
              <a:path h="780971" w="1461001">
                <a:moveTo>
                  <a:pt x="0" y="0"/>
                </a:moveTo>
                <a:lnTo>
                  <a:pt x="1461001" y="0"/>
                </a:lnTo>
                <a:lnTo>
                  <a:pt x="1461001" y="780971"/>
                </a:lnTo>
                <a:lnTo>
                  <a:pt x="0" y="7809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695325" y="353884"/>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4"/>
            <a:stretch>
              <a:fillRect l="0" t="0" r="0" b="0"/>
            </a:stretch>
          </a:blipFill>
          <a:ln cap="sq">
            <a:noFill/>
            <a:prstDash val="solid"/>
            <a:miter/>
          </a:ln>
        </p:spPr>
      </p:sp>
      <p:sp>
        <p:nvSpPr>
          <p:cNvPr name="Freeform 7" id="7"/>
          <p:cNvSpPr/>
          <p:nvPr/>
        </p:nvSpPr>
        <p:spPr>
          <a:xfrm flipH="false" flipV="false" rot="0">
            <a:off x="2135955" y="321431"/>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5"/>
            <a:stretch>
              <a:fillRect l="0" t="0" r="0" b="0"/>
            </a:stretch>
          </a:blipFill>
        </p:spPr>
      </p:sp>
      <p:sp>
        <p:nvSpPr>
          <p:cNvPr name="Freeform 8" id="8"/>
          <p:cNvSpPr/>
          <p:nvPr/>
        </p:nvSpPr>
        <p:spPr>
          <a:xfrm flipH="false" flipV="false" rot="0">
            <a:off x="4720843" y="1208125"/>
            <a:ext cx="4311827" cy="8867192"/>
          </a:xfrm>
          <a:custGeom>
            <a:avLst/>
            <a:gdLst/>
            <a:ahLst/>
            <a:cxnLst/>
            <a:rect r="r" b="b" t="t" l="l"/>
            <a:pathLst>
              <a:path h="8867192" w="4311827">
                <a:moveTo>
                  <a:pt x="0" y="0"/>
                </a:moveTo>
                <a:lnTo>
                  <a:pt x="4311827" y="0"/>
                </a:lnTo>
                <a:lnTo>
                  <a:pt x="4311827" y="8867192"/>
                </a:lnTo>
                <a:lnTo>
                  <a:pt x="0" y="8867192"/>
                </a:lnTo>
                <a:lnTo>
                  <a:pt x="0" y="0"/>
                </a:lnTo>
                <a:close/>
              </a:path>
            </a:pathLst>
          </a:custGeom>
          <a:blipFill>
            <a:blip r:embed="rId6"/>
            <a:stretch>
              <a:fillRect l="0" t="0" r="0" b="0"/>
            </a:stretch>
          </a:blipFill>
        </p:spPr>
      </p:sp>
      <p:sp>
        <p:nvSpPr>
          <p:cNvPr name="Freeform 9" id="9"/>
          <p:cNvSpPr/>
          <p:nvPr/>
        </p:nvSpPr>
        <p:spPr>
          <a:xfrm flipH="false" flipV="false" rot="0">
            <a:off x="123196" y="1208125"/>
            <a:ext cx="4311672" cy="8867192"/>
          </a:xfrm>
          <a:custGeom>
            <a:avLst/>
            <a:gdLst/>
            <a:ahLst/>
            <a:cxnLst/>
            <a:rect r="r" b="b" t="t" l="l"/>
            <a:pathLst>
              <a:path h="8867192" w="4311672">
                <a:moveTo>
                  <a:pt x="0" y="0"/>
                </a:moveTo>
                <a:lnTo>
                  <a:pt x="4311672" y="0"/>
                </a:lnTo>
                <a:lnTo>
                  <a:pt x="4311672" y="8867192"/>
                </a:lnTo>
                <a:lnTo>
                  <a:pt x="0" y="8867192"/>
                </a:lnTo>
                <a:lnTo>
                  <a:pt x="0" y="0"/>
                </a:lnTo>
                <a:close/>
              </a:path>
            </a:pathLst>
          </a:custGeom>
          <a:blipFill>
            <a:blip r:embed="rId7"/>
            <a:stretch>
              <a:fillRect l="0" t="0" r="0" b="0"/>
            </a:stretch>
          </a:blipFill>
        </p:spPr>
      </p:sp>
      <p:sp>
        <p:nvSpPr>
          <p:cNvPr name="TextBox 10" id="10"/>
          <p:cNvSpPr txBox="true"/>
          <p:nvPr/>
        </p:nvSpPr>
        <p:spPr>
          <a:xfrm rot="0">
            <a:off x="5677797" y="199423"/>
            <a:ext cx="8368261" cy="684127"/>
          </a:xfrm>
          <a:prstGeom prst="rect">
            <a:avLst/>
          </a:prstGeom>
        </p:spPr>
        <p:txBody>
          <a:bodyPr anchor="t" rtlCol="false" tIns="0" lIns="0" bIns="0" rIns="0">
            <a:spAutoFit/>
          </a:bodyPr>
          <a:lstStyle/>
          <a:p>
            <a:pPr algn="l">
              <a:lnSpc>
                <a:spcPts val="5336"/>
              </a:lnSpc>
            </a:pPr>
            <a:r>
              <a:rPr lang="en-US" sz="4560" b="true">
                <a:solidFill>
                  <a:srgbClr val="1F2020"/>
                </a:solidFill>
                <a:latin typeface="Open Sans Bold"/>
                <a:ea typeface="Open Sans Bold"/>
                <a:cs typeface="Open Sans Bold"/>
                <a:sym typeface="Open Sans Bold"/>
              </a:rPr>
              <a:t>Savings per member: History</a:t>
            </a:r>
          </a:p>
        </p:txBody>
      </p:sp>
      <p:sp>
        <p:nvSpPr>
          <p:cNvPr name="TextBox 11" id="11"/>
          <p:cNvSpPr txBox="true"/>
          <p:nvPr/>
        </p:nvSpPr>
        <p:spPr>
          <a:xfrm rot="0">
            <a:off x="1203374" y="404638"/>
            <a:ext cx="790211" cy="196390"/>
          </a:xfrm>
          <a:prstGeom prst="rect">
            <a:avLst/>
          </a:prstGeom>
        </p:spPr>
        <p:txBody>
          <a:bodyPr anchor="t" rtlCol="false" tIns="0" lIns="0" bIns="0" rIns="0">
            <a:spAutoFit/>
          </a:bodyPr>
          <a:lstStyle/>
          <a:p>
            <a:pPr algn="l">
              <a:lnSpc>
                <a:spcPts val="1663"/>
              </a:lnSpc>
              <a:spcBef>
                <a:spcPct val="0"/>
              </a:spcBef>
            </a:pPr>
            <a:r>
              <a:rPr lang="en-US" sz="1188">
                <a:solidFill>
                  <a:srgbClr val="1F2020"/>
                </a:solidFill>
                <a:latin typeface="Open Sans"/>
                <a:ea typeface="Open Sans"/>
                <a:cs typeface="Open Sans"/>
                <a:sym typeface="Open Sans"/>
              </a:rPr>
              <a:t>KALORITY</a:t>
            </a:r>
          </a:p>
        </p:txBody>
      </p:sp>
      <p:sp>
        <p:nvSpPr>
          <p:cNvPr name="TextBox 12" id="12"/>
          <p:cNvSpPr txBox="true"/>
          <p:nvPr/>
        </p:nvSpPr>
        <p:spPr>
          <a:xfrm rot="0">
            <a:off x="9539813" y="3394382"/>
            <a:ext cx="8017088" cy="3060522"/>
          </a:xfrm>
          <a:prstGeom prst="rect">
            <a:avLst/>
          </a:prstGeom>
        </p:spPr>
        <p:txBody>
          <a:bodyPr anchor="t" rtlCol="false" tIns="0" lIns="0" bIns="0" rIns="0">
            <a:spAutoFit/>
          </a:bodyPr>
          <a:lstStyle/>
          <a:p>
            <a:pPr algn="l">
              <a:lnSpc>
                <a:spcPts val="3509"/>
              </a:lnSpc>
            </a:pPr>
            <a:r>
              <a:rPr lang="en-US" sz="2507">
                <a:solidFill>
                  <a:srgbClr val="1F2020"/>
                </a:solidFill>
                <a:latin typeface="Open Sans"/>
                <a:ea typeface="Open Sans"/>
                <a:cs typeface="Open Sans"/>
                <a:sym typeface="Open Sans"/>
              </a:rPr>
              <a:t>For each member, savings transactions are recorded and can be viewed when the ‘Show History’ button is clicked. </a:t>
            </a:r>
          </a:p>
          <a:p>
            <a:pPr algn="l">
              <a:lnSpc>
                <a:spcPts val="3509"/>
              </a:lnSpc>
            </a:pPr>
          </a:p>
          <a:p>
            <a:pPr algn="l">
              <a:lnSpc>
                <a:spcPts val="3509"/>
              </a:lnSpc>
              <a:spcBef>
                <a:spcPct val="0"/>
              </a:spcBef>
            </a:pPr>
            <a:r>
              <a:rPr lang="en-US" sz="2507">
                <a:solidFill>
                  <a:srgbClr val="1F2020"/>
                </a:solidFill>
                <a:latin typeface="Open Sans"/>
                <a:ea typeface="Open Sans"/>
                <a:cs typeface="Open Sans"/>
                <a:sym typeface="Open Sans"/>
              </a:rPr>
              <a:t>The history will have upto 5 recent transactions, meaning every new transaction will replace an older one leaving only 5 records.</a:t>
            </a:r>
          </a:p>
        </p:txBody>
      </p:sp>
      <p:sp>
        <p:nvSpPr>
          <p:cNvPr name="Freeform 13" id="13"/>
          <p:cNvSpPr/>
          <p:nvPr/>
        </p:nvSpPr>
        <p:spPr>
          <a:xfrm flipH="false" flipV="false" rot="0">
            <a:off x="1059695" y="8159703"/>
            <a:ext cx="2328367" cy="1244618"/>
          </a:xfrm>
          <a:custGeom>
            <a:avLst/>
            <a:gdLst/>
            <a:ahLst/>
            <a:cxnLst/>
            <a:rect r="r" b="b" t="t" l="l"/>
            <a:pathLst>
              <a:path h="1244618" w="2328367">
                <a:moveTo>
                  <a:pt x="0" y="0"/>
                </a:moveTo>
                <a:lnTo>
                  <a:pt x="2328367" y="0"/>
                </a:lnTo>
                <a:lnTo>
                  <a:pt x="2328367" y="1244618"/>
                </a:lnTo>
                <a:lnTo>
                  <a:pt x="0" y="124461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1912315" y="7055978"/>
            <a:ext cx="1502800" cy="537251"/>
          </a:xfrm>
          <a:custGeom>
            <a:avLst/>
            <a:gdLst/>
            <a:ahLst/>
            <a:cxnLst/>
            <a:rect r="r" b="b" t="t" l="l"/>
            <a:pathLst>
              <a:path h="537251" w="1502800">
                <a:moveTo>
                  <a:pt x="0" y="0"/>
                </a:moveTo>
                <a:lnTo>
                  <a:pt x="1502801" y="0"/>
                </a:lnTo>
                <a:lnTo>
                  <a:pt x="1502801" y="537251"/>
                </a:lnTo>
                <a:lnTo>
                  <a:pt x="0" y="5372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0">
            <a:off x="5643491" y="1988403"/>
            <a:ext cx="1502800" cy="537251"/>
          </a:xfrm>
          <a:custGeom>
            <a:avLst/>
            <a:gdLst/>
            <a:ahLst/>
            <a:cxnLst/>
            <a:rect r="r" b="b" t="t" l="l"/>
            <a:pathLst>
              <a:path h="537251" w="1502800">
                <a:moveTo>
                  <a:pt x="1502800" y="0"/>
                </a:moveTo>
                <a:lnTo>
                  <a:pt x="0" y="0"/>
                </a:lnTo>
                <a:lnTo>
                  <a:pt x="0" y="537251"/>
                </a:lnTo>
                <a:lnTo>
                  <a:pt x="1502800" y="537251"/>
                </a:lnTo>
                <a:lnTo>
                  <a:pt x="150280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3832885" y="1262533"/>
            <a:ext cx="3944894" cy="8547270"/>
          </a:xfrm>
          <a:custGeom>
            <a:avLst/>
            <a:gdLst/>
            <a:ahLst/>
            <a:cxnLst/>
            <a:rect r="r" b="b" t="t" l="l"/>
            <a:pathLst>
              <a:path h="8547270" w="3944894">
                <a:moveTo>
                  <a:pt x="0" y="0"/>
                </a:moveTo>
                <a:lnTo>
                  <a:pt x="3944894" y="0"/>
                </a:lnTo>
                <a:lnTo>
                  <a:pt x="3944894" y="8547269"/>
                </a:lnTo>
                <a:lnTo>
                  <a:pt x="0" y="8547269"/>
                </a:lnTo>
                <a:lnTo>
                  <a:pt x="0" y="0"/>
                </a:lnTo>
                <a:close/>
              </a:path>
            </a:pathLst>
          </a:custGeom>
          <a:blipFill>
            <a:blip r:embed="rId4"/>
            <a:stretch>
              <a:fillRect l="0" t="0" r="0" b="0"/>
            </a:stretch>
          </a:blipFill>
        </p:spPr>
      </p:sp>
      <p:sp>
        <p:nvSpPr>
          <p:cNvPr name="TextBox 8" id="8"/>
          <p:cNvSpPr txBox="true"/>
          <p:nvPr/>
        </p:nvSpPr>
        <p:spPr>
          <a:xfrm rot="0">
            <a:off x="6669814" y="7828841"/>
            <a:ext cx="5767244" cy="1980962"/>
          </a:xfrm>
          <a:prstGeom prst="rect">
            <a:avLst/>
          </a:prstGeom>
        </p:spPr>
        <p:txBody>
          <a:bodyPr anchor="t" rtlCol="false" tIns="0" lIns="0" bIns="0" rIns="0">
            <a:spAutoFit/>
          </a:bodyPr>
          <a:lstStyle/>
          <a:p>
            <a:pPr algn="l">
              <a:lnSpc>
                <a:spcPts val="3163"/>
              </a:lnSpc>
            </a:pPr>
            <a:r>
              <a:rPr lang="en-US" sz="2259" b="true">
                <a:solidFill>
                  <a:srgbClr val="335ACF"/>
                </a:solidFill>
                <a:latin typeface="Open Sans Bold"/>
                <a:ea typeface="Open Sans Bold"/>
                <a:cs typeface="Open Sans Bold"/>
                <a:sym typeface="Open Sans Bold"/>
              </a:rPr>
              <a:t>STEP 2: Enter share amount equal to zero or above. Enter zero or above for withdrawals.</a:t>
            </a:r>
          </a:p>
          <a:p>
            <a:pPr algn="l" marL="0" indent="0" lvl="0">
              <a:lnSpc>
                <a:spcPts val="3163"/>
              </a:lnSpc>
              <a:spcBef>
                <a:spcPct val="0"/>
              </a:spcBef>
            </a:pPr>
            <a:r>
              <a:rPr lang="en-US" b="true" sz="2259">
                <a:solidFill>
                  <a:srgbClr val="335ACF"/>
                </a:solidFill>
                <a:latin typeface="Open Sans Bold"/>
                <a:ea typeface="Open Sans Bold"/>
                <a:cs typeface="Open Sans Bold"/>
                <a:sym typeface="Open Sans Bold"/>
              </a:rPr>
              <a:t>NB: You cannot withdraw from an empty account.</a:t>
            </a:r>
          </a:p>
        </p:txBody>
      </p:sp>
      <p:sp>
        <p:nvSpPr>
          <p:cNvPr name="TextBox 9" id="9"/>
          <p:cNvSpPr txBox="true"/>
          <p:nvPr/>
        </p:nvSpPr>
        <p:spPr>
          <a:xfrm rot="0">
            <a:off x="5677797" y="151798"/>
            <a:ext cx="8761397" cy="731752"/>
          </a:xfrm>
          <a:prstGeom prst="rect">
            <a:avLst/>
          </a:prstGeom>
        </p:spPr>
        <p:txBody>
          <a:bodyPr anchor="t" rtlCol="false" tIns="0" lIns="0" bIns="0" rIns="0">
            <a:spAutoFit/>
          </a:bodyPr>
          <a:lstStyle/>
          <a:p>
            <a:pPr algn="l">
              <a:lnSpc>
                <a:spcPts val="5336"/>
              </a:lnSpc>
            </a:pPr>
            <a:r>
              <a:rPr lang="en-US" sz="4560" b="true">
                <a:solidFill>
                  <a:srgbClr val="1F2020"/>
                </a:solidFill>
                <a:latin typeface="Poppins Bold"/>
                <a:ea typeface="Poppins Bold"/>
                <a:cs typeface="Poppins Bold"/>
                <a:sym typeface="Poppins Bold"/>
              </a:rPr>
              <a:t>Savings per member: Shares</a:t>
            </a:r>
          </a:p>
        </p:txBody>
      </p:sp>
      <p:sp>
        <p:nvSpPr>
          <p:cNvPr name="TextBox 10" id="10"/>
          <p:cNvSpPr txBox="true"/>
          <p:nvPr/>
        </p:nvSpPr>
        <p:spPr>
          <a:xfrm rot="0">
            <a:off x="6394891" y="2758125"/>
            <a:ext cx="4163926" cy="1179350"/>
          </a:xfrm>
          <a:prstGeom prst="rect">
            <a:avLst/>
          </a:prstGeom>
        </p:spPr>
        <p:txBody>
          <a:bodyPr anchor="t" rtlCol="false" tIns="0" lIns="0" bIns="0" rIns="0">
            <a:spAutoFit/>
          </a:bodyPr>
          <a:lstStyle/>
          <a:p>
            <a:pPr algn="l" marL="0" indent="0" lvl="0">
              <a:lnSpc>
                <a:spcPts val="3163"/>
              </a:lnSpc>
              <a:spcBef>
                <a:spcPct val="0"/>
              </a:spcBef>
            </a:pPr>
            <a:r>
              <a:rPr lang="en-US" b="true" sz="2259">
                <a:solidFill>
                  <a:srgbClr val="335ACF"/>
                </a:solidFill>
                <a:latin typeface="Open Sans Bold"/>
                <a:ea typeface="Open Sans Bold"/>
                <a:cs typeface="Open Sans Bold"/>
                <a:sym typeface="Open Sans Bold"/>
              </a:rPr>
              <a:t>STEP 1:</a:t>
            </a:r>
            <a:r>
              <a:rPr lang="en-US" b="true" sz="2259" strike="noStrike" u="none">
                <a:solidFill>
                  <a:srgbClr val="335ACF"/>
                </a:solidFill>
                <a:latin typeface="Open Sans Bold"/>
                <a:ea typeface="Open Sans Bold"/>
                <a:cs typeface="Open Sans Bold"/>
                <a:sym typeface="Open Sans Bold"/>
              </a:rPr>
              <a:t> select the member you wish to record savings for. </a:t>
            </a:r>
          </a:p>
        </p:txBody>
      </p:sp>
      <p:sp>
        <p:nvSpPr>
          <p:cNvPr name="Freeform 11" id="11"/>
          <p:cNvSpPr/>
          <p:nvPr/>
        </p:nvSpPr>
        <p:spPr>
          <a:xfrm flipH="false" flipV="false" rot="0">
            <a:off x="695325" y="353884"/>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5"/>
            <a:stretch>
              <a:fillRect l="0" t="0" r="0" b="0"/>
            </a:stretch>
          </a:blipFill>
          <a:ln cap="sq">
            <a:noFill/>
            <a:prstDash val="solid"/>
            <a:miter/>
          </a:ln>
        </p:spPr>
      </p:sp>
      <p:sp>
        <p:nvSpPr>
          <p:cNvPr name="Freeform 12" id="12"/>
          <p:cNvSpPr/>
          <p:nvPr/>
        </p:nvSpPr>
        <p:spPr>
          <a:xfrm flipH="false" flipV="false" rot="0">
            <a:off x="2135955" y="321431"/>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6"/>
            <a:stretch>
              <a:fillRect l="0" t="0" r="0" b="0"/>
            </a:stretch>
          </a:blipFill>
        </p:spPr>
      </p:sp>
      <p:sp>
        <p:nvSpPr>
          <p:cNvPr name="TextBox 13" id="13"/>
          <p:cNvSpPr txBox="true"/>
          <p:nvPr/>
        </p:nvSpPr>
        <p:spPr>
          <a:xfrm rot="0">
            <a:off x="1203374" y="404638"/>
            <a:ext cx="790211" cy="196390"/>
          </a:xfrm>
          <a:prstGeom prst="rect">
            <a:avLst/>
          </a:prstGeom>
        </p:spPr>
        <p:txBody>
          <a:bodyPr anchor="t" rtlCol="false" tIns="0" lIns="0" bIns="0" rIns="0">
            <a:spAutoFit/>
          </a:bodyPr>
          <a:lstStyle/>
          <a:p>
            <a:pPr algn="l">
              <a:lnSpc>
                <a:spcPts val="1663"/>
              </a:lnSpc>
              <a:spcBef>
                <a:spcPct val="0"/>
              </a:spcBef>
            </a:pPr>
            <a:r>
              <a:rPr lang="en-US" sz="1188">
                <a:solidFill>
                  <a:srgbClr val="1F2020"/>
                </a:solidFill>
                <a:latin typeface="Open Sans"/>
                <a:ea typeface="Open Sans"/>
                <a:cs typeface="Open Sans"/>
                <a:sym typeface="Open Sans"/>
              </a:rPr>
              <a:t>KALORITY</a:t>
            </a:r>
          </a:p>
        </p:txBody>
      </p:sp>
      <p:sp>
        <p:nvSpPr>
          <p:cNvPr name="Freeform 14" id="14"/>
          <p:cNvSpPr/>
          <p:nvPr/>
        </p:nvSpPr>
        <p:spPr>
          <a:xfrm flipH="false" flipV="false" rot="0">
            <a:off x="1120690" y="1028700"/>
            <a:ext cx="4273062" cy="9258300"/>
          </a:xfrm>
          <a:custGeom>
            <a:avLst/>
            <a:gdLst/>
            <a:ahLst/>
            <a:cxnLst/>
            <a:rect r="r" b="b" t="t" l="l"/>
            <a:pathLst>
              <a:path h="9258300" w="4273062">
                <a:moveTo>
                  <a:pt x="0" y="0"/>
                </a:moveTo>
                <a:lnTo>
                  <a:pt x="4273062" y="0"/>
                </a:lnTo>
                <a:lnTo>
                  <a:pt x="4273062" y="9258300"/>
                </a:lnTo>
                <a:lnTo>
                  <a:pt x="0" y="9258300"/>
                </a:lnTo>
                <a:lnTo>
                  <a:pt x="0" y="0"/>
                </a:lnTo>
                <a:close/>
              </a:path>
            </a:pathLst>
          </a:custGeom>
          <a:blipFill>
            <a:blip r:embed="rId7"/>
            <a:stretch>
              <a:fillRect l="0" t="0" r="0" b="0"/>
            </a:stretch>
          </a:blipFill>
        </p:spPr>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5216232" y="1572130"/>
            <a:ext cx="3927768" cy="2184809"/>
          </a:xfrm>
          <a:prstGeom prst="rect">
            <a:avLst/>
          </a:prstGeom>
        </p:spPr>
        <p:txBody>
          <a:bodyPr anchor="t" rtlCol="false" tIns="0" lIns="0" bIns="0" rIns="0">
            <a:spAutoFit/>
          </a:bodyPr>
          <a:lstStyle/>
          <a:p>
            <a:pPr algn="l" marL="0" indent="0" lvl="0">
              <a:lnSpc>
                <a:spcPts val="3484"/>
              </a:lnSpc>
              <a:spcBef>
                <a:spcPct val="0"/>
              </a:spcBef>
            </a:pPr>
            <a:r>
              <a:rPr lang="en-US" b="true" sz="2488" strike="noStrike" u="none">
                <a:solidFill>
                  <a:srgbClr val="335ACF"/>
                </a:solidFill>
                <a:latin typeface="Open Sans Bold"/>
                <a:ea typeface="Open Sans Bold"/>
                <a:cs typeface="Open Sans Bold"/>
                <a:sym typeface="Open Sans Bold"/>
              </a:rPr>
              <a:t>The application will show a green checkmark for every member whose savings have been recorded.</a:t>
            </a:r>
          </a:p>
        </p:txBody>
      </p:sp>
      <p:sp>
        <p:nvSpPr>
          <p:cNvPr name="TextBox 6" id="6"/>
          <p:cNvSpPr txBox="true"/>
          <p:nvPr/>
        </p:nvSpPr>
        <p:spPr>
          <a:xfrm rot="0">
            <a:off x="1039108" y="517674"/>
            <a:ext cx="1547756" cy="198120"/>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KALORITY</a:t>
            </a:r>
          </a:p>
        </p:txBody>
      </p:sp>
      <p:sp>
        <p:nvSpPr>
          <p:cNvPr name="TextBox 7" id="7"/>
          <p:cNvSpPr txBox="true"/>
          <p:nvPr/>
        </p:nvSpPr>
        <p:spPr>
          <a:xfrm rot="0">
            <a:off x="9144000" y="6752861"/>
            <a:ext cx="4091415" cy="2175165"/>
          </a:xfrm>
          <a:prstGeom prst="rect">
            <a:avLst/>
          </a:prstGeom>
        </p:spPr>
        <p:txBody>
          <a:bodyPr anchor="t" rtlCol="false" tIns="0" lIns="0" bIns="0" rIns="0">
            <a:spAutoFit/>
          </a:bodyPr>
          <a:lstStyle/>
          <a:p>
            <a:pPr algn="l" marL="0" indent="0" lvl="0">
              <a:lnSpc>
                <a:spcPts val="3484"/>
              </a:lnSpc>
              <a:spcBef>
                <a:spcPct val="0"/>
              </a:spcBef>
            </a:pPr>
            <a:r>
              <a:rPr lang="en-US" b="true" sz="2488" strike="noStrike" u="none">
                <a:solidFill>
                  <a:srgbClr val="335ACF"/>
                </a:solidFill>
                <a:latin typeface="Open Sans Bold"/>
                <a:ea typeface="Open Sans Bold"/>
                <a:cs typeface="Open Sans Bold"/>
                <a:sym typeface="Open Sans Bold"/>
              </a:rPr>
              <a:t>If you select a member with a green checkmark, you get the option to overwrite the existing data or leaving it as it is.</a:t>
            </a:r>
          </a:p>
        </p:txBody>
      </p:sp>
      <p:sp>
        <p:nvSpPr>
          <p:cNvPr name="TextBox 8" id="8"/>
          <p:cNvSpPr txBox="true"/>
          <p:nvPr/>
        </p:nvSpPr>
        <p:spPr>
          <a:xfrm rot="0">
            <a:off x="5677797" y="151798"/>
            <a:ext cx="8717715" cy="731752"/>
          </a:xfrm>
          <a:prstGeom prst="rect">
            <a:avLst/>
          </a:prstGeom>
        </p:spPr>
        <p:txBody>
          <a:bodyPr anchor="t" rtlCol="false" tIns="0" lIns="0" bIns="0" rIns="0">
            <a:spAutoFit/>
          </a:bodyPr>
          <a:lstStyle/>
          <a:p>
            <a:pPr algn="l">
              <a:lnSpc>
                <a:spcPts val="5336"/>
              </a:lnSpc>
            </a:pPr>
            <a:r>
              <a:rPr lang="en-US" sz="4560" b="true">
                <a:solidFill>
                  <a:srgbClr val="1F2020"/>
                </a:solidFill>
                <a:latin typeface="Poppins Bold"/>
                <a:ea typeface="Poppins Bold"/>
                <a:cs typeface="Poppins Bold"/>
                <a:sym typeface="Poppins Bold"/>
              </a:rPr>
              <a:t>Savings per member: Shares</a:t>
            </a:r>
          </a:p>
        </p:txBody>
      </p:sp>
      <p:sp>
        <p:nvSpPr>
          <p:cNvPr name="Freeform 9" id="9"/>
          <p:cNvSpPr/>
          <p:nvPr/>
        </p:nvSpPr>
        <p:spPr>
          <a:xfrm flipH="false" flipV="false" rot="0">
            <a:off x="531564" y="4434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2"/>
            <a:stretch>
              <a:fillRect l="0" t="0" r="0" b="0"/>
            </a:stretch>
          </a:blipFill>
          <a:ln cap="sq">
            <a:noFill/>
            <a:prstDash val="solid"/>
            <a:miter/>
          </a:ln>
        </p:spPr>
      </p:sp>
      <p:sp>
        <p:nvSpPr>
          <p:cNvPr name="Freeform 10" id="10"/>
          <p:cNvSpPr/>
          <p:nvPr/>
        </p:nvSpPr>
        <p:spPr>
          <a:xfrm flipH="false" flipV="false" rot="0">
            <a:off x="13819051" y="1353181"/>
            <a:ext cx="3862099" cy="8367880"/>
          </a:xfrm>
          <a:custGeom>
            <a:avLst/>
            <a:gdLst/>
            <a:ahLst/>
            <a:cxnLst/>
            <a:rect r="r" b="b" t="t" l="l"/>
            <a:pathLst>
              <a:path h="8367880" w="3862099">
                <a:moveTo>
                  <a:pt x="0" y="0"/>
                </a:moveTo>
                <a:lnTo>
                  <a:pt x="3862099" y="0"/>
                </a:lnTo>
                <a:lnTo>
                  <a:pt x="3862099" y="8367880"/>
                </a:lnTo>
                <a:lnTo>
                  <a:pt x="0" y="8367880"/>
                </a:lnTo>
                <a:lnTo>
                  <a:pt x="0" y="0"/>
                </a:lnTo>
                <a:close/>
              </a:path>
            </a:pathLst>
          </a:custGeom>
          <a:blipFill>
            <a:blip r:embed="rId3"/>
            <a:stretch>
              <a:fillRect l="0" t="0" r="0" b="0"/>
            </a:stretch>
          </a:blipFill>
        </p:spPr>
      </p:sp>
      <p:sp>
        <p:nvSpPr>
          <p:cNvPr name="Freeform 11" id="11"/>
          <p:cNvSpPr/>
          <p:nvPr/>
        </p:nvSpPr>
        <p:spPr>
          <a:xfrm flipH="false" flipV="false" rot="0">
            <a:off x="993153" y="1028700"/>
            <a:ext cx="4051117" cy="8777419"/>
          </a:xfrm>
          <a:custGeom>
            <a:avLst/>
            <a:gdLst/>
            <a:ahLst/>
            <a:cxnLst/>
            <a:rect r="r" b="b" t="t" l="l"/>
            <a:pathLst>
              <a:path h="8777419" w="4051117">
                <a:moveTo>
                  <a:pt x="0" y="0"/>
                </a:moveTo>
                <a:lnTo>
                  <a:pt x="4051117" y="0"/>
                </a:lnTo>
                <a:lnTo>
                  <a:pt x="4051117" y="8777419"/>
                </a:lnTo>
                <a:lnTo>
                  <a:pt x="0" y="8777419"/>
                </a:lnTo>
                <a:lnTo>
                  <a:pt x="0" y="0"/>
                </a:lnTo>
                <a:close/>
              </a:path>
            </a:pathLst>
          </a:custGeom>
          <a:blipFill>
            <a:blip r:embed="rId4"/>
            <a:stretch>
              <a:fillRect l="0" t="0" r="0" b="0"/>
            </a:stretch>
          </a:blipFill>
        </p:spPr>
      </p:sp>
      <p:sp>
        <p:nvSpPr>
          <p:cNvPr name="Freeform 12" id="12"/>
          <p:cNvSpPr/>
          <p:nvPr/>
        </p:nvSpPr>
        <p:spPr>
          <a:xfrm flipH="false" flipV="false" rot="0">
            <a:off x="2135955" y="321431"/>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5"/>
            <a:stretch>
              <a:fillRect l="0" t="0" r="0" b="0"/>
            </a:stretch>
          </a:blipFill>
        </p:spPr>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531564" y="4434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2"/>
            <a:stretch>
              <a:fillRect l="0" t="0" r="0" b="0"/>
            </a:stretch>
          </a:blipFill>
          <a:ln cap="sq">
            <a:noFill/>
            <a:prstDash val="solid"/>
            <a:miter/>
          </a:ln>
        </p:spPr>
      </p:sp>
      <p:sp>
        <p:nvSpPr>
          <p:cNvPr name="Freeform 6" id="6"/>
          <p:cNvSpPr/>
          <p:nvPr/>
        </p:nvSpPr>
        <p:spPr>
          <a:xfrm flipH="false" flipV="false" rot="0">
            <a:off x="849618" y="1407830"/>
            <a:ext cx="3962377" cy="8585150"/>
          </a:xfrm>
          <a:custGeom>
            <a:avLst/>
            <a:gdLst/>
            <a:ahLst/>
            <a:cxnLst/>
            <a:rect r="r" b="b" t="t" l="l"/>
            <a:pathLst>
              <a:path h="8585150" w="3962377">
                <a:moveTo>
                  <a:pt x="0" y="0"/>
                </a:moveTo>
                <a:lnTo>
                  <a:pt x="3962377" y="0"/>
                </a:lnTo>
                <a:lnTo>
                  <a:pt x="3962377" y="8585150"/>
                </a:lnTo>
                <a:lnTo>
                  <a:pt x="0" y="8585150"/>
                </a:lnTo>
                <a:lnTo>
                  <a:pt x="0" y="0"/>
                </a:lnTo>
                <a:close/>
              </a:path>
            </a:pathLst>
          </a:custGeom>
          <a:blipFill>
            <a:blip r:embed="rId3"/>
            <a:stretch>
              <a:fillRect l="0" t="0" r="0" b="0"/>
            </a:stretch>
          </a:blipFill>
        </p:spPr>
      </p:sp>
      <p:sp>
        <p:nvSpPr>
          <p:cNvPr name="Freeform 7" id="7"/>
          <p:cNvSpPr/>
          <p:nvPr/>
        </p:nvSpPr>
        <p:spPr>
          <a:xfrm flipH="false" flipV="false" rot="0">
            <a:off x="13219453" y="1028700"/>
            <a:ext cx="4137360" cy="8964280"/>
          </a:xfrm>
          <a:custGeom>
            <a:avLst/>
            <a:gdLst/>
            <a:ahLst/>
            <a:cxnLst/>
            <a:rect r="r" b="b" t="t" l="l"/>
            <a:pathLst>
              <a:path h="8964280" w="4137360">
                <a:moveTo>
                  <a:pt x="0" y="0"/>
                </a:moveTo>
                <a:lnTo>
                  <a:pt x="4137360" y="0"/>
                </a:lnTo>
                <a:lnTo>
                  <a:pt x="4137360" y="8964280"/>
                </a:lnTo>
                <a:lnTo>
                  <a:pt x="0" y="8964280"/>
                </a:lnTo>
                <a:lnTo>
                  <a:pt x="0" y="0"/>
                </a:lnTo>
                <a:close/>
              </a:path>
            </a:pathLst>
          </a:custGeom>
          <a:blipFill>
            <a:blip r:embed="rId4"/>
            <a:stretch>
              <a:fillRect l="0" t="0" r="0" b="0"/>
            </a:stretch>
          </a:blipFill>
        </p:spPr>
      </p:sp>
      <p:sp>
        <p:nvSpPr>
          <p:cNvPr name="TextBox 8" id="8"/>
          <p:cNvSpPr txBox="true"/>
          <p:nvPr/>
        </p:nvSpPr>
        <p:spPr>
          <a:xfrm rot="0">
            <a:off x="6384057" y="151798"/>
            <a:ext cx="5441570" cy="731752"/>
          </a:xfrm>
          <a:prstGeom prst="rect">
            <a:avLst/>
          </a:prstGeom>
        </p:spPr>
        <p:txBody>
          <a:bodyPr anchor="t" rtlCol="false" tIns="0" lIns="0" bIns="0" rIns="0">
            <a:spAutoFit/>
          </a:bodyPr>
          <a:lstStyle/>
          <a:p>
            <a:pPr algn="l">
              <a:lnSpc>
                <a:spcPts val="5336"/>
              </a:lnSpc>
            </a:pPr>
            <a:r>
              <a:rPr lang="en-US" sz="4560" b="true">
                <a:solidFill>
                  <a:srgbClr val="1F2020"/>
                </a:solidFill>
                <a:latin typeface="Poppins Bold"/>
                <a:ea typeface="Poppins Bold"/>
                <a:cs typeface="Poppins Bold"/>
                <a:sym typeface="Poppins Bold"/>
              </a:rPr>
              <a:t>Loan Repayments</a:t>
            </a:r>
          </a:p>
        </p:txBody>
      </p:sp>
      <p:sp>
        <p:nvSpPr>
          <p:cNvPr name="TextBox 9" id="9"/>
          <p:cNvSpPr txBox="true"/>
          <p:nvPr/>
        </p:nvSpPr>
        <p:spPr>
          <a:xfrm rot="0">
            <a:off x="1039108" y="517674"/>
            <a:ext cx="1547756" cy="198120"/>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KALORITY</a:t>
            </a:r>
          </a:p>
        </p:txBody>
      </p:sp>
      <p:sp>
        <p:nvSpPr>
          <p:cNvPr name="TextBox 10" id="10"/>
          <p:cNvSpPr txBox="true"/>
          <p:nvPr/>
        </p:nvSpPr>
        <p:spPr>
          <a:xfrm rot="0">
            <a:off x="5231222" y="1977860"/>
            <a:ext cx="4349596" cy="2703178"/>
          </a:xfrm>
          <a:prstGeom prst="rect">
            <a:avLst/>
          </a:prstGeom>
        </p:spPr>
        <p:txBody>
          <a:bodyPr anchor="t" rtlCol="false" tIns="0" lIns="0" bIns="0" rIns="0">
            <a:spAutoFit/>
          </a:bodyPr>
          <a:lstStyle/>
          <a:p>
            <a:pPr algn="l" marL="0" indent="0" lvl="0">
              <a:lnSpc>
                <a:spcPts val="3691"/>
              </a:lnSpc>
              <a:spcBef>
                <a:spcPct val="0"/>
              </a:spcBef>
            </a:pPr>
            <a:r>
              <a:rPr lang="en-US" b="true" sz="2636" strike="noStrike" u="none">
                <a:solidFill>
                  <a:srgbClr val="335ACF"/>
                </a:solidFill>
                <a:latin typeface="Open Sans Bold"/>
                <a:ea typeface="Open Sans Bold"/>
                <a:cs typeface="Open Sans Bold"/>
                <a:sym typeface="Open Sans Bold"/>
              </a:rPr>
              <a:t>Only members with loans will show on this list.</a:t>
            </a:r>
          </a:p>
          <a:p>
            <a:pPr algn="l" marL="0" indent="0" lvl="0">
              <a:lnSpc>
                <a:spcPts val="3691"/>
              </a:lnSpc>
              <a:spcBef>
                <a:spcPct val="0"/>
              </a:spcBef>
            </a:pPr>
          </a:p>
          <a:p>
            <a:pPr algn="l" marL="0" indent="0" lvl="0">
              <a:lnSpc>
                <a:spcPts val="3516"/>
              </a:lnSpc>
              <a:spcBef>
                <a:spcPct val="0"/>
              </a:spcBef>
            </a:pPr>
            <a:r>
              <a:rPr lang="en-US" b="true" sz="2511" strike="noStrike" u="none">
                <a:solidFill>
                  <a:srgbClr val="335ACF"/>
                </a:solidFill>
                <a:latin typeface="Open Sans Bold"/>
                <a:ea typeface="Open Sans Bold"/>
                <a:cs typeface="Open Sans Bold"/>
                <a:sym typeface="Open Sans Bold"/>
              </a:rPr>
              <a:t>Select the member you wish to record payment for.</a:t>
            </a:r>
          </a:p>
        </p:txBody>
      </p:sp>
      <p:sp>
        <p:nvSpPr>
          <p:cNvPr name="TextBox 11" id="11"/>
          <p:cNvSpPr txBox="true"/>
          <p:nvPr/>
        </p:nvSpPr>
        <p:spPr>
          <a:xfrm rot="0">
            <a:off x="6086389" y="6093221"/>
            <a:ext cx="6988858" cy="3938466"/>
          </a:xfrm>
          <a:prstGeom prst="rect">
            <a:avLst/>
          </a:prstGeom>
        </p:spPr>
        <p:txBody>
          <a:bodyPr anchor="t" rtlCol="false" tIns="0" lIns="0" bIns="0" rIns="0">
            <a:spAutoFit/>
          </a:bodyPr>
          <a:lstStyle/>
          <a:p>
            <a:pPr algn="l">
              <a:lnSpc>
                <a:spcPts val="3161"/>
              </a:lnSpc>
            </a:pPr>
            <a:r>
              <a:rPr lang="en-US" sz="2258" b="true">
                <a:solidFill>
                  <a:srgbClr val="335ACF"/>
                </a:solidFill>
                <a:latin typeface="Open Sans Bold"/>
                <a:ea typeface="Open Sans Bold"/>
                <a:cs typeface="Open Sans Bold"/>
                <a:sym typeface="Open Sans Bold"/>
              </a:rPr>
              <a:t>Total Owing: Is the balance since the last repayment</a:t>
            </a:r>
          </a:p>
          <a:p>
            <a:pPr algn="l">
              <a:lnSpc>
                <a:spcPts val="3161"/>
              </a:lnSpc>
            </a:pPr>
            <a:r>
              <a:rPr lang="en-US" sz="2258" b="true">
                <a:solidFill>
                  <a:srgbClr val="335ACF"/>
                </a:solidFill>
                <a:latin typeface="Open Sans Bold"/>
                <a:ea typeface="Open Sans Bold"/>
                <a:cs typeface="Open Sans Bold"/>
                <a:sym typeface="Open Sans Bold"/>
              </a:rPr>
              <a:t>Due Date: when the loan was set to be completed during disbursement</a:t>
            </a:r>
          </a:p>
          <a:p>
            <a:pPr algn="l">
              <a:lnSpc>
                <a:spcPts val="3161"/>
              </a:lnSpc>
            </a:pPr>
            <a:r>
              <a:rPr lang="en-US" sz="2258" b="true">
                <a:solidFill>
                  <a:srgbClr val="335ACF"/>
                </a:solidFill>
                <a:latin typeface="Open Sans Bold"/>
                <a:ea typeface="Open Sans Bold"/>
                <a:cs typeface="Open Sans Bold"/>
                <a:sym typeface="Open Sans Bold"/>
              </a:rPr>
              <a:t>Amount paid in cash: payment made by member.</a:t>
            </a:r>
          </a:p>
          <a:p>
            <a:pPr algn="l">
              <a:lnSpc>
                <a:spcPts val="3161"/>
              </a:lnSpc>
            </a:pPr>
            <a:r>
              <a:rPr lang="en-US" sz="2258" b="true">
                <a:solidFill>
                  <a:srgbClr val="335ACF"/>
                </a:solidFill>
                <a:latin typeface="Open Sans Bold"/>
                <a:ea typeface="Open Sans Bold"/>
                <a:cs typeface="Open Sans Bold"/>
                <a:sym typeface="Open Sans Bold"/>
              </a:rPr>
              <a:t>New service charge: recalculated based on interest calculation method.</a:t>
            </a:r>
          </a:p>
          <a:p>
            <a:pPr algn="l">
              <a:lnSpc>
                <a:spcPts val="3161"/>
              </a:lnSpc>
            </a:pPr>
            <a:r>
              <a:rPr lang="en-US" sz="2258" b="true">
                <a:solidFill>
                  <a:srgbClr val="335ACF"/>
                </a:solidFill>
                <a:latin typeface="Open Sans Bold"/>
                <a:ea typeface="Open Sans Bold"/>
                <a:cs typeface="Open Sans Bold"/>
                <a:sym typeface="Open Sans Bold"/>
              </a:rPr>
              <a:t>New total owing: (total owing - cash payment) + </a:t>
            </a:r>
          </a:p>
          <a:p>
            <a:pPr algn="l" marL="0" indent="0" lvl="0">
              <a:lnSpc>
                <a:spcPts val="3161"/>
              </a:lnSpc>
              <a:spcBef>
                <a:spcPct val="0"/>
              </a:spcBef>
            </a:pPr>
          </a:p>
        </p:txBody>
      </p:sp>
      <p:sp>
        <p:nvSpPr>
          <p:cNvPr name="Freeform 12" id="12"/>
          <p:cNvSpPr/>
          <p:nvPr/>
        </p:nvSpPr>
        <p:spPr>
          <a:xfrm flipH="false" flipV="false" rot="0">
            <a:off x="2135955" y="321431"/>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5"/>
            <a:stretch>
              <a:fillRect l="0" t="0" r="0" b="0"/>
            </a:stretch>
          </a:blipFill>
        </p:spPr>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531564" y="4434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2"/>
            <a:stretch>
              <a:fillRect l="0" t="0" r="0" b="0"/>
            </a:stretch>
          </a:blipFill>
          <a:ln cap="sq">
            <a:noFill/>
            <a:prstDash val="solid"/>
            <a:miter/>
          </a:ln>
        </p:spPr>
      </p:sp>
      <p:sp>
        <p:nvSpPr>
          <p:cNvPr name="Freeform 6" id="6"/>
          <p:cNvSpPr/>
          <p:nvPr/>
        </p:nvSpPr>
        <p:spPr>
          <a:xfrm flipH="false" flipV="false" rot="0">
            <a:off x="1191994" y="1250121"/>
            <a:ext cx="3974338" cy="8611065"/>
          </a:xfrm>
          <a:custGeom>
            <a:avLst/>
            <a:gdLst/>
            <a:ahLst/>
            <a:cxnLst/>
            <a:rect r="r" b="b" t="t" l="l"/>
            <a:pathLst>
              <a:path h="8611065" w="3974338">
                <a:moveTo>
                  <a:pt x="0" y="0"/>
                </a:moveTo>
                <a:lnTo>
                  <a:pt x="3974338" y="0"/>
                </a:lnTo>
                <a:lnTo>
                  <a:pt x="3974338" y="8611065"/>
                </a:lnTo>
                <a:lnTo>
                  <a:pt x="0" y="8611065"/>
                </a:lnTo>
                <a:lnTo>
                  <a:pt x="0" y="0"/>
                </a:lnTo>
                <a:close/>
              </a:path>
            </a:pathLst>
          </a:custGeom>
          <a:blipFill>
            <a:blip r:embed="rId3"/>
            <a:stretch>
              <a:fillRect l="0" t="0" r="0" b="0"/>
            </a:stretch>
          </a:blipFill>
        </p:spPr>
      </p:sp>
      <p:sp>
        <p:nvSpPr>
          <p:cNvPr name="Freeform 7" id="7"/>
          <p:cNvSpPr/>
          <p:nvPr/>
        </p:nvSpPr>
        <p:spPr>
          <a:xfrm flipH="false" flipV="false" rot="0">
            <a:off x="6276498" y="1250121"/>
            <a:ext cx="3974338" cy="8611065"/>
          </a:xfrm>
          <a:custGeom>
            <a:avLst/>
            <a:gdLst/>
            <a:ahLst/>
            <a:cxnLst/>
            <a:rect r="r" b="b" t="t" l="l"/>
            <a:pathLst>
              <a:path h="8611065" w="3974338">
                <a:moveTo>
                  <a:pt x="0" y="0"/>
                </a:moveTo>
                <a:lnTo>
                  <a:pt x="3974337" y="0"/>
                </a:lnTo>
                <a:lnTo>
                  <a:pt x="3974337" y="8611065"/>
                </a:lnTo>
                <a:lnTo>
                  <a:pt x="0" y="8611065"/>
                </a:lnTo>
                <a:lnTo>
                  <a:pt x="0" y="0"/>
                </a:lnTo>
                <a:close/>
              </a:path>
            </a:pathLst>
          </a:custGeom>
          <a:blipFill>
            <a:blip r:embed="rId4"/>
            <a:stretch>
              <a:fillRect l="0" t="0" r="0" b="0"/>
            </a:stretch>
          </a:blipFill>
        </p:spPr>
      </p:sp>
      <p:sp>
        <p:nvSpPr>
          <p:cNvPr name="TextBox 8" id="8"/>
          <p:cNvSpPr txBox="true"/>
          <p:nvPr/>
        </p:nvSpPr>
        <p:spPr>
          <a:xfrm rot="0">
            <a:off x="6423215" y="151798"/>
            <a:ext cx="5441570" cy="731752"/>
          </a:xfrm>
          <a:prstGeom prst="rect">
            <a:avLst/>
          </a:prstGeom>
        </p:spPr>
        <p:txBody>
          <a:bodyPr anchor="t" rtlCol="false" tIns="0" lIns="0" bIns="0" rIns="0">
            <a:spAutoFit/>
          </a:bodyPr>
          <a:lstStyle/>
          <a:p>
            <a:pPr algn="l">
              <a:lnSpc>
                <a:spcPts val="5336"/>
              </a:lnSpc>
            </a:pPr>
            <a:r>
              <a:rPr lang="en-US" sz="4560" b="true">
                <a:solidFill>
                  <a:srgbClr val="1F2020"/>
                </a:solidFill>
                <a:latin typeface="Poppins Bold"/>
                <a:ea typeface="Poppins Bold"/>
                <a:cs typeface="Poppins Bold"/>
                <a:sym typeface="Poppins Bold"/>
              </a:rPr>
              <a:t>Loan Repayments</a:t>
            </a:r>
          </a:p>
        </p:txBody>
      </p:sp>
      <p:sp>
        <p:nvSpPr>
          <p:cNvPr name="TextBox 9" id="9"/>
          <p:cNvSpPr txBox="true"/>
          <p:nvPr/>
        </p:nvSpPr>
        <p:spPr>
          <a:xfrm rot="0">
            <a:off x="11176162" y="3018666"/>
            <a:ext cx="6902197" cy="3792842"/>
          </a:xfrm>
          <a:prstGeom prst="rect">
            <a:avLst/>
          </a:prstGeom>
        </p:spPr>
        <p:txBody>
          <a:bodyPr anchor="t" rtlCol="false" tIns="0" lIns="0" bIns="0" rIns="0">
            <a:spAutoFit/>
          </a:bodyPr>
          <a:lstStyle/>
          <a:p>
            <a:pPr algn="l">
              <a:lnSpc>
                <a:spcPts val="3045"/>
              </a:lnSpc>
            </a:pPr>
            <a:r>
              <a:rPr lang="en-US" sz="2175">
                <a:solidFill>
                  <a:srgbClr val="1F2020"/>
                </a:solidFill>
                <a:latin typeface="Open Sans"/>
                <a:ea typeface="Open Sans"/>
                <a:cs typeface="Open Sans"/>
                <a:sym typeface="Open Sans"/>
              </a:rPr>
              <a:t>Loans are recorded for each member one at a time, the application will show a green checkmark for every member who has made a loan  repayment in the meeting. Please note: the list will show only members with loans.</a:t>
            </a:r>
          </a:p>
          <a:p>
            <a:pPr algn="l">
              <a:lnSpc>
                <a:spcPts val="3045"/>
              </a:lnSpc>
            </a:pPr>
          </a:p>
          <a:p>
            <a:pPr algn="l">
              <a:lnSpc>
                <a:spcPts val="3045"/>
              </a:lnSpc>
            </a:pPr>
            <a:r>
              <a:rPr lang="en-US" sz="2175">
                <a:solidFill>
                  <a:srgbClr val="1F2020"/>
                </a:solidFill>
                <a:latin typeface="Open Sans"/>
                <a:ea typeface="Open Sans"/>
                <a:cs typeface="Open Sans"/>
                <a:sym typeface="Open Sans"/>
              </a:rPr>
              <a:t>If you select a member with a green checkmark, you get the option to overwrite the existing data or leaving it as it is. The pop up is as shown.</a:t>
            </a:r>
          </a:p>
          <a:p>
            <a:pPr algn="l">
              <a:lnSpc>
                <a:spcPts val="3045"/>
              </a:lnSpc>
              <a:spcBef>
                <a:spcPct val="0"/>
              </a:spcBef>
            </a:pPr>
          </a:p>
        </p:txBody>
      </p:sp>
      <p:sp>
        <p:nvSpPr>
          <p:cNvPr name="TextBox 10" id="10"/>
          <p:cNvSpPr txBox="true"/>
          <p:nvPr/>
        </p:nvSpPr>
        <p:spPr>
          <a:xfrm rot="0">
            <a:off x="1039108" y="517674"/>
            <a:ext cx="1547756" cy="198120"/>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KALORITY</a:t>
            </a:r>
          </a:p>
        </p:txBody>
      </p:sp>
      <p:sp>
        <p:nvSpPr>
          <p:cNvPr name="Freeform 11" id="11"/>
          <p:cNvSpPr/>
          <p:nvPr/>
        </p:nvSpPr>
        <p:spPr>
          <a:xfrm flipH="false" flipV="false" rot="0">
            <a:off x="2135955" y="321431"/>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5"/>
            <a:stretch>
              <a:fillRect l="0" t="0" r="0" b="0"/>
            </a:stretch>
          </a:blipFill>
        </p:spPr>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531564" y="4434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2"/>
            <a:stretch>
              <a:fillRect l="0" t="0" r="0" b="0"/>
            </a:stretch>
          </a:blipFill>
          <a:ln cap="sq">
            <a:noFill/>
            <a:prstDash val="solid"/>
            <a:miter/>
          </a:ln>
        </p:spPr>
      </p:sp>
      <p:sp>
        <p:nvSpPr>
          <p:cNvPr name="TextBox 6" id="6"/>
          <p:cNvSpPr txBox="true"/>
          <p:nvPr/>
        </p:nvSpPr>
        <p:spPr>
          <a:xfrm rot="0">
            <a:off x="1039108" y="517674"/>
            <a:ext cx="1547756" cy="198120"/>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KALORITY</a:t>
            </a:r>
          </a:p>
        </p:txBody>
      </p:sp>
      <p:sp>
        <p:nvSpPr>
          <p:cNvPr name="Freeform 7" id="7"/>
          <p:cNvSpPr/>
          <p:nvPr/>
        </p:nvSpPr>
        <p:spPr>
          <a:xfrm flipH="false" flipV="false" rot="0">
            <a:off x="2135955" y="321431"/>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3"/>
            <a:stretch>
              <a:fillRect l="0" t="0" r="0" b="0"/>
            </a:stretch>
          </a:blipFill>
        </p:spPr>
      </p:sp>
      <p:sp>
        <p:nvSpPr>
          <p:cNvPr name="Freeform 8" id="8"/>
          <p:cNvSpPr/>
          <p:nvPr/>
        </p:nvSpPr>
        <p:spPr>
          <a:xfrm flipH="false" flipV="false" rot="0">
            <a:off x="5425342" y="1298196"/>
            <a:ext cx="4167928" cy="8571267"/>
          </a:xfrm>
          <a:custGeom>
            <a:avLst/>
            <a:gdLst/>
            <a:ahLst/>
            <a:cxnLst/>
            <a:rect r="r" b="b" t="t" l="l"/>
            <a:pathLst>
              <a:path h="8571267" w="4167928">
                <a:moveTo>
                  <a:pt x="0" y="0"/>
                </a:moveTo>
                <a:lnTo>
                  <a:pt x="4167928" y="0"/>
                </a:lnTo>
                <a:lnTo>
                  <a:pt x="4167928" y="8571267"/>
                </a:lnTo>
                <a:lnTo>
                  <a:pt x="0" y="8571267"/>
                </a:lnTo>
                <a:lnTo>
                  <a:pt x="0" y="0"/>
                </a:lnTo>
                <a:close/>
              </a:path>
            </a:pathLst>
          </a:custGeom>
          <a:blipFill>
            <a:blip r:embed="rId4"/>
            <a:stretch>
              <a:fillRect l="0" t="0" r="0" b="0"/>
            </a:stretch>
          </a:blipFill>
        </p:spPr>
      </p:sp>
      <p:sp>
        <p:nvSpPr>
          <p:cNvPr name="Freeform 9" id="9"/>
          <p:cNvSpPr/>
          <p:nvPr/>
        </p:nvSpPr>
        <p:spPr>
          <a:xfrm flipH="false" flipV="false" rot="0">
            <a:off x="714403" y="1310404"/>
            <a:ext cx="4167928" cy="8571267"/>
          </a:xfrm>
          <a:custGeom>
            <a:avLst/>
            <a:gdLst/>
            <a:ahLst/>
            <a:cxnLst/>
            <a:rect r="r" b="b" t="t" l="l"/>
            <a:pathLst>
              <a:path h="8571267" w="4167928">
                <a:moveTo>
                  <a:pt x="0" y="0"/>
                </a:moveTo>
                <a:lnTo>
                  <a:pt x="4167928" y="0"/>
                </a:lnTo>
                <a:lnTo>
                  <a:pt x="4167928" y="8571267"/>
                </a:lnTo>
                <a:lnTo>
                  <a:pt x="0" y="8571267"/>
                </a:lnTo>
                <a:lnTo>
                  <a:pt x="0" y="0"/>
                </a:lnTo>
                <a:close/>
              </a:path>
            </a:pathLst>
          </a:custGeom>
          <a:blipFill>
            <a:blip r:embed="rId5"/>
            <a:stretch>
              <a:fillRect l="0" t="0" r="0" b="0"/>
            </a:stretch>
          </a:blipFill>
        </p:spPr>
      </p:sp>
      <p:sp>
        <p:nvSpPr>
          <p:cNvPr name="TextBox 10" id="10"/>
          <p:cNvSpPr txBox="true"/>
          <p:nvPr/>
        </p:nvSpPr>
        <p:spPr>
          <a:xfrm rot="0">
            <a:off x="6423215" y="151798"/>
            <a:ext cx="8327317" cy="731752"/>
          </a:xfrm>
          <a:prstGeom prst="rect">
            <a:avLst/>
          </a:prstGeom>
        </p:spPr>
        <p:txBody>
          <a:bodyPr anchor="t" rtlCol="false" tIns="0" lIns="0" bIns="0" rIns="0">
            <a:spAutoFit/>
          </a:bodyPr>
          <a:lstStyle/>
          <a:p>
            <a:pPr algn="l">
              <a:lnSpc>
                <a:spcPts val="5336"/>
              </a:lnSpc>
            </a:pPr>
            <a:r>
              <a:rPr lang="en-US" sz="4560" b="true">
                <a:solidFill>
                  <a:srgbClr val="1F2020"/>
                </a:solidFill>
                <a:latin typeface="Poppins Bold"/>
                <a:ea typeface="Poppins Bold"/>
                <a:cs typeface="Poppins Bold"/>
                <a:sym typeface="Poppins Bold"/>
              </a:rPr>
              <a:t>Loan Repayments: History</a:t>
            </a:r>
          </a:p>
        </p:txBody>
      </p:sp>
      <p:sp>
        <p:nvSpPr>
          <p:cNvPr name="TextBox 11" id="11"/>
          <p:cNvSpPr txBox="true"/>
          <p:nvPr/>
        </p:nvSpPr>
        <p:spPr>
          <a:xfrm rot="0">
            <a:off x="10375752" y="2999616"/>
            <a:ext cx="7702608" cy="3627252"/>
          </a:xfrm>
          <a:prstGeom prst="rect">
            <a:avLst/>
          </a:prstGeom>
        </p:spPr>
        <p:txBody>
          <a:bodyPr anchor="t" rtlCol="false" tIns="0" lIns="0" bIns="0" rIns="0">
            <a:spAutoFit/>
          </a:bodyPr>
          <a:lstStyle/>
          <a:p>
            <a:pPr algn="l">
              <a:lnSpc>
                <a:spcPts val="4180"/>
              </a:lnSpc>
            </a:pPr>
            <a:r>
              <a:rPr lang="en-US" sz="2985">
                <a:solidFill>
                  <a:srgbClr val="1F2020"/>
                </a:solidFill>
                <a:latin typeface="Open Sans"/>
                <a:ea typeface="Open Sans"/>
                <a:cs typeface="Open Sans"/>
                <a:sym typeface="Open Sans"/>
              </a:rPr>
              <a:t>Every repayment made by a member is recorded and can be viewed when one clicks the ‘Show History’ button. </a:t>
            </a:r>
          </a:p>
          <a:p>
            <a:pPr algn="l">
              <a:lnSpc>
                <a:spcPts val="4180"/>
              </a:lnSpc>
            </a:pPr>
          </a:p>
          <a:p>
            <a:pPr algn="l">
              <a:lnSpc>
                <a:spcPts val="4180"/>
              </a:lnSpc>
              <a:spcBef>
                <a:spcPct val="0"/>
              </a:spcBef>
            </a:pPr>
            <a:r>
              <a:rPr lang="en-US" sz="2985">
                <a:solidFill>
                  <a:srgbClr val="1F2020"/>
                </a:solidFill>
                <a:latin typeface="Open Sans"/>
                <a:ea typeface="Open Sans"/>
                <a:cs typeface="Open Sans"/>
                <a:sym typeface="Open Sans"/>
              </a:rPr>
              <a:t>The list will only show upto 5 transactions, meaning a new transaction will overwrite an older one leaving only 5 records.</a:t>
            </a:r>
          </a:p>
        </p:txBody>
      </p:sp>
      <p:sp>
        <p:nvSpPr>
          <p:cNvPr name="Freeform 12" id="12"/>
          <p:cNvSpPr/>
          <p:nvPr/>
        </p:nvSpPr>
        <p:spPr>
          <a:xfrm flipH="false" flipV="false" rot="0">
            <a:off x="1634184" y="8727881"/>
            <a:ext cx="2328367" cy="1244618"/>
          </a:xfrm>
          <a:custGeom>
            <a:avLst/>
            <a:gdLst/>
            <a:ahLst/>
            <a:cxnLst/>
            <a:rect r="r" b="b" t="t" l="l"/>
            <a:pathLst>
              <a:path h="1244618" w="2328367">
                <a:moveTo>
                  <a:pt x="0" y="0"/>
                </a:moveTo>
                <a:lnTo>
                  <a:pt x="2328367" y="0"/>
                </a:lnTo>
                <a:lnTo>
                  <a:pt x="2328367" y="1244618"/>
                </a:lnTo>
                <a:lnTo>
                  <a:pt x="0" y="124461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531564" y="4434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2"/>
            <a:stretch>
              <a:fillRect l="0" t="0" r="0" b="0"/>
            </a:stretch>
          </a:blipFill>
          <a:ln cap="sq">
            <a:noFill/>
            <a:prstDash val="solid"/>
            <a:miter/>
          </a:ln>
        </p:spPr>
      </p:sp>
      <p:sp>
        <p:nvSpPr>
          <p:cNvPr name="Freeform 6" id="6"/>
          <p:cNvSpPr/>
          <p:nvPr/>
        </p:nvSpPr>
        <p:spPr>
          <a:xfrm flipH="false" flipV="false" rot="0">
            <a:off x="1708629" y="7761589"/>
            <a:ext cx="2182110" cy="1166437"/>
          </a:xfrm>
          <a:custGeom>
            <a:avLst/>
            <a:gdLst/>
            <a:ahLst/>
            <a:cxnLst/>
            <a:rect r="r" b="b" t="t" l="l"/>
            <a:pathLst>
              <a:path h="1166437" w="2182110">
                <a:moveTo>
                  <a:pt x="0" y="0"/>
                </a:moveTo>
                <a:lnTo>
                  <a:pt x="2182110" y="0"/>
                </a:lnTo>
                <a:lnTo>
                  <a:pt x="2182110" y="1166437"/>
                </a:lnTo>
                <a:lnTo>
                  <a:pt x="0" y="11664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897243" y="1028700"/>
            <a:ext cx="4212945" cy="9128048"/>
          </a:xfrm>
          <a:custGeom>
            <a:avLst/>
            <a:gdLst/>
            <a:ahLst/>
            <a:cxnLst/>
            <a:rect r="r" b="b" t="t" l="l"/>
            <a:pathLst>
              <a:path h="9128048" w="4212945">
                <a:moveTo>
                  <a:pt x="0" y="0"/>
                </a:moveTo>
                <a:lnTo>
                  <a:pt x="4212945" y="0"/>
                </a:lnTo>
                <a:lnTo>
                  <a:pt x="4212945" y="9128048"/>
                </a:lnTo>
                <a:lnTo>
                  <a:pt x="0" y="9128048"/>
                </a:lnTo>
                <a:lnTo>
                  <a:pt x="0" y="0"/>
                </a:lnTo>
                <a:close/>
              </a:path>
            </a:pathLst>
          </a:custGeom>
          <a:blipFill>
            <a:blip r:embed="rId5"/>
            <a:stretch>
              <a:fillRect l="0" t="0" r="0" b="0"/>
            </a:stretch>
          </a:blipFill>
        </p:spPr>
      </p:sp>
      <p:sp>
        <p:nvSpPr>
          <p:cNvPr name="Freeform 8" id="8"/>
          <p:cNvSpPr/>
          <p:nvPr/>
        </p:nvSpPr>
        <p:spPr>
          <a:xfrm flipH="false" flipV="false" rot="0">
            <a:off x="6001957" y="1028700"/>
            <a:ext cx="4212945" cy="9128048"/>
          </a:xfrm>
          <a:custGeom>
            <a:avLst/>
            <a:gdLst/>
            <a:ahLst/>
            <a:cxnLst/>
            <a:rect r="r" b="b" t="t" l="l"/>
            <a:pathLst>
              <a:path h="9128048" w="4212945">
                <a:moveTo>
                  <a:pt x="0" y="0"/>
                </a:moveTo>
                <a:lnTo>
                  <a:pt x="4212945" y="0"/>
                </a:lnTo>
                <a:lnTo>
                  <a:pt x="4212945" y="9128048"/>
                </a:lnTo>
                <a:lnTo>
                  <a:pt x="0" y="9128048"/>
                </a:lnTo>
                <a:lnTo>
                  <a:pt x="0" y="0"/>
                </a:lnTo>
                <a:close/>
              </a:path>
            </a:pathLst>
          </a:custGeom>
          <a:blipFill>
            <a:blip r:embed="rId6"/>
            <a:stretch>
              <a:fillRect l="0" t="0" r="0" b="0"/>
            </a:stretch>
          </a:blipFill>
        </p:spPr>
      </p:sp>
      <p:sp>
        <p:nvSpPr>
          <p:cNvPr name="TextBox 9" id="9"/>
          <p:cNvSpPr txBox="true"/>
          <p:nvPr/>
        </p:nvSpPr>
        <p:spPr>
          <a:xfrm rot="0">
            <a:off x="5571420" y="151798"/>
            <a:ext cx="10290250" cy="731752"/>
          </a:xfrm>
          <a:prstGeom prst="rect">
            <a:avLst/>
          </a:prstGeom>
        </p:spPr>
        <p:txBody>
          <a:bodyPr anchor="t" rtlCol="false" tIns="0" lIns="0" bIns="0" rIns="0">
            <a:spAutoFit/>
          </a:bodyPr>
          <a:lstStyle/>
          <a:p>
            <a:pPr algn="l">
              <a:lnSpc>
                <a:spcPts val="5336"/>
              </a:lnSpc>
            </a:pPr>
            <a:r>
              <a:rPr lang="en-US" sz="4560" b="true">
                <a:solidFill>
                  <a:srgbClr val="1F2020"/>
                </a:solidFill>
                <a:latin typeface="Poppins Bold"/>
                <a:ea typeface="Poppins Bold"/>
                <a:cs typeface="Poppins Bold"/>
                <a:sym typeface="Poppins Bold"/>
              </a:rPr>
              <a:t>Loan Repayments: WriteOff Loan</a:t>
            </a:r>
          </a:p>
        </p:txBody>
      </p:sp>
      <p:sp>
        <p:nvSpPr>
          <p:cNvPr name="TextBox 10" id="10"/>
          <p:cNvSpPr txBox="true"/>
          <p:nvPr/>
        </p:nvSpPr>
        <p:spPr>
          <a:xfrm rot="0">
            <a:off x="11106670" y="3018666"/>
            <a:ext cx="6971689" cy="1136794"/>
          </a:xfrm>
          <a:prstGeom prst="rect">
            <a:avLst/>
          </a:prstGeom>
        </p:spPr>
        <p:txBody>
          <a:bodyPr anchor="t" rtlCol="false" tIns="0" lIns="0" bIns="0" rIns="0">
            <a:spAutoFit/>
          </a:bodyPr>
          <a:lstStyle/>
          <a:p>
            <a:pPr algn="l">
              <a:lnSpc>
                <a:spcPts val="3076"/>
              </a:lnSpc>
            </a:pPr>
            <a:r>
              <a:rPr lang="en-US" sz="2197">
                <a:solidFill>
                  <a:srgbClr val="1F2020"/>
                </a:solidFill>
                <a:latin typeface="Open Sans"/>
                <a:ea typeface="Open Sans"/>
                <a:cs typeface="Open Sans"/>
                <a:sym typeface="Open Sans"/>
              </a:rPr>
              <a:t>A loan can be wriiten off from the repayment screen. </a:t>
            </a:r>
          </a:p>
          <a:p>
            <a:pPr algn="l">
              <a:lnSpc>
                <a:spcPts val="3076"/>
              </a:lnSpc>
              <a:spcBef>
                <a:spcPct val="0"/>
              </a:spcBef>
            </a:pPr>
            <a:r>
              <a:rPr lang="en-US" sz="2197">
                <a:solidFill>
                  <a:srgbClr val="1F2020"/>
                </a:solidFill>
                <a:latin typeface="Open Sans"/>
                <a:ea typeface="Open Sans"/>
                <a:cs typeface="Open Sans"/>
                <a:sym typeface="Open Sans"/>
              </a:rPr>
              <a:t>For the writeoff to o through, the app requires any two pins to authorise.</a:t>
            </a:r>
          </a:p>
        </p:txBody>
      </p:sp>
      <p:sp>
        <p:nvSpPr>
          <p:cNvPr name="TextBox 11" id="11"/>
          <p:cNvSpPr txBox="true"/>
          <p:nvPr/>
        </p:nvSpPr>
        <p:spPr>
          <a:xfrm rot="0">
            <a:off x="1039108" y="517674"/>
            <a:ext cx="1547756" cy="198120"/>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KALORITY</a:t>
            </a:r>
          </a:p>
        </p:txBody>
      </p:sp>
      <p:sp>
        <p:nvSpPr>
          <p:cNvPr name="Freeform 12" id="12"/>
          <p:cNvSpPr/>
          <p:nvPr/>
        </p:nvSpPr>
        <p:spPr>
          <a:xfrm flipH="false" flipV="false" rot="0">
            <a:off x="7017374" y="7761589"/>
            <a:ext cx="2182110" cy="1166437"/>
          </a:xfrm>
          <a:custGeom>
            <a:avLst/>
            <a:gdLst/>
            <a:ahLst/>
            <a:cxnLst/>
            <a:rect r="r" b="b" t="t" l="l"/>
            <a:pathLst>
              <a:path h="1166437" w="2182110">
                <a:moveTo>
                  <a:pt x="0" y="0"/>
                </a:moveTo>
                <a:lnTo>
                  <a:pt x="2182110" y="0"/>
                </a:lnTo>
                <a:lnTo>
                  <a:pt x="2182110" y="1166437"/>
                </a:lnTo>
                <a:lnTo>
                  <a:pt x="0" y="11664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3" id="13"/>
          <p:cNvGrpSpPr/>
          <p:nvPr/>
        </p:nvGrpSpPr>
        <p:grpSpPr>
          <a:xfrm rot="0">
            <a:off x="1277302" y="5302568"/>
            <a:ext cx="796290" cy="519112"/>
            <a:chOff x="0" y="0"/>
            <a:chExt cx="1061720" cy="692150"/>
          </a:xfrm>
        </p:grpSpPr>
        <p:sp>
          <p:nvSpPr>
            <p:cNvPr name="Freeform 14" id="14"/>
            <p:cNvSpPr/>
            <p:nvPr/>
          </p:nvSpPr>
          <p:spPr>
            <a:xfrm flipH="false" flipV="false" rot="0">
              <a:off x="44450" y="43180"/>
              <a:ext cx="967740" cy="603250"/>
            </a:xfrm>
            <a:custGeom>
              <a:avLst/>
              <a:gdLst/>
              <a:ahLst/>
              <a:cxnLst/>
              <a:rect r="r" b="b" t="t" l="l"/>
              <a:pathLst>
                <a:path h="603250" w="967740">
                  <a:moveTo>
                    <a:pt x="458470" y="60960"/>
                  </a:moveTo>
                  <a:cubicBezTo>
                    <a:pt x="476250" y="161290"/>
                    <a:pt x="471170" y="213360"/>
                    <a:pt x="450850" y="241300"/>
                  </a:cubicBezTo>
                  <a:cubicBezTo>
                    <a:pt x="430530" y="269240"/>
                    <a:pt x="396240" y="279400"/>
                    <a:pt x="358140" y="298450"/>
                  </a:cubicBezTo>
                  <a:cubicBezTo>
                    <a:pt x="303530" y="325120"/>
                    <a:pt x="149860" y="375920"/>
                    <a:pt x="148590" y="373380"/>
                  </a:cubicBezTo>
                  <a:cubicBezTo>
                    <a:pt x="147320" y="372110"/>
                    <a:pt x="158750" y="368300"/>
                    <a:pt x="157480" y="365760"/>
                  </a:cubicBezTo>
                  <a:cubicBezTo>
                    <a:pt x="156210" y="360680"/>
                    <a:pt x="104140" y="367030"/>
                    <a:pt x="86360" y="354330"/>
                  </a:cubicBezTo>
                  <a:cubicBezTo>
                    <a:pt x="69850" y="341630"/>
                    <a:pt x="55880" y="308610"/>
                    <a:pt x="55880" y="288290"/>
                  </a:cubicBezTo>
                  <a:cubicBezTo>
                    <a:pt x="55880" y="270510"/>
                    <a:pt x="64770" y="256540"/>
                    <a:pt x="77470" y="237490"/>
                  </a:cubicBezTo>
                  <a:cubicBezTo>
                    <a:pt x="99060" y="207010"/>
                    <a:pt x="149860" y="151130"/>
                    <a:pt x="186690" y="132080"/>
                  </a:cubicBezTo>
                  <a:cubicBezTo>
                    <a:pt x="213360" y="118110"/>
                    <a:pt x="241300" y="120650"/>
                    <a:pt x="269240" y="116840"/>
                  </a:cubicBezTo>
                  <a:cubicBezTo>
                    <a:pt x="295910" y="114300"/>
                    <a:pt x="321310" y="110490"/>
                    <a:pt x="349250" y="115570"/>
                  </a:cubicBezTo>
                  <a:cubicBezTo>
                    <a:pt x="382270" y="120650"/>
                    <a:pt x="422910" y="151130"/>
                    <a:pt x="455930" y="154940"/>
                  </a:cubicBezTo>
                  <a:cubicBezTo>
                    <a:pt x="485140" y="157480"/>
                    <a:pt x="504190" y="143510"/>
                    <a:pt x="537210" y="142240"/>
                  </a:cubicBezTo>
                  <a:cubicBezTo>
                    <a:pt x="591820" y="138430"/>
                    <a:pt x="712470" y="134620"/>
                    <a:pt x="750570" y="149860"/>
                  </a:cubicBezTo>
                  <a:cubicBezTo>
                    <a:pt x="767080" y="157480"/>
                    <a:pt x="773430" y="165100"/>
                    <a:pt x="781050" y="177800"/>
                  </a:cubicBezTo>
                  <a:cubicBezTo>
                    <a:pt x="789940" y="191770"/>
                    <a:pt x="796290" y="218440"/>
                    <a:pt x="795020" y="234950"/>
                  </a:cubicBezTo>
                  <a:cubicBezTo>
                    <a:pt x="793750" y="250190"/>
                    <a:pt x="788670" y="262890"/>
                    <a:pt x="781050" y="273050"/>
                  </a:cubicBezTo>
                  <a:cubicBezTo>
                    <a:pt x="773430" y="284480"/>
                    <a:pt x="768350" y="290830"/>
                    <a:pt x="750570" y="299720"/>
                  </a:cubicBezTo>
                  <a:cubicBezTo>
                    <a:pt x="699770" y="327660"/>
                    <a:pt x="514350" y="379730"/>
                    <a:pt x="415290" y="393700"/>
                  </a:cubicBezTo>
                  <a:cubicBezTo>
                    <a:pt x="339090" y="405130"/>
                    <a:pt x="267970" y="400050"/>
                    <a:pt x="208280" y="397510"/>
                  </a:cubicBezTo>
                  <a:cubicBezTo>
                    <a:pt x="162560" y="394970"/>
                    <a:pt x="120650" y="402590"/>
                    <a:pt x="87630" y="384810"/>
                  </a:cubicBezTo>
                  <a:cubicBezTo>
                    <a:pt x="54610" y="367030"/>
                    <a:pt x="25400" y="325120"/>
                    <a:pt x="12700" y="290830"/>
                  </a:cubicBezTo>
                  <a:cubicBezTo>
                    <a:pt x="0" y="259080"/>
                    <a:pt x="5080" y="222250"/>
                    <a:pt x="6350" y="189230"/>
                  </a:cubicBezTo>
                  <a:cubicBezTo>
                    <a:pt x="7620" y="158750"/>
                    <a:pt x="3810" y="127000"/>
                    <a:pt x="20320" y="101600"/>
                  </a:cubicBezTo>
                  <a:cubicBezTo>
                    <a:pt x="40640" y="71120"/>
                    <a:pt x="97790" y="34290"/>
                    <a:pt x="138430" y="26670"/>
                  </a:cubicBezTo>
                  <a:cubicBezTo>
                    <a:pt x="177800" y="20320"/>
                    <a:pt x="229870" y="35560"/>
                    <a:pt x="260350" y="55880"/>
                  </a:cubicBezTo>
                  <a:cubicBezTo>
                    <a:pt x="288290" y="74930"/>
                    <a:pt x="298450" y="119380"/>
                    <a:pt x="320040" y="143510"/>
                  </a:cubicBezTo>
                  <a:cubicBezTo>
                    <a:pt x="339090" y="163830"/>
                    <a:pt x="355600" y="185420"/>
                    <a:pt x="379730" y="195580"/>
                  </a:cubicBezTo>
                  <a:cubicBezTo>
                    <a:pt x="406400" y="205740"/>
                    <a:pt x="466090" y="181610"/>
                    <a:pt x="478790" y="198120"/>
                  </a:cubicBezTo>
                  <a:cubicBezTo>
                    <a:pt x="490220" y="212090"/>
                    <a:pt x="478790" y="260350"/>
                    <a:pt x="462280" y="279400"/>
                  </a:cubicBezTo>
                  <a:cubicBezTo>
                    <a:pt x="445770" y="299720"/>
                    <a:pt x="406400" y="307340"/>
                    <a:pt x="374650" y="312420"/>
                  </a:cubicBezTo>
                  <a:cubicBezTo>
                    <a:pt x="341630" y="317500"/>
                    <a:pt x="293370" y="316230"/>
                    <a:pt x="267970" y="309880"/>
                  </a:cubicBezTo>
                  <a:cubicBezTo>
                    <a:pt x="251460" y="306070"/>
                    <a:pt x="241300" y="299720"/>
                    <a:pt x="231140" y="290830"/>
                  </a:cubicBezTo>
                  <a:cubicBezTo>
                    <a:pt x="220980" y="281940"/>
                    <a:pt x="212090" y="269240"/>
                    <a:pt x="207010" y="256540"/>
                  </a:cubicBezTo>
                  <a:cubicBezTo>
                    <a:pt x="201930" y="243840"/>
                    <a:pt x="200660" y="228600"/>
                    <a:pt x="201930" y="214630"/>
                  </a:cubicBezTo>
                  <a:cubicBezTo>
                    <a:pt x="203200" y="201930"/>
                    <a:pt x="205740" y="189230"/>
                    <a:pt x="217170" y="175260"/>
                  </a:cubicBezTo>
                  <a:cubicBezTo>
                    <a:pt x="240030" y="147320"/>
                    <a:pt x="327660" y="106680"/>
                    <a:pt x="373380" y="86360"/>
                  </a:cubicBezTo>
                  <a:cubicBezTo>
                    <a:pt x="405130" y="72390"/>
                    <a:pt x="424180" y="60960"/>
                    <a:pt x="457200" y="59690"/>
                  </a:cubicBezTo>
                  <a:cubicBezTo>
                    <a:pt x="504190" y="57150"/>
                    <a:pt x="581660" y="80010"/>
                    <a:pt x="629920" y="95250"/>
                  </a:cubicBezTo>
                  <a:cubicBezTo>
                    <a:pt x="666750" y="106680"/>
                    <a:pt x="685800" y="125730"/>
                    <a:pt x="723900" y="134620"/>
                  </a:cubicBezTo>
                  <a:cubicBezTo>
                    <a:pt x="777240" y="148590"/>
                    <a:pt x="887730" y="135890"/>
                    <a:pt x="923290" y="151130"/>
                  </a:cubicBezTo>
                  <a:cubicBezTo>
                    <a:pt x="939800" y="158750"/>
                    <a:pt x="946150" y="167640"/>
                    <a:pt x="952500" y="179070"/>
                  </a:cubicBezTo>
                  <a:cubicBezTo>
                    <a:pt x="960120" y="189230"/>
                    <a:pt x="965200" y="204470"/>
                    <a:pt x="966470" y="217170"/>
                  </a:cubicBezTo>
                  <a:cubicBezTo>
                    <a:pt x="967740" y="229870"/>
                    <a:pt x="966470" y="243840"/>
                    <a:pt x="960120" y="256540"/>
                  </a:cubicBezTo>
                  <a:cubicBezTo>
                    <a:pt x="952500" y="271780"/>
                    <a:pt x="941070" y="288290"/>
                    <a:pt x="919480" y="299720"/>
                  </a:cubicBezTo>
                  <a:cubicBezTo>
                    <a:pt x="878840" y="322580"/>
                    <a:pt x="774700" y="328930"/>
                    <a:pt x="707390" y="335280"/>
                  </a:cubicBezTo>
                  <a:cubicBezTo>
                    <a:pt x="648970" y="340360"/>
                    <a:pt x="553720" y="314960"/>
                    <a:pt x="539750" y="337820"/>
                  </a:cubicBezTo>
                  <a:cubicBezTo>
                    <a:pt x="528320" y="353060"/>
                    <a:pt x="552450" y="407670"/>
                    <a:pt x="570230" y="415290"/>
                  </a:cubicBezTo>
                  <a:cubicBezTo>
                    <a:pt x="589280" y="424180"/>
                    <a:pt x="631190" y="401320"/>
                    <a:pt x="654050" y="387350"/>
                  </a:cubicBezTo>
                  <a:cubicBezTo>
                    <a:pt x="674370" y="374650"/>
                    <a:pt x="685800" y="351790"/>
                    <a:pt x="703580" y="339090"/>
                  </a:cubicBezTo>
                  <a:cubicBezTo>
                    <a:pt x="718820" y="328930"/>
                    <a:pt x="735330" y="318770"/>
                    <a:pt x="751840" y="316230"/>
                  </a:cubicBezTo>
                  <a:cubicBezTo>
                    <a:pt x="768350" y="314960"/>
                    <a:pt x="789940" y="318770"/>
                    <a:pt x="805180" y="327660"/>
                  </a:cubicBezTo>
                  <a:cubicBezTo>
                    <a:pt x="819150" y="336550"/>
                    <a:pt x="834390" y="350520"/>
                    <a:pt x="839470" y="368300"/>
                  </a:cubicBezTo>
                  <a:cubicBezTo>
                    <a:pt x="845820" y="388620"/>
                    <a:pt x="842010" y="427990"/>
                    <a:pt x="831850" y="447040"/>
                  </a:cubicBezTo>
                  <a:cubicBezTo>
                    <a:pt x="822960" y="462280"/>
                    <a:pt x="805180" y="473710"/>
                    <a:pt x="789940" y="480060"/>
                  </a:cubicBezTo>
                  <a:cubicBezTo>
                    <a:pt x="773430" y="485140"/>
                    <a:pt x="751840" y="486410"/>
                    <a:pt x="735330" y="480060"/>
                  </a:cubicBezTo>
                  <a:cubicBezTo>
                    <a:pt x="715010" y="471170"/>
                    <a:pt x="687070" y="445770"/>
                    <a:pt x="680720" y="422910"/>
                  </a:cubicBezTo>
                  <a:cubicBezTo>
                    <a:pt x="674370" y="401320"/>
                    <a:pt x="684530" y="364490"/>
                    <a:pt x="697230" y="346710"/>
                  </a:cubicBezTo>
                  <a:cubicBezTo>
                    <a:pt x="707390" y="331470"/>
                    <a:pt x="726440" y="321310"/>
                    <a:pt x="742950" y="317500"/>
                  </a:cubicBezTo>
                  <a:cubicBezTo>
                    <a:pt x="759460" y="313690"/>
                    <a:pt x="781050" y="316230"/>
                    <a:pt x="796290" y="323850"/>
                  </a:cubicBezTo>
                  <a:cubicBezTo>
                    <a:pt x="811530" y="330200"/>
                    <a:pt x="828040" y="345440"/>
                    <a:pt x="835660" y="359410"/>
                  </a:cubicBezTo>
                  <a:cubicBezTo>
                    <a:pt x="844550" y="374650"/>
                    <a:pt x="847090" y="396240"/>
                    <a:pt x="844550" y="412750"/>
                  </a:cubicBezTo>
                  <a:cubicBezTo>
                    <a:pt x="842010" y="429260"/>
                    <a:pt x="833120" y="443230"/>
                    <a:pt x="820420" y="461010"/>
                  </a:cubicBezTo>
                  <a:cubicBezTo>
                    <a:pt x="801370" y="485140"/>
                    <a:pt x="767080" y="518160"/>
                    <a:pt x="735330" y="541020"/>
                  </a:cubicBezTo>
                  <a:cubicBezTo>
                    <a:pt x="702310" y="563880"/>
                    <a:pt x="661670" y="590550"/>
                    <a:pt x="626110" y="596900"/>
                  </a:cubicBezTo>
                  <a:cubicBezTo>
                    <a:pt x="596900" y="603250"/>
                    <a:pt x="570230" y="599440"/>
                    <a:pt x="542290" y="589280"/>
                  </a:cubicBezTo>
                  <a:cubicBezTo>
                    <a:pt x="508000" y="576580"/>
                    <a:pt x="462280" y="544830"/>
                    <a:pt x="439420" y="518160"/>
                  </a:cubicBezTo>
                  <a:cubicBezTo>
                    <a:pt x="421640" y="496570"/>
                    <a:pt x="416560" y="472440"/>
                    <a:pt x="408940" y="447040"/>
                  </a:cubicBezTo>
                  <a:cubicBezTo>
                    <a:pt x="400050" y="416560"/>
                    <a:pt x="387350" y="382270"/>
                    <a:pt x="392430" y="346710"/>
                  </a:cubicBezTo>
                  <a:cubicBezTo>
                    <a:pt x="398780" y="302260"/>
                    <a:pt x="424180" y="228600"/>
                    <a:pt x="458470" y="199390"/>
                  </a:cubicBezTo>
                  <a:cubicBezTo>
                    <a:pt x="490220" y="172720"/>
                    <a:pt x="533400" y="179070"/>
                    <a:pt x="584200" y="170180"/>
                  </a:cubicBezTo>
                  <a:cubicBezTo>
                    <a:pt x="662940" y="157480"/>
                    <a:pt x="831850" y="137160"/>
                    <a:pt x="883920" y="140970"/>
                  </a:cubicBezTo>
                  <a:cubicBezTo>
                    <a:pt x="904240" y="142240"/>
                    <a:pt x="911860" y="144780"/>
                    <a:pt x="923290" y="151130"/>
                  </a:cubicBezTo>
                  <a:cubicBezTo>
                    <a:pt x="934720" y="157480"/>
                    <a:pt x="946150" y="166370"/>
                    <a:pt x="952500" y="179070"/>
                  </a:cubicBezTo>
                  <a:cubicBezTo>
                    <a:pt x="961390" y="194310"/>
                    <a:pt x="966470" y="219710"/>
                    <a:pt x="965200" y="237490"/>
                  </a:cubicBezTo>
                  <a:cubicBezTo>
                    <a:pt x="963930" y="251460"/>
                    <a:pt x="958850" y="262890"/>
                    <a:pt x="949960" y="274320"/>
                  </a:cubicBezTo>
                  <a:cubicBezTo>
                    <a:pt x="939800" y="287020"/>
                    <a:pt x="923290" y="300990"/>
                    <a:pt x="900430" y="307340"/>
                  </a:cubicBezTo>
                  <a:cubicBezTo>
                    <a:pt x="863600" y="317500"/>
                    <a:pt x="792480" y="309880"/>
                    <a:pt x="744220" y="304800"/>
                  </a:cubicBezTo>
                  <a:cubicBezTo>
                    <a:pt x="699770" y="299720"/>
                    <a:pt x="661670" y="290830"/>
                    <a:pt x="621030" y="278130"/>
                  </a:cubicBezTo>
                  <a:cubicBezTo>
                    <a:pt x="577850" y="265430"/>
                    <a:pt x="534670" y="228600"/>
                    <a:pt x="492760" y="226060"/>
                  </a:cubicBezTo>
                  <a:cubicBezTo>
                    <a:pt x="455930" y="223520"/>
                    <a:pt x="420370" y="241300"/>
                    <a:pt x="386080" y="255270"/>
                  </a:cubicBezTo>
                  <a:cubicBezTo>
                    <a:pt x="351790" y="270510"/>
                    <a:pt x="309880" y="308610"/>
                    <a:pt x="288290" y="312420"/>
                  </a:cubicBezTo>
                  <a:cubicBezTo>
                    <a:pt x="279400" y="313690"/>
                    <a:pt x="275590" y="312420"/>
                    <a:pt x="267970" y="309880"/>
                  </a:cubicBezTo>
                  <a:cubicBezTo>
                    <a:pt x="254000" y="304800"/>
                    <a:pt x="227330" y="290830"/>
                    <a:pt x="217170" y="274320"/>
                  </a:cubicBezTo>
                  <a:cubicBezTo>
                    <a:pt x="205740" y="259080"/>
                    <a:pt x="199390" y="233680"/>
                    <a:pt x="201930" y="214630"/>
                  </a:cubicBezTo>
                  <a:cubicBezTo>
                    <a:pt x="204470" y="195580"/>
                    <a:pt x="215900" y="172720"/>
                    <a:pt x="231140" y="160020"/>
                  </a:cubicBezTo>
                  <a:cubicBezTo>
                    <a:pt x="245110" y="147320"/>
                    <a:pt x="262890" y="142240"/>
                    <a:pt x="288290" y="138430"/>
                  </a:cubicBezTo>
                  <a:cubicBezTo>
                    <a:pt x="336550" y="129540"/>
                    <a:pt x="450850" y="124460"/>
                    <a:pt x="502920" y="143510"/>
                  </a:cubicBezTo>
                  <a:cubicBezTo>
                    <a:pt x="541020" y="156210"/>
                    <a:pt x="572770" y="177800"/>
                    <a:pt x="588010" y="205740"/>
                  </a:cubicBezTo>
                  <a:cubicBezTo>
                    <a:pt x="601980" y="234950"/>
                    <a:pt x="607060" y="288290"/>
                    <a:pt x="590550" y="314960"/>
                  </a:cubicBezTo>
                  <a:cubicBezTo>
                    <a:pt x="572770" y="344170"/>
                    <a:pt x="520700" y="361950"/>
                    <a:pt x="477520" y="369570"/>
                  </a:cubicBezTo>
                  <a:cubicBezTo>
                    <a:pt x="425450" y="378460"/>
                    <a:pt x="342900" y="369570"/>
                    <a:pt x="295910" y="349250"/>
                  </a:cubicBezTo>
                  <a:cubicBezTo>
                    <a:pt x="256540" y="332740"/>
                    <a:pt x="224790" y="306070"/>
                    <a:pt x="204470" y="274320"/>
                  </a:cubicBezTo>
                  <a:cubicBezTo>
                    <a:pt x="185420" y="242570"/>
                    <a:pt x="190500" y="160020"/>
                    <a:pt x="177800" y="158750"/>
                  </a:cubicBezTo>
                  <a:cubicBezTo>
                    <a:pt x="168910" y="157480"/>
                    <a:pt x="134620" y="212090"/>
                    <a:pt x="143510" y="227330"/>
                  </a:cubicBezTo>
                  <a:cubicBezTo>
                    <a:pt x="161290" y="256540"/>
                    <a:pt x="356870" y="238760"/>
                    <a:pt x="422910" y="224790"/>
                  </a:cubicBezTo>
                  <a:cubicBezTo>
                    <a:pt x="459740" y="218440"/>
                    <a:pt x="472440" y="201930"/>
                    <a:pt x="508000" y="190500"/>
                  </a:cubicBezTo>
                  <a:cubicBezTo>
                    <a:pt x="563880" y="173990"/>
                    <a:pt x="689610" y="137160"/>
                    <a:pt x="731520" y="143510"/>
                  </a:cubicBezTo>
                  <a:cubicBezTo>
                    <a:pt x="749300" y="146050"/>
                    <a:pt x="756920" y="152400"/>
                    <a:pt x="767080" y="162560"/>
                  </a:cubicBezTo>
                  <a:cubicBezTo>
                    <a:pt x="779780" y="173990"/>
                    <a:pt x="792480" y="198120"/>
                    <a:pt x="795020" y="214630"/>
                  </a:cubicBezTo>
                  <a:cubicBezTo>
                    <a:pt x="797560" y="228600"/>
                    <a:pt x="795020" y="242570"/>
                    <a:pt x="789940" y="255270"/>
                  </a:cubicBezTo>
                  <a:cubicBezTo>
                    <a:pt x="786130" y="267970"/>
                    <a:pt x="778510" y="279400"/>
                    <a:pt x="767080" y="288290"/>
                  </a:cubicBezTo>
                  <a:cubicBezTo>
                    <a:pt x="754380" y="299720"/>
                    <a:pt x="735330" y="306070"/>
                    <a:pt x="711200" y="309880"/>
                  </a:cubicBezTo>
                  <a:cubicBezTo>
                    <a:pt x="669290" y="317500"/>
                    <a:pt x="601980" y="312420"/>
                    <a:pt x="535940" y="308610"/>
                  </a:cubicBezTo>
                  <a:cubicBezTo>
                    <a:pt x="450850" y="302260"/>
                    <a:pt x="311150" y="247650"/>
                    <a:pt x="246380" y="270510"/>
                  </a:cubicBezTo>
                  <a:cubicBezTo>
                    <a:pt x="203200" y="287020"/>
                    <a:pt x="177800" y="354330"/>
                    <a:pt x="157480" y="365760"/>
                  </a:cubicBezTo>
                  <a:cubicBezTo>
                    <a:pt x="149860" y="369570"/>
                    <a:pt x="147320" y="369570"/>
                    <a:pt x="139700" y="369570"/>
                  </a:cubicBezTo>
                  <a:cubicBezTo>
                    <a:pt x="125730" y="368300"/>
                    <a:pt x="100330" y="364490"/>
                    <a:pt x="86360" y="354330"/>
                  </a:cubicBezTo>
                  <a:cubicBezTo>
                    <a:pt x="72390" y="342900"/>
                    <a:pt x="60960" y="322580"/>
                    <a:pt x="57150" y="307340"/>
                  </a:cubicBezTo>
                  <a:cubicBezTo>
                    <a:pt x="53340" y="294640"/>
                    <a:pt x="54610" y="281940"/>
                    <a:pt x="58420" y="270510"/>
                  </a:cubicBezTo>
                  <a:cubicBezTo>
                    <a:pt x="64770" y="255270"/>
                    <a:pt x="82550" y="233680"/>
                    <a:pt x="92710" y="226060"/>
                  </a:cubicBezTo>
                  <a:cubicBezTo>
                    <a:pt x="97790" y="220980"/>
                    <a:pt x="101600" y="218440"/>
                    <a:pt x="109220" y="218440"/>
                  </a:cubicBezTo>
                  <a:cubicBezTo>
                    <a:pt x="120650" y="217170"/>
                    <a:pt x="137160" y="234950"/>
                    <a:pt x="152400" y="233680"/>
                  </a:cubicBezTo>
                  <a:cubicBezTo>
                    <a:pt x="171450" y="229870"/>
                    <a:pt x="189230" y="199390"/>
                    <a:pt x="214630" y="187960"/>
                  </a:cubicBezTo>
                  <a:cubicBezTo>
                    <a:pt x="245110" y="175260"/>
                    <a:pt x="311150" y="186690"/>
                    <a:pt x="325120" y="165100"/>
                  </a:cubicBezTo>
                  <a:cubicBezTo>
                    <a:pt x="336550" y="147320"/>
                    <a:pt x="302260" y="105410"/>
                    <a:pt x="306070" y="80010"/>
                  </a:cubicBezTo>
                  <a:cubicBezTo>
                    <a:pt x="308610" y="57150"/>
                    <a:pt x="321310" y="27940"/>
                    <a:pt x="339090" y="16510"/>
                  </a:cubicBezTo>
                  <a:cubicBezTo>
                    <a:pt x="356870" y="3810"/>
                    <a:pt x="391160" y="0"/>
                    <a:pt x="410210" y="7620"/>
                  </a:cubicBezTo>
                  <a:cubicBezTo>
                    <a:pt x="430530" y="15240"/>
                    <a:pt x="458470" y="60960"/>
                    <a:pt x="458470" y="60960"/>
                  </a:cubicBezTo>
                </a:path>
              </a:pathLst>
            </a:custGeom>
            <a:solidFill>
              <a:srgbClr val="F8F8F8"/>
            </a:solidFill>
            <a:ln cap="sq">
              <a:noFill/>
              <a:prstDash val="solid"/>
              <a:miter/>
            </a:ln>
          </p:spPr>
        </p:sp>
      </p:grpSp>
      <p:sp>
        <p:nvSpPr>
          <p:cNvPr name="Freeform 15" id="15"/>
          <p:cNvSpPr/>
          <p:nvPr/>
        </p:nvSpPr>
        <p:spPr>
          <a:xfrm flipH="false" flipV="false" rot="0">
            <a:off x="2135955" y="321431"/>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7"/>
            <a:stretch>
              <a:fillRect l="0" t="0" r="0" b="0"/>
            </a:stretch>
          </a:blipFill>
        </p:spPr>
      </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531564" y="4434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2"/>
            <a:stretch>
              <a:fillRect l="0" t="0" r="0" b="0"/>
            </a:stretch>
          </a:blipFill>
          <a:ln cap="sq">
            <a:noFill/>
            <a:prstDash val="solid"/>
            <a:miter/>
          </a:ln>
        </p:spPr>
      </p:sp>
      <p:sp>
        <p:nvSpPr>
          <p:cNvPr name="Freeform 6" id="6"/>
          <p:cNvSpPr/>
          <p:nvPr/>
        </p:nvSpPr>
        <p:spPr>
          <a:xfrm flipH="false" flipV="false" rot="0">
            <a:off x="1224221" y="1430259"/>
            <a:ext cx="4027969" cy="8727267"/>
          </a:xfrm>
          <a:custGeom>
            <a:avLst/>
            <a:gdLst/>
            <a:ahLst/>
            <a:cxnLst/>
            <a:rect r="r" b="b" t="t" l="l"/>
            <a:pathLst>
              <a:path h="8727267" w="4027969">
                <a:moveTo>
                  <a:pt x="0" y="0"/>
                </a:moveTo>
                <a:lnTo>
                  <a:pt x="4027969" y="0"/>
                </a:lnTo>
                <a:lnTo>
                  <a:pt x="4027969" y="8727267"/>
                </a:lnTo>
                <a:lnTo>
                  <a:pt x="0" y="8727267"/>
                </a:lnTo>
                <a:lnTo>
                  <a:pt x="0" y="0"/>
                </a:lnTo>
                <a:close/>
              </a:path>
            </a:pathLst>
          </a:custGeom>
          <a:blipFill>
            <a:blip r:embed="rId3"/>
            <a:stretch>
              <a:fillRect l="0" t="0" r="0" b="0"/>
            </a:stretch>
          </a:blipFill>
        </p:spPr>
      </p:sp>
      <p:sp>
        <p:nvSpPr>
          <p:cNvPr name="Freeform 7" id="7"/>
          <p:cNvSpPr/>
          <p:nvPr/>
        </p:nvSpPr>
        <p:spPr>
          <a:xfrm flipH="false" flipV="false" rot="0">
            <a:off x="1898058" y="6506964"/>
            <a:ext cx="2680294" cy="1432739"/>
          </a:xfrm>
          <a:custGeom>
            <a:avLst/>
            <a:gdLst/>
            <a:ahLst/>
            <a:cxnLst/>
            <a:rect r="r" b="b" t="t" l="l"/>
            <a:pathLst>
              <a:path h="1432739" w="2680294">
                <a:moveTo>
                  <a:pt x="0" y="0"/>
                </a:moveTo>
                <a:lnTo>
                  <a:pt x="2680294" y="0"/>
                </a:lnTo>
                <a:lnTo>
                  <a:pt x="2680294" y="1432739"/>
                </a:lnTo>
                <a:lnTo>
                  <a:pt x="0" y="143273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6672430" y="101723"/>
            <a:ext cx="5866816" cy="731752"/>
          </a:xfrm>
          <a:prstGeom prst="rect">
            <a:avLst/>
          </a:prstGeom>
        </p:spPr>
        <p:txBody>
          <a:bodyPr anchor="t" rtlCol="false" tIns="0" lIns="0" bIns="0" rIns="0">
            <a:spAutoFit/>
          </a:bodyPr>
          <a:lstStyle/>
          <a:p>
            <a:pPr algn="l">
              <a:lnSpc>
                <a:spcPts val="5336"/>
              </a:lnSpc>
            </a:pPr>
            <a:r>
              <a:rPr lang="en-US" sz="4560" b="true">
                <a:solidFill>
                  <a:srgbClr val="1F2020"/>
                </a:solidFill>
                <a:latin typeface="Poppins Bold"/>
                <a:ea typeface="Poppins Bold"/>
                <a:cs typeface="Poppins Bold"/>
                <a:sym typeface="Poppins Bold"/>
              </a:rPr>
              <a:t>Loan Disbursement</a:t>
            </a:r>
          </a:p>
        </p:txBody>
      </p:sp>
      <p:sp>
        <p:nvSpPr>
          <p:cNvPr name="TextBox 9" id="9"/>
          <p:cNvSpPr txBox="true"/>
          <p:nvPr/>
        </p:nvSpPr>
        <p:spPr>
          <a:xfrm rot="0">
            <a:off x="1039108" y="517674"/>
            <a:ext cx="1547756" cy="198120"/>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KALORITY</a:t>
            </a:r>
          </a:p>
        </p:txBody>
      </p:sp>
      <p:sp>
        <p:nvSpPr>
          <p:cNvPr name="TextBox 10" id="10"/>
          <p:cNvSpPr txBox="true"/>
          <p:nvPr/>
        </p:nvSpPr>
        <p:spPr>
          <a:xfrm rot="0">
            <a:off x="5733108" y="2031068"/>
            <a:ext cx="4542399" cy="1325936"/>
          </a:xfrm>
          <a:prstGeom prst="rect">
            <a:avLst/>
          </a:prstGeom>
        </p:spPr>
        <p:txBody>
          <a:bodyPr anchor="t" rtlCol="false" tIns="0" lIns="0" bIns="0" rIns="0">
            <a:spAutoFit/>
          </a:bodyPr>
          <a:lstStyle/>
          <a:p>
            <a:pPr algn="l">
              <a:lnSpc>
                <a:spcPts val="3516"/>
              </a:lnSpc>
              <a:spcBef>
                <a:spcPct val="0"/>
              </a:spcBef>
            </a:pPr>
            <a:r>
              <a:rPr lang="en-US" b="true" sz="2511">
                <a:solidFill>
                  <a:srgbClr val="335ACF"/>
                </a:solidFill>
                <a:latin typeface="Open Sans Bold"/>
                <a:ea typeface="Open Sans Bold"/>
                <a:cs typeface="Open Sans Bold"/>
                <a:sym typeface="Open Sans Bold"/>
              </a:rPr>
              <a:t>STEP 1: Enter amount available for disbursement during the meeting.</a:t>
            </a:r>
          </a:p>
        </p:txBody>
      </p:sp>
      <p:sp>
        <p:nvSpPr>
          <p:cNvPr name="TextBox 11" id="11"/>
          <p:cNvSpPr txBox="true"/>
          <p:nvPr/>
        </p:nvSpPr>
        <p:spPr>
          <a:xfrm rot="0">
            <a:off x="8376363" y="7400202"/>
            <a:ext cx="4917583" cy="1672581"/>
          </a:xfrm>
          <a:prstGeom prst="rect">
            <a:avLst/>
          </a:prstGeom>
        </p:spPr>
        <p:txBody>
          <a:bodyPr anchor="t" rtlCol="false" tIns="0" lIns="0" bIns="0" rIns="0">
            <a:spAutoFit/>
          </a:bodyPr>
          <a:lstStyle/>
          <a:p>
            <a:pPr algn="l">
              <a:lnSpc>
                <a:spcPts val="3335"/>
              </a:lnSpc>
              <a:spcBef>
                <a:spcPct val="0"/>
              </a:spcBef>
            </a:pPr>
            <a:r>
              <a:rPr lang="en-US" b="true" sz="2382">
                <a:solidFill>
                  <a:srgbClr val="335ACF"/>
                </a:solidFill>
                <a:latin typeface="Open Sans Bold"/>
                <a:ea typeface="Open Sans Bold"/>
                <a:cs typeface="Open Sans Bold"/>
                <a:sym typeface="Open Sans Bold"/>
              </a:rPr>
              <a:t>STEP 2: Select the member to disburse a loan to. Please note, if a member already has a loan, they will not appear on this list.</a:t>
            </a:r>
          </a:p>
        </p:txBody>
      </p:sp>
      <p:grpSp>
        <p:nvGrpSpPr>
          <p:cNvPr name="Group 12" id="12"/>
          <p:cNvGrpSpPr/>
          <p:nvPr/>
        </p:nvGrpSpPr>
        <p:grpSpPr>
          <a:xfrm rot="0">
            <a:off x="13434516" y="1028700"/>
            <a:ext cx="4236878" cy="8934740"/>
            <a:chOff x="0" y="0"/>
            <a:chExt cx="5649170" cy="11912986"/>
          </a:xfrm>
        </p:grpSpPr>
        <p:sp>
          <p:nvSpPr>
            <p:cNvPr name="Freeform 13" id="13"/>
            <p:cNvSpPr/>
            <p:nvPr/>
          </p:nvSpPr>
          <p:spPr>
            <a:xfrm flipH="false" flipV="false" rot="0">
              <a:off x="0" y="0"/>
              <a:ext cx="5649170" cy="11912986"/>
            </a:xfrm>
            <a:custGeom>
              <a:avLst/>
              <a:gdLst/>
              <a:ahLst/>
              <a:cxnLst/>
              <a:rect r="r" b="b" t="t" l="l"/>
              <a:pathLst>
                <a:path h="11912986" w="5649170">
                  <a:moveTo>
                    <a:pt x="0" y="0"/>
                  </a:moveTo>
                  <a:lnTo>
                    <a:pt x="5649170" y="0"/>
                  </a:lnTo>
                  <a:lnTo>
                    <a:pt x="5649170" y="11912986"/>
                  </a:lnTo>
                  <a:lnTo>
                    <a:pt x="0" y="11912986"/>
                  </a:lnTo>
                  <a:lnTo>
                    <a:pt x="0" y="0"/>
                  </a:lnTo>
                  <a:close/>
                </a:path>
              </a:pathLst>
            </a:custGeom>
            <a:blipFill>
              <a:blip r:embed="rId6"/>
              <a:stretch>
                <a:fillRect l="0" t="-2743" r="0" b="0"/>
              </a:stretch>
            </a:blipFill>
          </p:spPr>
        </p:sp>
        <p:sp>
          <p:nvSpPr>
            <p:cNvPr name="Freeform 14" id="14"/>
            <p:cNvSpPr/>
            <p:nvPr/>
          </p:nvSpPr>
          <p:spPr>
            <a:xfrm flipH="false" flipV="false" rot="0">
              <a:off x="0" y="0"/>
              <a:ext cx="5649170" cy="3727143"/>
            </a:xfrm>
            <a:custGeom>
              <a:avLst/>
              <a:gdLst/>
              <a:ahLst/>
              <a:cxnLst/>
              <a:rect r="r" b="b" t="t" l="l"/>
              <a:pathLst>
                <a:path h="3727143" w="5649170">
                  <a:moveTo>
                    <a:pt x="0" y="0"/>
                  </a:moveTo>
                  <a:lnTo>
                    <a:pt x="5649170" y="0"/>
                  </a:lnTo>
                  <a:lnTo>
                    <a:pt x="5649170" y="3727143"/>
                  </a:lnTo>
                  <a:lnTo>
                    <a:pt x="0" y="3727143"/>
                  </a:lnTo>
                  <a:lnTo>
                    <a:pt x="0" y="0"/>
                  </a:lnTo>
                  <a:close/>
                </a:path>
              </a:pathLst>
            </a:custGeom>
            <a:blipFill>
              <a:blip r:embed="rId7"/>
              <a:stretch>
                <a:fillRect l="0" t="0" r="0" b="-228398"/>
              </a:stretch>
            </a:blipFill>
          </p:spPr>
        </p:sp>
      </p:grpSp>
      <p:sp>
        <p:nvSpPr>
          <p:cNvPr name="Freeform 15" id="15"/>
          <p:cNvSpPr/>
          <p:nvPr/>
        </p:nvSpPr>
        <p:spPr>
          <a:xfrm flipH="false" flipV="false" rot="0">
            <a:off x="2135955" y="321431"/>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8"/>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537BF1"/>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028700" y="1794603"/>
            <a:ext cx="3795903" cy="8229600"/>
          </a:xfrm>
          <a:custGeom>
            <a:avLst/>
            <a:gdLst/>
            <a:ahLst/>
            <a:cxnLst/>
            <a:rect r="r" b="b" t="t" l="l"/>
            <a:pathLst>
              <a:path h="8229600" w="3795903">
                <a:moveTo>
                  <a:pt x="0" y="0"/>
                </a:moveTo>
                <a:lnTo>
                  <a:pt x="3795903" y="0"/>
                </a:lnTo>
                <a:lnTo>
                  <a:pt x="3795903" y="8229600"/>
                </a:lnTo>
                <a:lnTo>
                  <a:pt x="0" y="8229600"/>
                </a:lnTo>
                <a:lnTo>
                  <a:pt x="0" y="0"/>
                </a:lnTo>
                <a:close/>
              </a:path>
            </a:pathLst>
          </a:custGeom>
          <a:blipFill>
            <a:blip r:embed="rId2"/>
            <a:stretch>
              <a:fillRect l="0" t="0" r="0" b="0"/>
            </a:stretch>
          </a:blipFill>
        </p:spPr>
      </p:sp>
      <p:sp>
        <p:nvSpPr>
          <p:cNvPr name="Freeform 6" id="6"/>
          <p:cNvSpPr/>
          <p:nvPr/>
        </p:nvSpPr>
        <p:spPr>
          <a:xfrm flipH="false" flipV="false" rot="0">
            <a:off x="5497863" y="1787650"/>
            <a:ext cx="3799110" cy="8236553"/>
          </a:xfrm>
          <a:custGeom>
            <a:avLst/>
            <a:gdLst/>
            <a:ahLst/>
            <a:cxnLst/>
            <a:rect r="r" b="b" t="t" l="l"/>
            <a:pathLst>
              <a:path h="8236553" w="3799110">
                <a:moveTo>
                  <a:pt x="0" y="0"/>
                </a:moveTo>
                <a:lnTo>
                  <a:pt x="3799110" y="0"/>
                </a:lnTo>
                <a:lnTo>
                  <a:pt x="3799110" y="8236553"/>
                </a:lnTo>
                <a:lnTo>
                  <a:pt x="0" y="8236553"/>
                </a:lnTo>
                <a:lnTo>
                  <a:pt x="0" y="0"/>
                </a:lnTo>
                <a:close/>
              </a:path>
            </a:pathLst>
          </a:custGeom>
          <a:blipFill>
            <a:blip r:embed="rId3"/>
            <a:stretch>
              <a:fillRect l="0" t="0" r="0" b="0"/>
            </a:stretch>
          </a:blipFill>
        </p:spPr>
      </p:sp>
      <p:sp>
        <p:nvSpPr>
          <p:cNvPr name="TextBox 7" id="7"/>
          <p:cNvSpPr txBox="true"/>
          <p:nvPr/>
        </p:nvSpPr>
        <p:spPr>
          <a:xfrm rot="0">
            <a:off x="5803773" y="305637"/>
            <a:ext cx="6427931" cy="731752"/>
          </a:xfrm>
          <a:prstGeom prst="rect">
            <a:avLst/>
          </a:prstGeom>
        </p:spPr>
        <p:txBody>
          <a:bodyPr anchor="t" rtlCol="false" tIns="0" lIns="0" bIns="0" rIns="0">
            <a:spAutoFit/>
          </a:bodyPr>
          <a:lstStyle/>
          <a:p>
            <a:pPr algn="ctr">
              <a:lnSpc>
                <a:spcPts val="5336"/>
              </a:lnSpc>
            </a:pPr>
            <a:r>
              <a:rPr lang="en-US" b="true" sz="4560">
                <a:solidFill>
                  <a:srgbClr val="1F2020"/>
                </a:solidFill>
                <a:latin typeface="Poppins Bold"/>
                <a:ea typeface="Poppins Bold"/>
                <a:cs typeface="Poppins Bold"/>
                <a:sym typeface="Poppins Bold"/>
              </a:rPr>
              <a:t>Register Group</a:t>
            </a:r>
          </a:p>
        </p:txBody>
      </p:sp>
      <p:sp>
        <p:nvSpPr>
          <p:cNvPr name="TextBox 8" id="8"/>
          <p:cNvSpPr txBox="true"/>
          <p:nvPr/>
        </p:nvSpPr>
        <p:spPr>
          <a:xfrm rot="0">
            <a:off x="10344543" y="3639767"/>
            <a:ext cx="7191133" cy="2068196"/>
          </a:xfrm>
          <a:prstGeom prst="rect">
            <a:avLst/>
          </a:prstGeom>
        </p:spPr>
        <p:txBody>
          <a:bodyPr anchor="t" rtlCol="false" tIns="0" lIns="0" bIns="0" rIns="0">
            <a:spAutoFit/>
          </a:bodyPr>
          <a:lstStyle/>
          <a:p>
            <a:pPr algn="just">
              <a:lnSpc>
                <a:spcPts val="4159"/>
              </a:lnSpc>
            </a:pPr>
            <a:r>
              <a:rPr lang="en-US" sz="2599">
                <a:solidFill>
                  <a:srgbClr val="000000"/>
                </a:solidFill>
                <a:latin typeface="Open Sans"/>
                <a:ea typeface="Open Sans"/>
                <a:cs typeface="Open Sans"/>
                <a:sym typeface="Open Sans"/>
              </a:rPr>
              <a:t>To register a group, you need: </a:t>
            </a:r>
          </a:p>
          <a:p>
            <a:pPr algn="just">
              <a:lnSpc>
                <a:spcPts val="4159"/>
              </a:lnSpc>
            </a:pPr>
            <a:r>
              <a:rPr lang="en-US" sz="2599">
                <a:solidFill>
                  <a:srgbClr val="000000"/>
                </a:solidFill>
                <a:latin typeface="Open Sans"/>
                <a:ea typeface="Open Sans"/>
                <a:cs typeface="Open Sans"/>
                <a:sym typeface="Open Sans"/>
              </a:rPr>
              <a:t>A group name and 3 different pins known by 3 different group members. With each pin known to only one person.</a:t>
            </a:r>
          </a:p>
        </p:txBody>
      </p:sp>
      <p:sp>
        <p:nvSpPr>
          <p:cNvPr name="Freeform 9" id="9"/>
          <p:cNvSpPr/>
          <p:nvPr/>
        </p:nvSpPr>
        <p:spPr>
          <a:xfrm flipH="false" flipV="false" rot="0">
            <a:off x="683964" y="5958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4"/>
            <a:stretch>
              <a:fillRect l="0" t="0" r="0" b="0"/>
            </a:stretch>
          </a:blipFill>
          <a:ln cap="sq">
            <a:noFill/>
            <a:prstDash val="solid"/>
            <a:miter/>
          </a:ln>
        </p:spPr>
      </p:sp>
      <p:sp>
        <p:nvSpPr>
          <p:cNvPr name="Freeform 10" id="10"/>
          <p:cNvSpPr/>
          <p:nvPr/>
        </p:nvSpPr>
        <p:spPr>
          <a:xfrm flipH="false" flipV="false" rot="0">
            <a:off x="2124594" y="563366"/>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5"/>
            <a:stretch>
              <a:fillRect l="0" t="0" r="0" b="0"/>
            </a:stretch>
          </a:blipFill>
        </p:spPr>
      </p:sp>
      <p:sp>
        <p:nvSpPr>
          <p:cNvPr name="TextBox 11" id="11"/>
          <p:cNvSpPr txBox="true"/>
          <p:nvPr/>
        </p:nvSpPr>
        <p:spPr>
          <a:xfrm rot="0">
            <a:off x="1192013" y="646573"/>
            <a:ext cx="790211" cy="196390"/>
          </a:xfrm>
          <a:prstGeom prst="rect">
            <a:avLst/>
          </a:prstGeom>
        </p:spPr>
        <p:txBody>
          <a:bodyPr anchor="t" rtlCol="false" tIns="0" lIns="0" bIns="0" rIns="0">
            <a:spAutoFit/>
          </a:bodyPr>
          <a:lstStyle/>
          <a:p>
            <a:pPr algn="l">
              <a:lnSpc>
                <a:spcPts val="1663"/>
              </a:lnSpc>
              <a:spcBef>
                <a:spcPct val="0"/>
              </a:spcBef>
            </a:pPr>
            <a:r>
              <a:rPr lang="en-US" sz="1188">
                <a:solidFill>
                  <a:srgbClr val="1F2020"/>
                </a:solidFill>
                <a:latin typeface="Open Sans"/>
                <a:ea typeface="Open Sans"/>
                <a:cs typeface="Open Sans"/>
                <a:sym typeface="Open Sans"/>
              </a:rPr>
              <a:t>KALORITY</a:t>
            </a:r>
          </a:p>
        </p:txBody>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531564" y="4434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2"/>
            <a:stretch>
              <a:fillRect l="0" t="0" r="0" b="0"/>
            </a:stretch>
          </a:blipFill>
          <a:ln cap="sq">
            <a:noFill/>
            <a:prstDash val="solid"/>
            <a:miter/>
          </a:ln>
        </p:spPr>
      </p:sp>
      <p:sp>
        <p:nvSpPr>
          <p:cNvPr name="Freeform 6" id="6"/>
          <p:cNvSpPr/>
          <p:nvPr/>
        </p:nvSpPr>
        <p:spPr>
          <a:xfrm flipH="false" flipV="false" rot="0">
            <a:off x="2087471" y="1518989"/>
            <a:ext cx="3761015" cy="8148865"/>
          </a:xfrm>
          <a:custGeom>
            <a:avLst/>
            <a:gdLst/>
            <a:ahLst/>
            <a:cxnLst/>
            <a:rect r="r" b="b" t="t" l="l"/>
            <a:pathLst>
              <a:path h="8148865" w="3761015">
                <a:moveTo>
                  <a:pt x="0" y="0"/>
                </a:moveTo>
                <a:lnTo>
                  <a:pt x="3761015" y="0"/>
                </a:lnTo>
                <a:lnTo>
                  <a:pt x="3761015" y="8148864"/>
                </a:lnTo>
                <a:lnTo>
                  <a:pt x="0" y="8148864"/>
                </a:lnTo>
                <a:lnTo>
                  <a:pt x="0" y="0"/>
                </a:lnTo>
                <a:close/>
              </a:path>
            </a:pathLst>
          </a:custGeom>
          <a:blipFill>
            <a:blip r:embed="rId3"/>
            <a:stretch>
              <a:fillRect l="0" t="0" r="0" b="0"/>
            </a:stretch>
          </a:blipFill>
        </p:spPr>
      </p:sp>
      <p:sp>
        <p:nvSpPr>
          <p:cNvPr name="Freeform 7" id="7"/>
          <p:cNvSpPr/>
          <p:nvPr/>
        </p:nvSpPr>
        <p:spPr>
          <a:xfrm flipH="false" flipV="false" rot="0">
            <a:off x="7263173" y="1518989"/>
            <a:ext cx="3761654" cy="8150250"/>
          </a:xfrm>
          <a:custGeom>
            <a:avLst/>
            <a:gdLst/>
            <a:ahLst/>
            <a:cxnLst/>
            <a:rect r="r" b="b" t="t" l="l"/>
            <a:pathLst>
              <a:path h="8150250" w="3761654">
                <a:moveTo>
                  <a:pt x="0" y="0"/>
                </a:moveTo>
                <a:lnTo>
                  <a:pt x="3761654" y="0"/>
                </a:lnTo>
                <a:lnTo>
                  <a:pt x="3761654" y="8150249"/>
                </a:lnTo>
                <a:lnTo>
                  <a:pt x="0" y="8150249"/>
                </a:lnTo>
                <a:lnTo>
                  <a:pt x="0" y="0"/>
                </a:lnTo>
                <a:close/>
              </a:path>
            </a:pathLst>
          </a:custGeom>
          <a:blipFill>
            <a:blip r:embed="rId4"/>
            <a:stretch>
              <a:fillRect l="0" t="0" r="0" b="0"/>
            </a:stretch>
          </a:blipFill>
        </p:spPr>
      </p:sp>
      <p:sp>
        <p:nvSpPr>
          <p:cNvPr name="TextBox 8" id="8"/>
          <p:cNvSpPr txBox="true"/>
          <p:nvPr/>
        </p:nvSpPr>
        <p:spPr>
          <a:xfrm rot="0">
            <a:off x="6672430" y="101723"/>
            <a:ext cx="5866816" cy="731752"/>
          </a:xfrm>
          <a:prstGeom prst="rect">
            <a:avLst/>
          </a:prstGeom>
        </p:spPr>
        <p:txBody>
          <a:bodyPr anchor="t" rtlCol="false" tIns="0" lIns="0" bIns="0" rIns="0">
            <a:spAutoFit/>
          </a:bodyPr>
          <a:lstStyle/>
          <a:p>
            <a:pPr algn="l">
              <a:lnSpc>
                <a:spcPts val="5336"/>
              </a:lnSpc>
            </a:pPr>
            <a:r>
              <a:rPr lang="en-US" sz="4560" b="true">
                <a:solidFill>
                  <a:srgbClr val="1F2020"/>
                </a:solidFill>
                <a:latin typeface="Poppins Bold"/>
                <a:ea typeface="Poppins Bold"/>
                <a:cs typeface="Poppins Bold"/>
                <a:sym typeface="Poppins Bold"/>
              </a:rPr>
              <a:t>Loan Disbursement</a:t>
            </a:r>
          </a:p>
        </p:txBody>
      </p:sp>
      <p:sp>
        <p:nvSpPr>
          <p:cNvPr name="TextBox 9" id="9"/>
          <p:cNvSpPr txBox="true"/>
          <p:nvPr/>
        </p:nvSpPr>
        <p:spPr>
          <a:xfrm rot="0">
            <a:off x="1039108" y="517674"/>
            <a:ext cx="1547756" cy="198120"/>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KALORITY</a:t>
            </a:r>
          </a:p>
        </p:txBody>
      </p:sp>
      <p:sp>
        <p:nvSpPr>
          <p:cNvPr name="TextBox 10" id="10"/>
          <p:cNvSpPr txBox="true"/>
          <p:nvPr/>
        </p:nvSpPr>
        <p:spPr>
          <a:xfrm rot="0">
            <a:off x="11661898" y="3538784"/>
            <a:ext cx="5404577" cy="3152283"/>
          </a:xfrm>
          <a:prstGeom prst="rect">
            <a:avLst/>
          </a:prstGeom>
        </p:spPr>
        <p:txBody>
          <a:bodyPr anchor="t" rtlCol="false" tIns="0" lIns="0" bIns="0" rIns="0">
            <a:spAutoFit/>
          </a:bodyPr>
          <a:lstStyle/>
          <a:p>
            <a:pPr algn="l">
              <a:lnSpc>
                <a:spcPts val="4184"/>
              </a:lnSpc>
            </a:pPr>
            <a:r>
              <a:rPr lang="en-US" sz="2988" b="true">
                <a:solidFill>
                  <a:srgbClr val="335ACF"/>
                </a:solidFill>
                <a:latin typeface="Open Sans Bold"/>
                <a:ea typeface="Open Sans Bold"/>
                <a:cs typeface="Open Sans Bold"/>
                <a:sym typeface="Open Sans Bold"/>
              </a:rPr>
              <a:t>Enter amount to be given as loan and the loan term.</a:t>
            </a:r>
          </a:p>
          <a:p>
            <a:pPr algn="l">
              <a:lnSpc>
                <a:spcPts val="4184"/>
              </a:lnSpc>
            </a:pPr>
          </a:p>
          <a:p>
            <a:pPr algn="l">
              <a:lnSpc>
                <a:spcPts val="4184"/>
              </a:lnSpc>
              <a:spcBef>
                <a:spcPct val="0"/>
              </a:spcBef>
            </a:pPr>
            <a:r>
              <a:rPr lang="en-US" b="true" sz="2988">
                <a:solidFill>
                  <a:srgbClr val="335ACF"/>
                </a:solidFill>
                <a:latin typeface="Open Sans Bold"/>
                <a:ea typeface="Open Sans Bold"/>
                <a:cs typeface="Open Sans Bold"/>
                <a:sym typeface="Open Sans Bold"/>
              </a:rPr>
              <a:t>Due date is calculated automatically based on the loan term</a:t>
            </a:r>
          </a:p>
        </p:txBody>
      </p:sp>
      <p:sp>
        <p:nvSpPr>
          <p:cNvPr name="Freeform 11" id="11"/>
          <p:cNvSpPr/>
          <p:nvPr/>
        </p:nvSpPr>
        <p:spPr>
          <a:xfrm flipH="false" flipV="false" rot="0">
            <a:off x="2135955" y="321431"/>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5"/>
            <a:stretch>
              <a:fillRect l="0" t="0" r="0" b="0"/>
            </a:stretch>
          </a:blipFill>
        </p:spPr>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531564" y="4434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2"/>
            <a:stretch>
              <a:fillRect l="0" t="0" r="0" b="0"/>
            </a:stretch>
          </a:blipFill>
          <a:ln cap="sq">
            <a:noFill/>
            <a:prstDash val="solid"/>
            <a:miter/>
          </a:ln>
        </p:spPr>
      </p:sp>
      <p:sp>
        <p:nvSpPr>
          <p:cNvPr name="Freeform 6" id="6"/>
          <p:cNvSpPr/>
          <p:nvPr/>
        </p:nvSpPr>
        <p:spPr>
          <a:xfrm flipH="false" flipV="false" rot="0">
            <a:off x="7009660" y="1312632"/>
            <a:ext cx="4031256" cy="8734388"/>
          </a:xfrm>
          <a:custGeom>
            <a:avLst/>
            <a:gdLst/>
            <a:ahLst/>
            <a:cxnLst/>
            <a:rect r="r" b="b" t="t" l="l"/>
            <a:pathLst>
              <a:path h="8734388" w="4031256">
                <a:moveTo>
                  <a:pt x="0" y="0"/>
                </a:moveTo>
                <a:lnTo>
                  <a:pt x="4031256" y="0"/>
                </a:lnTo>
                <a:lnTo>
                  <a:pt x="4031256" y="8734387"/>
                </a:lnTo>
                <a:lnTo>
                  <a:pt x="0" y="8734387"/>
                </a:lnTo>
                <a:lnTo>
                  <a:pt x="0" y="0"/>
                </a:lnTo>
                <a:close/>
              </a:path>
            </a:pathLst>
          </a:custGeom>
          <a:blipFill>
            <a:blip r:embed="rId3"/>
            <a:stretch>
              <a:fillRect l="0" t="0" r="0" b="0"/>
            </a:stretch>
          </a:blipFill>
        </p:spPr>
      </p:sp>
      <p:sp>
        <p:nvSpPr>
          <p:cNvPr name="Freeform 7" id="7"/>
          <p:cNvSpPr/>
          <p:nvPr/>
        </p:nvSpPr>
        <p:spPr>
          <a:xfrm flipH="false" flipV="false" rot="0">
            <a:off x="1660570" y="1312632"/>
            <a:ext cx="4031256" cy="8734388"/>
          </a:xfrm>
          <a:custGeom>
            <a:avLst/>
            <a:gdLst/>
            <a:ahLst/>
            <a:cxnLst/>
            <a:rect r="r" b="b" t="t" l="l"/>
            <a:pathLst>
              <a:path h="8734388" w="4031256">
                <a:moveTo>
                  <a:pt x="0" y="0"/>
                </a:moveTo>
                <a:lnTo>
                  <a:pt x="4031256" y="0"/>
                </a:lnTo>
                <a:lnTo>
                  <a:pt x="4031256" y="8734387"/>
                </a:lnTo>
                <a:lnTo>
                  <a:pt x="0" y="8734387"/>
                </a:lnTo>
                <a:lnTo>
                  <a:pt x="0" y="0"/>
                </a:lnTo>
                <a:close/>
              </a:path>
            </a:pathLst>
          </a:custGeom>
          <a:blipFill>
            <a:blip r:embed="rId4"/>
            <a:stretch>
              <a:fillRect l="0" t="0" r="0" b="0"/>
            </a:stretch>
          </a:blipFill>
        </p:spPr>
      </p:sp>
      <p:sp>
        <p:nvSpPr>
          <p:cNvPr name="TextBox 8" id="8"/>
          <p:cNvSpPr txBox="true"/>
          <p:nvPr/>
        </p:nvSpPr>
        <p:spPr>
          <a:xfrm rot="0">
            <a:off x="3982820" y="151798"/>
            <a:ext cx="10322360" cy="731752"/>
          </a:xfrm>
          <a:prstGeom prst="rect">
            <a:avLst/>
          </a:prstGeom>
        </p:spPr>
        <p:txBody>
          <a:bodyPr anchor="t" rtlCol="false" tIns="0" lIns="0" bIns="0" rIns="0">
            <a:spAutoFit/>
          </a:bodyPr>
          <a:lstStyle/>
          <a:p>
            <a:pPr algn="l">
              <a:lnSpc>
                <a:spcPts val="5336"/>
              </a:lnSpc>
            </a:pPr>
            <a:r>
              <a:rPr lang="en-US" sz="4560" b="true">
                <a:solidFill>
                  <a:srgbClr val="1F2020"/>
                </a:solidFill>
                <a:latin typeface="Poppins Bold"/>
                <a:ea typeface="Poppins Bold"/>
                <a:cs typeface="Poppins Bold"/>
                <a:sym typeface="Poppins Bold"/>
              </a:rPr>
              <a:t>Loan Disbursement: Fixed Amount </a:t>
            </a:r>
          </a:p>
        </p:txBody>
      </p:sp>
      <p:sp>
        <p:nvSpPr>
          <p:cNvPr name="TextBox 9" id="9"/>
          <p:cNvSpPr txBox="true"/>
          <p:nvPr/>
        </p:nvSpPr>
        <p:spPr>
          <a:xfrm rot="0">
            <a:off x="1039108" y="517674"/>
            <a:ext cx="1547756" cy="198120"/>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KALORITY</a:t>
            </a:r>
          </a:p>
        </p:txBody>
      </p:sp>
      <p:sp>
        <p:nvSpPr>
          <p:cNvPr name="TextBox 10" id="10"/>
          <p:cNvSpPr txBox="true"/>
          <p:nvPr/>
        </p:nvSpPr>
        <p:spPr>
          <a:xfrm rot="0">
            <a:off x="11602891" y="3298928"/>
            <a:ext cx="6010854" cy="1895216"/>
          </a:xfrm>
          <a:prstGeom prst="rect">
            <a:avLst/>
          </a:prstGeom>
        </p:spPr>
        <p:txBody>
          <a:bodyPr anchor="t" rtlCol="false" tIns="0" lIns="0" bIns="0" rIns="0">
            <a:spAutoFit/>
          </a:bodyPr>
          <a:lstStyle/>
          <a:p>
            <a:pPr algn="l">
              <a:lnSpc>
                <a:spcPts val="3808"/>
              </a:lnSpc>
              <a:spcBef>
                <a:spcPct val="0"/>
              </a:spcBef>
            </a:pPr>
            <a:r>
              <a:rPr lang="en-US" b="true" sz="2720">
                <a:solidFill>
                  <a:srgbClr val="272728"/>
                </a:solidFill>
                <a:latin typeface="Open Sans Bold"/>
                <a:ea typeface="Open Sans Bold"/>
                <a:cs typeface="Open Sans Bold"/>
                <a:sym typeface="Open Sans Bold"/>
              </a:rPr>
              <a:t>For a loan with fixed amount, the field ‘Service Charge’ is entered by the record keeper after the group agrees on the amount.</a:t>
            </a:r>
          </a:p>
        </p:txBody>
      </p:sp>
      <p:sp>
        <p:nvSpPr>
          <p:cNvPr name="Freeform 11" id="11"/>
          <p:cNvSpPr/>
          <p:nvPr/>
        </p:nvSpPr>
        <p:spPr>
          <a:xfrm flipH="false" flipV="false" rot="0">
            <a:off x="2135955" y="321431"/>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5"/>
            <a:stretch>
              <a:fillRect l="0" t="0" r="0" b="0"/>
            </a:stretch>
          </a:blipFill>
        </p:spPr>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531564" y="4434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2"/>
            <a:stretch>
              <a:fillRect l="0" t="0" r="0" b="0"/>
            </a:stretch>
          </a:blipFill>
          <a:ln cap="sq">
            <a:noFill/>
            <a:prstDash val="solid"/>
            <a:miter/>
          </a:ln>
        </p:spPr>
      </p:sp>
      <p:sp>
        <p:nvSpPr>
          <p:cNvPr name="Freeform 6" id="6"/>
          <p:cNvSpPr/>
          <p:nvPr/>
        </p:nvSpPr>
        <p:spPr>
          <a:xfrm flipH="false" flipV="false" rot="0">
            <a:off x="6334843" y="1257397"/>
            <a:ext cx="3852927" cy="8348009"/>
          </a:xfrm>
          <a:custGeom>
            <a:avLst/>
            <a:gdLst/>
            <a:ahLst/>
            <a:cxnLst/>
            <a:rect r="r" b="b" t="t" l="l"/>
            <a:pathLst>
              <a:path h="8348009" w="3852927">
                <a:moveTo>
                  <a:pt x="0" y="0"/>
                </a:moveTo>
                <a:lnTo>
                  <a:pt x="3852927" y="0"/>
                </a:lnTo>
                <a:lnTo>
                  <a:pt x="3852927" y="8348009"/>
                </a:lnTo>
                <a:lnTo>
                  <a:pt x="0" y="8348009"/>
                </a:lnTo>
                <a:lnTo>
                  <a:pt x="0" y="0"/>
                </a:lnTo>
                <a:close/>
              </a:path>
            </a:pathLst>
          </a:custGeom>
          <a:blipFill>
            <a:blip r:embed="rId3"/>
            <a:stretch>
              <a:fillRect l="0" t="0" r="0" b="0"/>
            </a:stretch>
          </a:blipFill>
        </p:spPr>
      </p:sp>
      <p:sp>
        <p:nvSpPr>
          <p:cNvPr name="Freeform 7" id="7"/>
          <p:cNvSpPr/>
          <p:nvPr/>
        </p:nvSpPr>
        <p:spPr>
          <a:xfrm flipH="false" flipV="false" rot="0">
            <a:off x="1039108" y="1257397"/>
            <a:ext cx="3963517" cy="8587620"/>
          </a:xfrm>
          <a:custGeom>
            <a:avLst/>
            <a:gdLst/>
            <a:ahLst/>
            <a:cxnLst/>
            <a:rect r="r" b="b" t="t" l="l"/>
            <a:pathLst>
              <a:path h="8587620" w="3963517">
                <a:moveTo>
                  <a:pt x="0" y="0"/>
                </a:moveTo>
                <a:lnTo>
                  <a:pt x="3963517" y="0"/>
                </a:lnTo>
                <a:lnTo>
                  <a:pt x="3963517" y="8587620"/>
                </a:lnTo>
                <a:lnTo>
                  <a:pt x="0" y="8587620"/>
                </a:lnTo>
                <a:lnTo>
                  <a:pt x="0" y="0"/>
                </a:lnTo>
                <a:close/>
              </a:path>
            </a:pathLst>
          </a:custGeom>
          <a:blipFill>
            <a:blip r:embed="rId4"/>
            <a:stretch>
              <a:fillRect l="0" t="0" r="0" b="0"/>
            </a:stretch>
          </a:blipFill>
        </p:spPr>
      </p:sp>
      <p:sp>
        <p:nvSpPr>
          <p:cNvPr name="TextBox 8" id="8"/>
          <p:cNvSpPr txBox="true"/>
          <p:nvPr/>
        </p:nvSpPr>
        <p:spPr>
          <a:xfrm rot="0">
            <a:off x="5755894" y="151798"/>
            <a:ext cx="5866816" cy="731752"/>
          </a:xfrm>
          <a:prstGeom prst="rect">
            <a:avLst/>
          </a:prstGeom>
        </p:spPr>
        <p:txBody>
          <a:bodyPr anchor="t" rtlCol="false" tIns="0" lIns="0" bIns="0" rIns="0">
            <a:spAutoFit/>
          </a:bodyPr>
          <a:lstStyle/>
          <a:p>
            <a:pPr algn="l">
              <a:lnSpc>
                <a:spcPts val="5336"/>
              </a:lnSpc>
            </a:pPr>
            <a:r>
              <a:rPr lang="en-US" sz="4560" b="true">
                <a:solidFill>
                  <a:srgbClr val="1F2020"/>
                </a:solidFill>
                <a:latin typeface="Poppins Bold"/>
                <a:ea typeface="Poppins Bold"/>
                <a:cs typeface="Poppins Bold"/>
                <a:sym typeface="Poppins Bold"/>
              </a:rPr>
              <a:t>Loan Disbursement</a:t>
            </a:r>
          </a:p>
        </p:txBody>
      </p:sp>
      <p:sp>
        <p:nvSpPr>
          <p:cNvPr name="TextBox 9" id="9"/>
          <p:cNvSpPr txBox="true"/>
          <p:nvPr/>
        </p:nvSpPr>
        <p:spPr>
          <a:xfrm rot="0">
            <a:off x="1039108" y="517674"/>
            <a:ext cx="1547756" cy="198120"/>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KALORITY</a:t>
            </a:r>
          </a:p>
        </p:txBody>
      </p:sp>
      <p:sp>
        <p:nvSpPr>
          <p:cNvPr name="TextBox 10" id="10"/>
          <p:cNvSpPr txBox="true"/>
          <p:nvPr/>
        </p:nvSpPr>
        <p:spPr>
          <a:xfrm rot="0">
            <a:off x="11149309" y="4192198"/>
            <a:ext cx="6581022" cy="3850006"/>
          </a:xfrm>
          <a:prstGeom prst="rect">
            <a:avLst/>
          </a:prstGeom>
        </p:spPr>
        <p:txBody>
          <a:bodyPr anchor="t" rtlCol="false" tIns="0" lIns="0" bIns="0" rIns="0">
            <a:spAutoFit/>
          </a:bodyPr>
          <a:lstStyle/>
          <a:p>
            <a:pPr algn="l">
              <a:lnSpc>
                <a:spcPts val="3839"/>
              </a:lnSpc>
            </a:pPr>
            <a:r>
              <a:rPr lang="en-US" sz="2399">
                <a:solidFill>
                  <a:srgbClr val="1F2020"/>
                </a:solidFill>
                <a:latin typeface="Open Sans"/>
                <a:ea typeface="Open Sans"/>
                <a:cs typeface="Open Sans"/>
                <a:sym typeface="Open Sans"/>
              </a:rPr>
              <a:t>Members who get a loan are marked using a green checkmark, selecting one such member will lead to the pop up shown. Proceeding clears the loan and starts over while clicking ‘Cancel’ retains the loan as is.</a:t>
            </a:r>
          </a:p>
          <a:p>
            <a:pPr algn="l">
              <a:lnSpc>
                <a:spcPts val="3839"/>
              </a:lnSpc>
            </a:pPr>
          </a:p>
          <a:p>
            <a:pPr algn="l">
              <a:lnSpc>
                <a:spcPts val="3839"/>
              </a:lnSpc>
            </a:pPr>
            <a:r>
              <a:rPr lang="en-US" sz="2399">
                <a:solidFill>
                  <a:srgbClr val="1F2020"/>
                </a:solidFill>
                <a:latin typeface="Open Sans"/>
                <a:ea typeface="Open Sans"/>
                <a:cs typeface="Open Sans"/>
                <a:sym typeface="Open Sans"/>
              </a:rPr>
              <a:t>A member who had cleared their loan in the same meeting, will appear on this list.</a:t>
            </a:r>
          </a:p>
        </p:txBody>
      </p:sp>
      <p:sp>
        <p:nvSpPr>
          <p:cNvPr name="Freeform 11" id="11"/>
          <p:cNvSpPr/>
          <p:nvPr/>
        </p:nvSpPr>
        <p:spPr>
          <a:xfrm flipH="false" flipV="false" rot="0">
            <a:off x="2135955" y="321431"/>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5"/>
            <a:stretch>
              <a:fillRect l="0" t="0" r="0" b="0"/>
            </a:stretch>
          </a:blipFill>
        </p:spPr>
      </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531564" y="4434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2"/>
            <a:stretch>
              <a:fillRect l="0" t="0" r="0" b="0"/>
            </a:stretch>
          </a:blipFill>
          <a:ln cap="sq">
            <a:noFill/>
            <a:prstDash val="solid"/>
            <a:miter/>
          </a:ln>
        </p:spPr>
      </p:sp>
      <p:sp>
        <p:nvSpPr>
          <p:cNvPr name="Freeform 6" id="6"/>
          <p:cNvSpPr/>
          <p:nvPr/>
        </p:nvSpPr>
        <p:spPr>
          <a:xfrm flipH="false" flipV="false" rot="0">
            <a:off x="6922658" y="1835716"/>
            <a:ext cx="3828333" cy="8294721"/>
          </a:xfrm>
          <a:custGeom>
            <a:avLst/>
            <a:gdLst/>
            <a:ahLst/>
            <a:cxnLst/>
            <a:rect r="r" b="b" t="t" l="l"/>
            <a:pathLst>
              <a:path h="8294721" w="3828333">
                <a:moveTo>
                  <a:pt x="0" y="0"/>
                </a:moveTo>
                <a:lnTo>
                  <a:pt x="3828333" y="0"/>
                </a:lnTo>
                <a:lnTo>
                  <a:pt x="3828333" y="8294722"/>
                </a:lnTo>
                <a:lnTo>
                  <a:pt x="0" y="8294722"/>
                </a:lnTo>
                <a:lnTo>
                  <a:pt x="0" y="0"/>
                </a:lnTo>
                <a:close/>
              </a:path>
            </a:pathLst>
          </a:custGeom>
          <a:blipFill>
            <a:blip r:embed="rId3"/>
            <a:stretch>
              <a:fillRect l="0" t="0" r="0" b="0"/>
            </a:stretch>
          </a:blipFill>
        </p:spPr>
      </p:sp>
      <p:sp>
        <p:nvSpPr>
          <p:cNvPr name="Freeform 7" id="7"/>
          <p:cNvSpPr/>
          <p:nvPr/>
        </p:nvSpPr>
        <p:spPr>
          <a:xfrm flipH="false" flipV="false" rot="0">
            <a:off x="1600094" y="1843070"/>
            <a:ext cx="3824939" cy="8287368"/>
          </a:xfrm>
          <a:custGeom>
            <a:avLst/>
            <a:gdLst/>
            <a:ahLst/>
            <a:cxnLst/>
            <a:rect r="r" b="b" t="t" l="l"/>
            <a:pathLst>
              <a:path h="8287368" w="3824939">
                <a:moveTo>
                  <a:pt x="0" y="0"/>
                </a:moveTo>
                <a:lnTo>
                  <a:pt x="3824939" y="0"/>
                </a:lnTo>
                <a:lnTo>
                  <a:pt x="3824939" y="8287368"/>
                </a:lnTo>
                <a:lnTo>
                  <a:pt x="0" y="8287368"/>
                </a:lnTo>
                <a:lnTo>
                  <a:pt x="0" y="0"/>
                </a:lnTo>
                <a:close/>
              </a:path>
            </a:pathLst>
          </a:custGeom>
          <a:blipFill>
            <a:blip r:embed="rId4"/>
            <a:stretch>
              <a:fillRect l="0" t="0" r="0" b="0"/>
            </a:stretch>
          </a:blipFill>
        </p:spPr>
      </p:sp>
      <p:sp>
        <p:nvSpPr>
          <p:cNvPr name="TextBox 8" id="8"/>
          <p:cNvSpPr txBox="true"/>
          <p:nvPr/>
        </p:nvSpPr>
        <p:spPr>
          <a:xfrm rot="0">
            <a:off x="1812986" y="972919"/>
            <a:ext cx="15631962" cy="731752"/>
          </a:xfrm>
          <a:prstGeom prst="rect">
            <a:avLst/>
          </a:prstGeom>
        </p:spPr>
        <p:txBody>
          <a:bodyPr anchor="t" rtlCol="false" tIns="0" lIns="0" bIns="0" rIns="0">
            <a:spAutoFit/>
          </a:bodyPr>
          <a:lstStyle/>
          <a:p>
            <a:pPr algn="l">
              <a:lnSpc>
                <a:spcPts val="5336"/>
              </a:lnSpc>
            </a:pPr>
            <a:r>
              <a:rPr lang="en-US" sz="4560" b="true">
                <a:solidFill>
                  <a:srgbClr val="1F2020"/>
                </a:solidFill>
                <a:latin typeface="Poppins Bold"/>
                <a:ea typeface="Poppins Bold"/>
                <a:cs typeface="Poppins Bold"/>
                <a:sym typeface="Poppins Bold"/>
              </a:rPr>
              <a:t>Loan Disbursement: Savings to Loan Ratio Exceeded</a:t>
            </a:r>
          </a:p>
        </p:txBody>
      </p:sp>
      <p:sp>
        <p:nvSpPr>
          <p:cNvPr name="TextBox 9" id="9"/>
          <p:cNvSpPr txBox="true"/>
          <p:nvPr/>
        </p:nvSpPr>
        <p:spPr>
          <a:xfrm rot="0">
            <a:off x="1039108" y="517674"/>
            <a:ext cx="1547756" cy="198120"/>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KALORITY</a:t>
            </a:r>
          </a:p>
        </p:txBody>
      </p:sp>
      <p:sp>
        <p:nvSpPr>
          <p:cNvPr name="TextBox 10" id="10"/>
          <p:cNvSpPr txBox="true"/>
          <p:nvPr/>
        </p:nvSpPr>
        <p:spPr>
          <a:xfrm rot="0">
            <a:off x="11596910" y="3720288"/>
            <a:ext cx="6581022" cy="3741421"/>
          </a:xfrm>
          <a:prstGeom prst="rect">
            <a:avLst/>
          </a:prstGeom>
        </p:spPr>
        <p:txBody>
          <a:bodyPr anchor="t" rtlCol="false" tIns="0" lIns="0" bIns="0" rIns="0">
            <a:spAutoFit/>
          </a:bodyPr>
          <a:lstStyle/>
          <a:p>
            <a:pPr algn="l">
              <a:lnSpc>
                <a:spcPts val="3359"/>
              </a:lnSpc>
            </a:pPr>
            <a:r>
              <a:rPr lang="en-US" sz="2099">
                <a:solidFill>
                  <a:srgbClr val="1F2020"/>
                </a:solidFill>
                <a:latin typeface="Open Sans"/>
                <a:ea typeface="Open Sans"/>
                <a:cs typeface="Open Sans"/>
                <a:sym typeface="Open Sans"/>
              </a:rPr>
              <a:t>This happens when the group has set the ‘Savings to Loan Ratio’ configuration to ‘Yes’. The app will check the value of the loan to be disbursed against the member savings to determine the ratio. Id it surpasses what was defined then the pop will appear. At that point the group should discuss and agree on whether to bypass the rule by clicking ‘Proceed’ to disburse or ‘Cancel’ to stop disbursement.</a:t>
            </a:r>
          </a:p>
        </p:txBody>
      </p:sp>
      <p:sp>
        <p:nvSpPr>
          <p:cNvPr name="Freeform 11" id="11"/>
          <p:cNvSpPr/>
          <p:nvPr/>
        </p:nvSpPr>
        <p:spPr>
          <a:xfrm flipH="false" flipV="false" rot="0">
            <a:off x="2135955" y="321431"/>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5"/>
            <a:stretch>
              <a:fillRect l="0" t="0" r="0" b="0"/>
            </a:stretch>
          </a:blipFill>
        </p:spPr>
      </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531564" y="4434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2"/>
            <a:stretch>
              <a:fillRect l="0" t="0" r="0" b="0"/>
            </a:stretch>
          </a:blipFill>
          <a:ln cap="sq">
            <a:noFill/>
            <a:prstDash val="solid"/>
            <a:miter/>
          </a:ln>
        </p:spPr>
      </p:sp>
      <p:sp>
        <p:nvSpPr>
          <p:cNvPr name="Freeform 6" id="6"/>
          <p:cNvSpPr/>
          <p:nvPr/>
        </p:nvSpPr>
        <p:spPr>
          <a:xfrm flipH="false" flipV="false" rot="0">
            <a:off x="1812986" y="1028700"/>
            <a:ext cx="4093049" cy="8868273"/>
          </a:xfrm>
          <a:custGeom>
            <a:avLst/>
            <a:gdLst/>
            <a:ahLst/>
            <a:cxnLst/>
            <a:rect r="r" b="b" t="t" l="l"/>
            <a:pathLst>
              <a:path h="8868273" w="4093049">
                <a:moveTo>
                  <a:pt x="0" y="0"/>
                </a:moveTo>
                <a:lnTo>
                  <a:pt x="4093049" y="0"/>
                </a:lnTo>
                <a:lnTo>
                  <a:pt x="4093049" y="8868273"/>
                </a:lnTo>
                <a:lnTo>
                  <a:pt x="0" y="8868273"/>
                </a:lnTo>
                <a:lnTo>
                  <a:pt x="0" y="0"/>
                </a:lnTo>
                <a:close/>
              </a:path>
            </a:pathLst>
          </a:custGeom>
          <a:blipFill>
            <a:blip r:embed="rId3"/>
            <a:stretch>
              <a:fillRect l="0" t="0" r="0" b="0"/>
            </a:stretch>
          </a:blipFill>
        </p:spPr>
      </p:sp>
      <p:sp>
        <p:nvSpPr>
          <p:cNvPr name="Freeform 7" id="7"/>
          <p:cNvSpPr/>
          <p:nvPr/>
        </p:nvSpPr>
        <p:spPr>
          <a:xfrm flipH="false" flipV="false" rot="0">
            <a:off x="1987713" y="3661275"/>
            <a:ext cx="2182110" cy="1166437"/>
          </a:xfrm>
          <a:custGeom>
            <a:avLst/>
            <a:gdLst/>
            <a:ahLst/>
            <a:cxnLst/>
            <a:rect r="r" b="b" t="t" l="l"/>
            <a:pathLst>
              <a:path h="1166437" w="2182110">
                <a:moveTo>
                  <a:pt x="0" y="0"/>
                </a:moveTo>
                <a:lnTo>
                  <a:pt x="2182110" y="0"/>
                </a:lnTo>
                <a:lnTo>
                  <a:pt x="2182110" y="1166437"/>
                </a:lnTo>
                <a:lnTo>
                  <a:pt x="0" y="116643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7366092" y="1028700"/>
            <a:ext cx="4093049" cy="8868273"/>
          </a:xfrm>
          <a:custGeom>
            <a:avLst/>
            <a:gdLst/>
            <a:ahLst/>
            <a:cxnLst/>
            <a:rect r="r" b="b" t="t" l="l"/>
            <a:pathLst>
              <a:path h="8868273" w="4093049">
                <a:moveTo>
                  <a:pt x="0" y="0"/>
                </a:moveTo>
                <a:lnTo>
                  <a:pt x="4093049" y="0"/>
                </a:lnTo>
                <a:lnTo>
                  <a:pt x="4093049" y="8868273"/>
                </a:lnTo>
                <a:lnTo>
                  <a:pt x="0" y="8868273"/>
                </a:lnTo>
                <a:lnTo>
                  <a:pt x="0" y="0"/>
                </a:lnTo>
                <a:close/>
              </a:path>
            </a:pathLst>
          </a:custGeom>
          <a:blipFill>
            <a:blip r:embed="rId6"/>
            <a:stretch>
              <a:fillRect l="0" t="0" r="0" b="0"/>
            </a:stretch>
          </a:blipFill>
        </p:spPr>
      </p:sp>
      <p:sp>
        <p:nvSpPr>
          <p:cNvPr name="Freeform 9" id="9"/>
          <p:cNvSpPr/>
          <p:nvPr/>
        </p:nvSpPr>
        <p:spPr>
          <a:xfrm flipH="false" flipV="false" rot="0">
            <a:off x="8280203" y="2830835"/>
            <a:ext cx="2182110" cy="1166437"/>
          </a:xfrm>
          <a:custGeom>
            <a:avLst/>
            <a:gdLst/>
            <a:ahLst/>
            <a:cxnLst/>
            <a:rect r="r" b="b" t="t" l="l"/>
            <a:pathLst>
              <a:path h="1166437" w="2182110">
                <a:moveTo>
                  <a:pt x="0" y="0"/>
                </a:moveTo>
                <a:lnTo>
                  <a:pt x="2182110" y="0"/>
                </a:lnTo>
                <a:lnTo>
                  <a:pt x="2182110" y="1166437"/>
                </a:lnTo>
                <a:lnTo>
                  <a:pt x="0" y="116643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7825687" y="58493"/>
            <a:ext cx="2636626" cy="731752"/>
          </a:xfrm>
          <a:prstGeom prst="rect">
            <a:avLst/>
          </a:prstGeom>
        </p:spPr>
        <p:txBody>
          <a:bodyPr anchor="t" rtlCol="false" tIns="0" lIns="0" bIns="0" rIns="0">
            <a:spAutoFit/>
          </a:bodyPr>
          <a:lstStyle/>
          <a:p>
            <a:pPr algn="l">
              <a:lnSpc>
                <a:spcPts val="5336"/>
              </a:lnSpc>
            </a:pPr>
            <a:r>
              <a:rPr lang="en-US" sz="4560" b="true">
                <a:solidFill>
                  <a:srgbClr val="1F2020"/>
                </a:solidFill>
                <a:latin typeface="Poppins Bold"/>
                <a:ea typeface="Poppins Bold"/>
                <a:cs typeface="Poppins Bold"/>
                <a:sym typeface="Poppins Bold"/>
              </a:rPr>
              <a:t>Backup</a:t>
            </a:r>
          </a:p>
        </p:txBody>
      </p:sp>
      <p:sp>
        <p:nvSpPr>
          <p:cNvPr name="TextBox 11" id="11"/>
          <p:cNvSpPr txBox="true"/>
          <p:nvPr/>
        </p:nvSpPr>
        <p:spPr>
          <a:xfrm rot="0">
            <a:off x="1039108" y="517674"/>
            <a:ext cx="1547756" cy="198120"/>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KALORITY</a:t>
            </a:r>
          </a:p>
        </p:txBody>
      </p:sp>
      <p:sp>
        <p:nvSpPr>
          <p:cNvPr name="TextBox 12" id="12"/>
          <p:cNvSpPr txBox="true"/>
          <p:nvPr/>
        </p:nvSpPr>
        <p:spPr>
          <a:xfrm rot="0">
            <a:off x="11946364" y="4709409"/>
            <a:ext cx="6581022" cy="1421131"/>
          </a:xfrm>
          <a:prstGeom prst="rect">
            <a:avLst/>
          </a:prstGeom>
        </p:spPr>
        <p:txBody>
          <a:bodyPr anchor="t" rtlCol="false" tIns="0" lIns="0" bIns="0" rIns="0">
            <a:spAutoFit/>
          </a:bodyPr>
          <a:lstStyle/>
          <a:p>
            <a:pPr algn="l">
              <a:lnSpc>
                <a:spcPts val="3839"/>
              </a:lnSpc>
            </a:pPr>
            <a:r>
              <a:rPr lang="en-US" sz="2399">
                <a:solidFill>
                  <a:srgbClr val="1F2020"/>
                </a:solidFill>
                <a:latin typeface="Open Sans"/>
                <a:ea typeface="Open Sans"/>
                <a:cs typeface="Open Sans"/>
                <a:sym typeface="Open Sans"/>
              </a:rPr>
              <a:t>Once a meeting has been recorded and saved, it is recommended that the group takes a backup of it.</a:t>
            </a:r>
          </a:p>
        </p:txBody>
      </p:sp>
      <p:sp>
        <p:nvSpPr>
          <p:cNvPr name="Freeform 13" id="13"/>
          <p:cNvSpPr/>
          <p:nvPr/>
        </p:nvSpPr>
        <p:spPr>
          <a:xfrm flipH="false" flipV="false" rot="0">
            <a:off x="2135955" y="321431"/>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7"/>
            <a:stretch>
              <a:fillRect l="0" t="0" r="0" b="0"/>
            </a:stretch>
          </a:blipFill>
        </p:spPr>
      </p:sp>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531564" y="4434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2"/>
            <a:stretch>
              <a:fillRect l="0" t="0" r="0" b="0"/>
            </a:stretch>
          </a:blipFill>
          <a:ln cap="sq">
            <a:noFill/>
            <a:prstDash val="solid"/>
            <a:miter/>
          </a:ln>
        </p:spPr>
      </p:sp>
      <p:sp>
        <p:nvSpPr>
          <p:cNvPr name="Freeform 6" id="6"/>
          <p:cNvSpPr/>
          <p:nvPr/>
        </p:nvSpPr>
        <p:spPr>
          <a:xfrm flipH="false" flipV="false" rot="0">
            <a:off x="6895486" y="1028700"/>
            <a:ext cx="4049960" cy="8774914"/>
          </a:xfrm>
          <a:custGeom>
            <a:avLst/>
            <a:gdLst/>
            <a:ahLst/>
            <a:cxnLst/>
            <a:rect r="r" b="b" t="t" l="l"/>
            <a:pathLst>
              <a:path h="8774914" w="4049960">
                <a:moveTo>
                  <a:pt x="0" y="0"/>
                </a:moveTo>
                <a:lnTo>
                  <a:pt x="4049961" y="0"/>
                </a:lnTo>
                <a:lnTo>
                  <a:pt x="4049961" y="8774914"/>
                </a:lnTo>
                <a:lnTo>
                  <a:pt x="0" y="8774914"/>
                </a:lnTo>
                <a:lnTo>
                  <a:pt x="0" y="0"/>
                </a:lnTo>
                <a:close/>
              </a:path>
            </a:pathLst>
          </a:custGeom>
          <a:blipFill>
            <a:blip r:embed="rId3"/>
            <a:stretch>
              <a:fillRect l="0" t="0" r="0" b="0"/>
            </a:stretch>
          </a:blipFill>
        </p:spPr>
      </p:sp>
      <p:sp>
        <p:nvSpPr>
          <p:cNvPr name="Freeform 7" id="7"/>
          <p:cNvSpPr/>
          <p:nvPr/>
        </p:nvSpPr>
        <p:spPr>
          <a:xfrm flipH="false" flipV="false" rot="0">
            <a:off x="7090613" y="4432168"/>
            <a:ext cx="2182110" cy="1166437"/>
          </a:xfrm>
          <a:custGeom>
            <a:avLst/>
            <a:gdLst/>
            <a:ahLst/>
            <a:cxnLst/>
            <a:rect r="r" b="b" t="t" l="l"/>
            <a:pathLst>
              <a:path h="1166437" w="2182110">
                <a:moveTo>
                  <a:pt x="0" y="0"/>
                </a:moveTo>
                <a:lnTo>
                  <a:pt x="2182110" y="0"/>
                </a:lnTo>
                <a:lnTo>
                  <a:pt x="2182110" y="1166437"/>
                </a:lnTo>
                <a:lnTo>
                  <a:pt x="0" y="116643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538223" y="1028700"/>
            <a:ext cx="4079359" cy="8838611"/>
          </a:xfrm>
          <a:custGeom>
            <a:avLst/>
            <a:gdLst/>
            <a:ahLst/>
            <a:cxnLst/>
            <a:rect r="r" b="b" t="t" l="l"/>
            <a:pathLst>
              <a:path h="8838611" w="4079359">
                <a:moveTo>
                  <a:pt x="0" y="0"/>
                </a:moveTo>
                <a:lnTo>
                  <a:pt x="4079359" y="0"/>
                </a:lnTo>
                <a:lnTo>
                  <a:pt x="4079359" y="8838611"/>
                </a:lnTo>
                <a:lnTo>
                  <a:pt x="0" y="8838611"/>
                </a:lnTo>
                <a:lnTo>
                  <a:pt x="0" y="0"/>
                </a:lnTo>
                <a:close/>
              </a:path>
            </a:pathLst>
          </a:custGeom>
          <a:blipFill>
            <a:blip r:embed="rId6"/>
            <a:stretch>
              <a:fillRect l="0" t="0" r="0" b="0"/>
            </a:stretch>
          </a:blipFill>
        </p:spPr>
      </p:sp>
      <p:sp>
        <p:nvSpPr>
          <p:cNvPr name="TextBox 9" id="9"/>
          <p:cNvSpPr txBox="true"/>
          <p:nvPr/>
        </p:nvSpPr>
        <p:spPr>
          <a:xfrm rot="0">
            <a:off x="7825687" y="58493"/>
            <a:ext cx="2636626" cy="731752"/>
          </a:xfrm>
          <a:prstGeom prst="rect">
            <a:avLst/>
          </a:prstGeom>
        </p:spPr>
        <p:txBody>
          <a:bodyPr anchor="t" rtlCol="false" tIns="0" lIns="0" bIns="0" rIns="0">
            <a:spAutoFit/>
          </a:bodyPr>
          <a:lstStyle/>
          <a:p>
            <a:pPr algn="l">
              <a:lnSpc>
                <a:spcPts val="5336"/>
              </a:lnSpc>
            </a:pPr>
            <a:r>
              <a:rPr lang="en-US" sz="4560" b="true">
                <a:solidFill>
                  <a:srgbClr val="1F2020"/>
                </a:solidFill>
                <a:latin typeface="Poppins Bold"/>
                <a:ea typeface="Poppins Bold"/>
                <a:cs typeface="Poppins Bold"/>
                <a:sym typeface="Poppins Bold"/>
              </a:rPr>
              <a:t>Backup</a:t>
            </a:r>
          </a:p>
        </p:txBody>
      </p:sp>
      <p:sp>
        <p:nvSpPr>
          <p:cNvPr name="TextBox 10" id="10"/>
          <p:cNvSpPr txBox="true"/>
          <p:nvPr/>
        </p:nvSpPr>
        <p:spPr>
          <a:xfrm rot="0">
            <a:off x="1039108" y="517674"/>
            <a:ext cx="1547756" cy="198120"/>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KALORITY</a:t>
            </a:r>
          </a:p>
        </p:txBody>
      </p:sp>
      <p:sp>
        <p:nvSpPr>
          <p:cNvPr name="TextBox 11" id="11"/>
          <p:cNvSpPr txBox="true"/>
          <p:nvPr/>
        </p:nvSpPr>
        <p:spPr>
          <a:xfrm rot="0">
            <a:off x="11269297" y="4929662"/>
            <a:ext cx="6581022" cy="1421131"/>
          </a:xfrm>
          <a:prstGeom prst="rect">
            <a:avLst/>
          </a:prstGeom>
        </p:spPr>
        <p:txBody>
          <a:bodyPr anchor="t" rtlCol="false" tIns="0" lIns="0" bIns="0" rIns="0">
            <a:spAutoFit/>
          </a:bodyPr>
          <a:lstStyle/>
          <a:p>
            <a:pPr algn="l">
              <a:lnSpc>
                <a:spcPts val="3839"/>
              </a:lnSpc>
            </a:pPr>
            <a:r>
              <a:rPr lang="en-US" sz="2399">
                <a:solidFill>
                  <a:srgbClr val="1F2020"/>
                </a:solidFill>
                <a:latin typeface="Open Sans"/>
                <a:ea typeface="Open Sans"/>
                <a:cs typeface="Open Sans"/>
                <a:sym typeface="Open Sans"/>
              </a:rPr>
              <a:t>Select the group email account configured on the phone. This is where the backup will be restored.</a:t>
            </a:r>
          </a:p>
        </p:txBody>
      </p:sp>
      <p:sp>
        <p:nvSpPr>
          <p:cNvPr name="Freeform 12" id="12"/>
          <p:cNvSpPr/>
          <p:nvPr/>
        </p:nvSpPr>
        <p:spPr>
          <a:xfrm flipH="false" flipV="false" rot="0">
            <a:off x="3267969" y="6157113"/>
            <a:ext cx="2182110" cy="1166437"/>
          </a:xfrm>
          <a:custGeom>
            <a:avLst/>
            <a:gdLst/>
            <a:ahLst/>
            <a:cxnLst/>
            <a:rect r="r" b="b" t="t" l="l"/>
            <a:pathLst>
              <a:path h="1166437" w="2182110">
                <a:moveTo>
                  <a:pt x="0" y="0"/>
                </a:moveTo>
                <a:lnTo>
                  <a:pt x="2182110" y="0"/>
                </a:lnTo>
                <a:lnTo>
                  <a:pt x="2182110" y="1166437"/>
                </a:lnTo>
                <a:lnTo>
                  <a:pt x="0" y="116643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2135955" y="321431"/>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9"/>
            <a:stretch>
              <a:fillRect l="0" t="0" r="0" b="0"/>
            </a:stretch>
          </a:blipFill>
        </p:spPr>
      </p:sp>
    </p:spTree>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531564" y="4434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2"/>
            <a:stretch>
              <a:fillRect l="0" t="0" r="0" b="0"/>
            </a:stretch>
          </a:blipFill>
          <a:ln cap="sq">
            <a:noFill/>
            <a:prstDash val="solid"/>
            <a:miter/>
          </a:ln>
        </p:spPr>
      </p:sp>
      <p:sp>
        <p:nvSpPr>
          <p:cNvPr name="Freeform 6" id="6"/>
          <p:cNvSpPr/>
          <p:nvPr/>
        </p:nvSpPr>
        <p:spPr>
          <a:xfrm flipH="false" flipV="false" rot="0">
            <a:off x="897243" y="1028700"/>
            <a:ext cx="3976590" cy="8615946"/>
          </a:xfrm>
          <a:custGeom>
            <a:avLst/>
            <a:gdLst/>
            <a:ahLst/>
            <a:cxnLst/>
            <a:rect r="r" b="b" t="t" l="l"/>
            <a:pathLst>
              <a:path h="8615946" w="3976590">
                <a:moveTo>
                  <a:pt x="0" y="0"/>
                </a:moveTo>
                <a:lnTo>
                  <a:pt x="3976590" y="0"/>
                </a:lnTo>
                <a:lnTo>
                  <a:pt x="3976590" y="8615946"/>
                </a:lnTo>
                <a:lnTo>
                  <a:pt x="0" y="8615946"/>
                </a:lnTo>
                <a:lnTo>
                  <a:pt x="0" y="0"/>
                </a:lnTo>
                <a:close/>
              </a:path>
            </a:pathLst>
          </a:custGeom>
          <a:blipFill>
            <a:blip r:embed="rId3"/>
            <a:stretch>
              <a:fillRect l="0" t="0" r="0" b="0"/>
            </a:stretch>
          </a:blipFill>
        </p:spPr>
      </p:sp>
      <p:sp>
        <p:nvSpPr>
          <p:cNvPr name="Freeform 7" id="7"/>
          <p:cNvSpPr/>
          <p:nvPr/>
        </p:nvSpPr>
        <p:spPr>
          <a:xfrm flipH="false" flipV="false" rot="0">
            <a:off x="6263028" y="1028700"/>
            <a:ext cx="3976590" cy="8615946"/>
          </a:xfrm>
          <a:custGeom>
            <a:avLst/>
            <a:gdLst/>
            <a:ahLst/>
            <a:cxnLst/>
            <a:rect r="r" b="b" t="t" l="l"/>
            <a:pathLst>
              <a:path h="8615946" w="3976590">
                <a:moveTo>
                  <a:pt x="0" y="0"/>
                </a:moveTo>
                <a:lnTo>
                  <a:pt x="3976590" y="0"/>
                </a:lnTo>
                <a:lnTo>
                  <a:pt x="3976590" y="8615946"/>
                </a:lnTo>
                <a:lnTo>
                  <a:pt x="0" y="8615946"/>
                </a:lnTo>
                <a:lnTo>
                  <a:pt x="0" y="0"/>
                </a:lnTo>
                <a:close/>
              </a:path>
            </a:pathLst>
          </a:custGeom>
          <a:blipFill>
            <a:blip r:embed="rId4"/>
            <a:stretch>
              <a:fillRect l="0" t="0" r="0" b="0"/>
            </a:stretch>
          </a:blipFill>
        </p:spPr>
      </p:sp>
      <p:sp>
        <p:nvSpPr>
          <p:cNvPr name="TextBox 8" id="8"/>
          <p:cNvSpPr txBox="true"/>
          <p:nvPr/>
        </p:nvSpPr>
        <p:spPr>
          <a:xfrm rot="0">
            <a:off x="7825687" y="58493"/>
            <a:ext cx="2636626" cy="731752"/>
          </a:xfrm>
          <a:prstGeom prst="rect">
            <a:avLst/>
          </a:prstGeom>
        </p:spPr>
        <p:txBody>
          <a:bodyPr anchor="t" rtlCol="false" tIns="0" lIns="0" bIns="0" rIns="0">
            <a:spAutoFit/>
          </a:bodyPr>
          <a:lstStyle/>
          <a:p>
            <a:pPr algn="l">
              <a:lnSpc>
                <a:spcPts val="5336"/>
              </a:lnSpc>
            </a:pPr>
            <a:r>
              <a:rPr lang="en-US" sz="4560" b="true">
                <a:solidFill>
                  <a:srgbClr val="1F2020"/>
                </a:solidFill>
                <a:latin typeface="Poppins Bold"/>
                <a:ea typeface="Poppins Bold"/>
                <a:cs typeface="Poppins Bold"/>
                <a:sym typeface="Poppins Bold"/>
              </a:rPr>
              <a:t>Backup</a:t>
            </a:r>
          </a:p>
        </p:txBody>
      </p:sp>
      <p:sp>
        <p:nvSpPr>
          <p:cNvPr name="TextBox 9" id="9"/>
          <p:cNvSpPr txBox="true"/>
          <p:nvPr/>
        </p:nvSpPr>
        <p:spPr>
          <a:xfrm rot="0">
            <a:off x="1039108" y="517674"/>
            <a:ext cx="1547756" cy="198120"/>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KALORITY</a:t>
            </a:r>
          </a:p>
        </p:txBody>
      </p:sp>
      <p:sp>
        <p:nvSpPr>
          <p:cNvPr name="TextBox 10" id="10"/>
          <p:cNvSpPr txBox="true"/>
          <p:nvPr/>
        </p:nvSpPr>
        <p:spPr>
          <a:xfrm rot="0">
            <a:off x="11269297" y="4929662"/>
            <a:ext cx="6581022" cy="449581"/>
          </a:xfrm>
          <a:prstGeom prst="rect">
            <a:avLst/>
          </a:prstGeom>
        </p:spPr>
        <p:txBody>
          <a:bodyPr anchor="t" rtlCol="false" tIns="0" lIns="0" bIns="0" rIns="0">
            <a:spAutoFit/>
          </a:bodyPr>
          <a:lstStyle/>
          <a:p>
            <a:pPr algn="l">
              <a:lnSpc>
                <a:spcPts val="3839"/>
              </a:lnSpc>
            </a:pPr>
            <a:r>
              <a:rPr lang="en-US" sz="2399">
                <a:solidFill>
                  <a:srgbClr val="1F2020"/>
                </a:solidFill>
                <a:latin typeface="Open Sans"/>
                <a:ea typeface="Open Sans"/>
                <a:cs typeface="Open Sans"/>
                <a:sym typeface="Open Sans"/>
              </a:rPr>
              <a:t>Backup will complete successfully.</a:t>
            </a:r>
          </a:p>
        </p:txBody>
      </p:sp>
      <p:sp>
        <p:nvSpPr>
          <p:cNvPr name="Freeform 11" id="11"/>
          <p:cNvSpPr/>
          <p:nvPr/>
        </p:nvSpPr>
        <p:spPr>
          <a:xfrm flipH="false" flipV="false" rot="0">
            <a:off x="2135955" y="321431"/>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5"/>
            <a:stretch>
              <a:fillRect l="0" t="0" r="0" b="0"/>
            </a:stretch>
          </a:blipFill>
        </p:spPr>
      </p:sp>
    </p:spTree>
  </p:cSld>
  <p:clrMapOvr>
    <a:masterClrMapping/>
  </p:clrMapOvr>
</p:sld>
</file>

<file path=ppt/slides/slide4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531564" y="4434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2"/>
            <a:stretch>
              <a:fillRect l="0" t="0" r="0" b="0"/>
            </a:stretch>
          </a:blipFill>
          <a:ln cap="sq">
            <a:noFill/>
            <a:prstDash val="solid"/>
            <a:miter/>
          </a:ln>
        </p:spPr>
      </p:sp>
      <p:sp>
        <p:nvSpPr>
          <p:cNvPr name="Freeform 6" id="6"/>
          <p:cNvSpPr/>
          <p:nvPr/>
        </p:nvSpPr>
        <p:spPr>
          <a:xfrm flipH="false" flipV="false" rot="0">
            <a:off x="1812986" y="1028700"/>
            <a:ext cx="4093049" cy="8868273"/>
          </a:xfrm>
          <a:custGeom>
            <a:avLst/>
            <a:gdLst/>
            <a:ahLst/>
            <a:cxnLst/>
            <a:rect r="r" b="b" t="t" l="l"/>
            <a:pathLst>
              <a:path h="8868273" w="4093049">
                <a:moveTo>
                  <a:pt x="0" y="0"/>
                </a:moveTo>
                <a:lnTo>
                  <a:pt x="4093049" y="0"/>
                </a:lnTo>
                <a:lnTo>
                  <a:pt x="4093049" y="8868273"/>
                </a:lnTo>
                <a:lnTo>
                  <a:pt x="0" y="8868273"/>
                </a:lnTo>
                <a:lnTo>
                  <a:pt x="0" y="0"/>
                </a:lnTo>
                <a:close/>
              </a:path>
            </a:pathLst>
          </a:custGeom>
          <a:blipFill>
            <a:blip r:embed="rId3"/>
            <a:stretch>
              <a:fillRect l="0" t="0" r="0" b="0"/>
            </a:stretch>
          </a:blipFill>
        </p:spPr>
      </p:sp>
      <p:sp>
        <p:nvSpPr>
          <p:cNvPr name="Freeform 7" id="7"/>
          <p:cNvSpPr/>
          <p:nvPr/>
        </p:nvSpPr>
        <p:spPr>
          <a:xfrm flipH="false" flipV="false" rot="0">
            <a:off x="1987713" y="3661275"/>
            <a:ext cx="2182110" cy="1166437"/>
          </a:xfrm>
          <a:custGeom>
            <a:avLst/>
            <a:gdLst/>
            <a:ahLst/>
            <a:cxnLst/>
            <a:rect r="r" b="b" t="t" l="l"/>
            <a:pathLst>
              <a:path h="1166437" w="2182110">
                <a:moveTo>
                  <a:pt x="0" y="0"/>
                </a:moveTo>
                <a:lnTo>
                  <a:pt x="2182110" y="0"/>
                </a:lnTo>
                <a:lnTo>
                  <a:pt x="2182110" y="1166437"/>
                </a:lnTo>
                <a:lnTo>
                  <a:pt x="0" y="116643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6759695" y="1028700"/>
            <a:ext cx="4107250" cy="8899041"/>
          </a:xfrm>
          <a:custGeom>
            <a:avLst/>
            <a:gdLst/>
            <a:ahLst/>
            <a:cxnLst/>
            <a:rect r="r" b="b" t="t" l="l"/>
            <a:pathLst>
              <a:path h="8899041" w="4107250">
                <a:moveTo>
                  <a:pt x="0" y="0"/>
                </a:moveTo>
                <a:lnTo>
                  <a:pt x="4107250" y="0"/>
                </a:lnTo>
                <a:lnTo>
                  <a:pt x="4107250" y="8899041"/>
                </a:lnTo>
                <a:lnTo>
                  <a:pt x="0" y="8899041"/>
                </a:lnTo>
                <a:lnTo>
                  <a:pt x="0" y="0"/>
                </a:lnTo>
                <a:close/>
              </a:path>
            </a:pathLst>
          </a:custGeom>
          <a:blipFill>
            <a:blip r:embed="rId6"/>
            <a:stretch>
              <a:fillRect l="0" t="0" r="0" b="0"/>
            </a:stretch>
          </a:blipFill>
        </p:spPr>
      </p:sp>
      <p:sp>
        <p:nvSpPr>
          <p:cNvPr name="TextBox 9" id="9"/>
          <p:cNvSpPr txBox="true"/>
          <p:nvPr/>
        </p:nvSpPr>
        <p:spPr>
          <a:xfrm rot="0">
            <a:off x="7825687" y="58493"/>
            <a:ext cx="2636626" cy="731752"/>
          </a:xfrm>
          <a:prstGeom prst="rect">
            <a:avLst/>
          </a:prstGeom>
        </p:spPr>
        <p:txBody>
          <a:bodyPr anchor="t" rtlCol="false" tIns="0" lIns="0" bIns="0" rIns="0">
            <a:spAutoFit/>
          </a:bodyPr>
          <a:lstStyle/>
          <a:p>
            <a:pPr algn="l">
              <a:lnSpc>
                <a:spcPts val="5336"/>
              </a:lnSpc>
            </a:pPr>
            <a:r>
              <a:rPr lang="en-US" sz="4560" b="true">
                <a:solidFill>
                  <a:srgbClr val="1F2020"/>
                </a:solidFill>
                <a:latin typeface="Poppins Bold"/>
                <a:ea typeface="Poppins Bold"/>
                <a:cs typeface="Poppins Bold"/>
                <a:sym typeface="Poppins Bold"/>
              </a:rPr>
              <a:t>Restore</a:t>
            </a:r>
          </a:p>
        </p:txBody>
      </p:sp>
      <p:sp>
        <p:nvSpPr>
          <p:cNvPr name="TextBox 10" id="10"/>
          <p:cNvSpPr txBox="true"/>
          <p:nvPr/>
        </p:nvSpPr>
        <p:spPr>
          <a:xfrm rot="0">
            <a:off x="1039108" y="517674"/>
            <a:ext cx="1547756" cy="198120"/>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KALORITY</a:t>
            </a:r>
          </a:p>
        </p:txBody>
      </p:sp>
      <p:sp>
        <p:nvSpPr>
          <p:cNvPr name="TextBox 11" id="11"/>
          <p:cNvSpPr txBox="true"/>
          <p:nvPr/>
        </p:nvSpPr>
        <p:spPr>
          <a:xfrm rot="0">
            <a:off x="11356660" y="2745572"/>
            <a:ext cx="6581022" cy="4821556"/>
          </a:xfrm>
          <a:prstGeom prst="rect">
            <a:avLst/>
          </a:prstGeom>
        </p:spPr>
        <p:txBody>
          <a:bodyPr anchor="t" rtlCol="false" tIns="0" lIns="0" bIns="0" rIns="0">
            <a:spAutoFit/>
          </a:bodyPr>
          <a:lstStyle/>
          <a:p>
            <a:pPr algn="l">
              <a:lnSpc>
                <a:spcPts val="3839"/>
              </a:lnSpc>
            </a:pPr>
            <a:r>
              <a:rPr lang="en-US" sz="2399">
                <a:solidFill>
                  <a:srgbClr val="1F2020"/>
                </a:solidFill>
                <a:latin typeface="Open Sans"/>
                <a:ea typeface="Open Sans"/>
                <a:cs typeface="Open Sans"/>
                <a:sym typeface="Open Sans"/>
              </a:rPr>
              <a:t>This is useful to a group when they have lost their phone or damaged it , they can restore their group to a new device. They should ensure to:</a:t>
            </a:r>
          </a:p>
          <a:p>
            <a:pPr algn="l" marL="518155" indent="-259078" lvl="1">
              <a:lnSpc>
                <a:spcPts val="3839"/>
              </a:lnSpc>
              <a:buAutoNum type="arabicPeriod" startAt="1"/>
            </a:pPr>
            <a:r>
              <a:rPr lang="en-US" sz="2399">
                <a:solidFill>
                  <a:srgbClr val="1F2020"/>
                </a:solidFill>
                <a:latin typeface="Open Sans"/>
                <a:ea typeface="Open Sans"/>
                <a:cs typeface="Open Sans"/>
                <a:sym typeface="Open Sans"/>
              </a:rPr>
              <a:t>Set up the same group email on the new phone. This is where the backup will be downloaded from.</a:t>
            </a:r>
          </a:p>
          <a:p>
            <a:pPr algn="l" marL="518155" indent="-259078" lvl="1">
              <a:lnSpc>
                <a:spcPts val="3839"/>
              </a:lnSpc>
              <a:buAutoNum type="arabicPeriod" startAt="1"/>
            </a:pPr>
            <a:r>
              <a:rPr lang="en-US" sz="2399">
                <a:solidFill>
                  <a:srgbClr val="1F2020"/>
                </a:solidFill>
                <a:latin typeface="Open Sans"/>
                <a:ea typeface="Open Sans"/>
                <a:cs typeface="Open Sans"/>
                <a:sym typeface="Open Sans"/>
              </a:rPr>
              <a:t>Register the group on the new device.</a:t>
            </a:r>
          </a:p>
          <a:p>
            <a:pPr algn="l" marL="518155" indent="-259078" lvl="1">
              <a:lnSpc>
                <a:spcPts val="3839"/>
              </a:lnSpc>
              <a:buAutoNum type="arabicPeriod" startAt="1"/>
            </a:pPr>
            <a:r>
              <a:rPr lang="en-US" sz="2399">
                <a:solidFill>
                  <a:srgbClr val="1F2020"/>
                </a:solidFill>
                <a:latin typeface="Open Sans"/>
                <a:ea typeface="Open Sans"/>
                <a:cs typeface="Open Sans"/>
                <a:sym typeface="Open Sans"/>
              </a:rPr>
              <a:t>Navigate to Backup and Restore once they are logged in, and click ‘Restore’</a:t>
            </a:r>
          </a:p>
        </p:txBody>
      </p:sp>
      <p:sp>
        <p:nvSpPr>
          <p:cNvPr name="Freeform 12" id="12"/>
          <p:cNvSpPr/>
          <p:nvPr/>
        </p:nvSpPr>
        <p:spPr>
          <a:xfrm flipH="false" flipV="false" rot="0">
            <a:off x="7825687" y="7260492"/>
            <a:ext cx="2182110" cy="1166437"/>
          </a:xfrm>
          <a:custGeom>
            <a:avLst/>
            <a:gdLst/>
            <a:ahLst/>
            <a:cxnLst/>
            <a:rect r="r" b="b" t="t" l="l"/>
            <a:pathLst>
              <a:path h="1166437" w="2182110">
                <a:moveTo>
                  <a:pt x="0" y="0"/>
                </a:moveTo>
                <a:lnTo>
                  <a:pt x="2182110" y="0"/>
                </a:lnTo>
                <a:lnTo>
                  <a:pt x="2182110" y="1166437"/>
                </a:lnTo>
                <a:lnTo>
                  <a:pt x="0" y="116643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2135955" y="321431"/>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7"/>
            <a:stretch>
              <a:fillRect l="0" t="0" r="0" b="0"/>
            </a:stretch>
          </a:blipFill>
        </p:spPr>
      </p:sp>
    </p:spTree>
  </p:cSld>
  <p:clrMapOvr>
    <a:masterClrMapping/>
  </p:clrMapOvr>
</p:sld>
</file>

<file path=ppt/slides/slide4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531564" y="4434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2"/>
            <a:stretch>
              <a:fillRect l="0" t="0" r="0" b="0"/>
            </a:stretch>
          </a:blipFill>
          <a:ln cap="sq">
            <a:noFill/>
            <a:prstDash val="solid"/>
            <a:miter/>
          </a:ln>
        </p:spPr>
      </p:sp>
      <p:sp>
        <p:nvSpPr>
          <p:cNvPr name="Freeform 6" id="6"/>
          <p:cNvSpPr/>
          <p:nvPr/>
        </p:nvSpPr>
        <p:spPr>
          <a:xfrm flipH="false" flipV="false" rot="0">
            <a:off x="1550895" y="1028700"/>
            <a:ext cx="4093049" cy="8868273"/>
          </a:xfrm>
          <a:custGeom>
            <a:avLst/>
            <a:gdLst/>
            <a:ahLst/>
            <a:cxnLst/>
            <a:rect r="r" b="b" t="t" l="l"/>
            <a:pathLst>
              <a:path h="8868273" w="4093049">
                <a:moveTo>
                  <a:pt x="0" y="0"/>
                </a:moveTo>
                <a:lnTo>
                  <a:pt x="4093049" y="0"/>
                </a:lnTo>
                <a:lnTo>
                  <a:pt x="4093049" y="8868273"/>
                </a:lnTo>
                <a:lnTo>
                  <a:pt x="0" y="8868273"/>
                </a:lnTo>
                <a:lnTo>
                  <a:pt x="0" y="0"/>
                </a:lnTo>
                <a:close/>
              </a:path>
            </a:pathLst>
          </a:custGeom>
          <a:blipFill>
            <a:blip r:embed="rId3"/>
            <a:stretch>
              <a:fillRect l="0" t="0" r="0" b="0"/>
            </a:stretch>
          </a:blipFill>
        </p:spPr>
      </p:sp>
      <p:sp>
        <p:nvSpPr>
          <p:cNvPr name="Freeform 7" id="7"/>
          <p:cNvSpPr/>
          <p:nvPr/>
        </p:nvSpPr>
        <p:spPr>
          <a:xfrm flipH="false" flipV="false" rot="0">
            <a:off x="6361410" y="1028700"/>
            <a:ext cx="4093049" cy="8868273"/>
          </a:xfrm>
          <a:custGeom>
            <a:avLst/>
            <a:gdLst/>
            <a:ahLst/>
            <a:cxnLst/>
            <a:rect r="r" b="b" t="t" l="l"/>
            <a:pathLst>
              <a:path h="8868273" w="4093049">
                <a:moveTo>
                  <a:pt x="0" y="0"/>
                </a:moveTo>
                <a:lnTo>
                  <a:pt x="4093050" y="0"/>
                </a:lnTo>
                <a:lnTo>
                  <a:pt x="4093050" y="8868273"/>
                </a:lnTo>
                <a:lnTo>
                  <a:pt x="0" y="8868273"/>
                </a:lnTo>
                <a:lnTo>
                  <a:pt x="0" y="0"/>
                </a:lnTo>
                <a:close/>
              </a:path>
            </a:pathLst>
          </a:custGeom>
          <a:blipFill>
            <a:blip r:embed="rId4"/>
            <a:stretch>
              <a:fillRect l="0" t="0" r="0" b="0"/>
            </a:stretch>
          </a:blipFill>
        </p:spPr>
      </p:sp>
      <p:sp>
        <p:nvSpPr>
          <p:cNvPr name="TextBox 8" id="8"/>
          <p:cNvSpPr txBox="true"/>
          <p:nvPr/>
        </p:nvSpPr>
        <p:spPr>
          <a:xfrm rot="0">
            <a:off x="6957615" y="151798"/>
            <a:ext cx="8238608" cy="731752"/>
          </a:xfrm>
          <a:prstGeom prst="rect">
            <a:avLst/>
          </a:prstGeom>
        </p:spPr>
        <p:txBody>
          <a:bodyPr anchor="t" rtlCol="false" tIns="0" lIns="0" bIns="0" rIns="0">
            <a:spAutoFit/>
          </a:bodyPr>
          <a:lstStyle/>
          <a:p>
            <a:pPr algn="l">
              <a:lnSpc>
                <a:spcPts val="5336"/>
              </a:lnSpc>
            </a:pPr>
            <a:r>
              <a:rPr lang="en-US" sz="4560" b="true">
                <a:solidFill>
                  <a:srgbClr val="1F2020"/>
                </a:solidFill>
                <a:latin typeface="Poppins Bold"/>
                <a:ea typeface="Poppins Bold"/>
                <a:cs typeface="Poppins Bold"/>
                <a:sym typeface="Poppins Bold"/>
              </a:rPr>
              <a:t>Reports: Group Information</a:t>
            </a:r>
          </a:p>
        </p:txBody>
      </p:sp>
      <p:sp>
        <p:nvSpPr>
          <p:cNvPr name="TextBox 9" id="9"/>
          <p:cNvSpPr txBox="true"/>
          <p:nvPr/>
        </p:nvSpPr>
        <p:spPr>
          <a:xfrm rot="0">
            <a:off x="1039108" y="517674"/>
            <a:ext cx="1547756" cy="198120"/>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KALORITY</a:t>
            </a:r>
          </a:p>
        </p:txBody>
      </p:sp>
      <p:sp>
        <p:nvSpPr>
          <p:cNvPr name="TextBox 10" id="10"/>
          <p:cNvSpPr txBox="true"/>
          <p:nvPr/>
        </p:nvSpPr>
        <p:spPr>
          <a:xfrm rot="0">
            <a:off x="11742159" y="2756784"/>
            <a:ext cx="6173682" cy="5521326"/>
          </a:xfrm>
          <a:prstGeom prst="rect">
            <a:avLst/>
          </a:prstGeom>
        </p:spPr>
        <p:txBody>
          <a:bodyPr anchor="t" rtlCol="false" tIns="0" lIns="0" bIns="0" rIns="0">
            <a:spAutoFit/>
          </a:bodyPr>
          <a:lstStyle/>
          <a:p>
            <a:pPr algn="l">
              <a:lnSpc>
                <a:spcPts val="3999"/>
              </a:lnSpc>
            </a:pPr>
            <a:r>
              <a:rPr lang="en-US" sz="2499">
                <a:solidFill>
                  <a:srgbClr val="1F2020"/>
                </a:solidFill>
                <a:latin typeface="Open Sans"/>
                <a:ea typeface="Open Sans"/>
                <a:cs typeface="Open Sans"/>
                <a:sym typeface="Open Sans"/>
              </a:rPr>
              <a:t>This report shows Group Configurations</a:t>
            </a:r>
          </a:p>
          <a:p>
            <a:pPr algn="l" marL="539745" indent="-269872" lvl="1">
              <a:lnSpc>
                <a:spcPts val="3999"/>
              </a:lnSpc>
              <a:buAutoNum type="arabicPeriod" startAt="1"/>
            </a:pPr>
            <a:r>
              <a:rPr lang="en-US" sz="2499">
                <a:solidFill>
                  <a:srgbClr val="1F2020"/>
                </a:solidFill>
                <a:latin typeface="Open Sans"/>
                <a:ea typeface="Open Sans"/>
                <a:cs typeface="Open Sans"/>
                <a:sym typeface="Open Sans"/>
              </a:rPr>
              <a:t>Group Name</a:t>
            </a:r>
          </a:p>
          <a:p>
            <a:pPr algn="l" marL="539745" indent="-269872" lvl="1">
              <a:lnSpc>
                <a:spcPts val="3999"/>
              </a:lnSpc>
              <a:buAutoNum type="arabicPeriod" startAt="1"/>
            </a:pPr>
            <a:r>
              <a:rPr lang="en-US" sz="2499">
                <a:solidFill>
                  <a:srgbClr val="1F2020"/>
                </a:solidFill>
                <a:latin typeface="Open Sans"/>
                <a:ea typeface="Open Sans"/>
                <a:cs typeface="Open Sans"/>
                <a:sym typeface="Open Sans"/>
              </a:rPr>
              <a:t>Date group was registered on the application.</a:t>
            </a:r>
          </a:p>
          <a:p>
            <a:pPr algn="l" marL="539745" indent="-269872" lvl="1">
              <a:lnSpc>
                <a:spcPts val="3999"/>
              </a:lnSpc>
              <a:buAutoNum type="arabicPeriod" startAt="1"/>
            </a:pPr>
            <a:r>
              <a:rPr lang="en-US" sz="2499">
                <a:solidFill>
                  <a:srgbClr val="1F2020"/>
                </a:solidFill>
                <a:latin typeface="Open Sans"/>
                <a:ea typeface="Open Sans"/>
                <a:cs typeface="Open Sans"/>
                <a:sym typeface="Open Sans"/>
              </a:rPr>
              <a:t>Current cycle</a:t>
            </a:r>
          </a:p>
          <a:p>
            <a:pPr algn="l" marL="539745" indent="-269872" lvl="1">
              <a:lnSpc>
                <a:spcPts val="3999"/>
              </a:lnSpc>
              <a:buAutoNum type="arabicPeriod" startAt="1"/>
            </a:pPr>
            <a:r>
              <a:rPr lang="en-US" sz="2499">
                <a:solidFill>
                  <a:srgbClr val="1F2020"/>
                </a:solidFill>
                <a:latin typeface="Open Sans"/>
                <a:ea typeface="Open Sans"/>
                <a:cs typeface="Open Sans"/>
                <a:sym typeface="Open Sans"/>
              </a:rPr>
              <a:t>Number of members</a:t>
            </a:r>
          </a:p>
          <a:p>
            <a:pPr algn="l" marL="539745" indent="-269872" lvl="1">
              <a:lnSpc>
                <a:spcPts val="3999"/>
              </a:lnSpc>
              <a:buAutoNum type="arabicPeriod" startAt="1"/>
            </a:pPr>
            <a:r>
              <a:rPr lang="en-US" sz="2499">
                <a:solidFill>
                  <a:srgbClr val="1F2020"/>
                </a:solidFill>
                <a:latin typeface="Open Sans"/>
                <a:ea typeface="Open Sans"/>
                <a:cs typeface="Open Sans"/>
                <a:sym typeface="Open Sans"/>
              </a:rPr>
              <a:t>Interest Calculation method</a:t>
            </a:r>
          </a:p>
          <a:p>
            <a:pPr algn="l" marL="539745" indent="-269872" lvl="1">
              <a:lnSpc>
                <a:spcPts val="3999"/>
              </a:lnSpc>
              <a:buAutoNum type="arabicPeriod" startAt="1"/>
            </a:pPr>
            <a:r>
              <a:rPr lang="en-US" sz="2499">
                <a:solidFill>
                  <a:srgbClr val="1F2020"/>
                </a:solidFill>
                <a:latin typeface="Open Sans"/>
                <a:ea typeface="Open Sans"/>
                <a:cs typeface="Open Sans"/>
                <a:sym typeface="Open Sans"/>
              </a:rPr>
              <a:t>Last Backup Date - the last time the complete meeting data and group configuration was uploaded to the group Google Drive account.</a:t>
            </a:r>
          </a:p>
        </p:txBody>
      </p:sp>
      <p:sp>
        <p:nvSpPr>
          <p:cNvPr name="Freeform 11" id="11"/>
          <p:cNvSpPr/>
          <p:nvPr/>
        </p:nvSpPr>
        <p:spPr>
          <a:xfrm flipH="false" flipV="false" rot="0">
            <a:off x="2135955" y="321431"/>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5"/>
            <a:stretch>
              <a:fillRect l="0" t="0" r="0" b="0"/>
            </a:stretch>
          </a:blipFill>
        </p:spPr>
      </p:sp>
    </p:spTree>
  </p:cSld>
  <p:clrMapOvr>
    <a:masterClrMapping/>
  </p:clrMapOvr>
</p:sld>
</file>

<file path=ppt/slides/slide4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531564" y="4434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2"/>
            <a:stretch>
              <a:fillRect l="0" t="0" r="0" b="0"/>
            </a:stretch>
          </a:blipFill>
          <a:ln cap="sq">
            <a:noFill/>
            <a:prstDash val="solid"/>
            <a:miter/>
          </a:ln>
        </p:spPr>
      </p:sp>
      <p:sp>
        <p:nvSpPr>
          <p:cNvPr name="Freeform 6" id="6"/>
          <p:cNvSpPr/>
          <p:nvPr/>
        </p:nvSpPr>
        <p:spPr>
          <a:xfrm flipH="false" flipV="false" rot="0">
            <a:off x="1039108" y="1349802"/>
            <a:ext cx="4030489" cy="8732726"/>
          </a:xfrm>
          <a:custGeom>
            <a:avLst/>
            <a:gdLst/>
            <a:ahLst/>
            <a:cxnLst/>
            <a:rect r="r" b="b" t="t" l="l"/>
            <a:pathLst>
              <a:path h="8732726" w="4030489">
                <a:moveTo>
                  <a:pt x="0" y="0"/>
                </a:moveTo>
                <a:lnTo>
                  <a:pt x="4030489" y="0"/>
                </a:lnTo>
                <a:lnTo>
                  <a:pt x="4030489" y="8732726"/>
                </a:lnTo>
                <a:lnTo>
                  <a:pt x="0" y="8732726"/>
                </a:lnTo>
                <a:lnTo>
                  <a:pt x="0" y="0"/>
                </a:lnTo>
                <a:close/>
              </a:path>
            </a:pathLst>
          </a:custGeom>
          <a:blipFill>
            <a:blip r:embed="rId3"/>
            <a:stretch>
              <a:fillRect l="0" t="0" r="0" b="0"/>
            </a:stretch>
          </a:blipFill>
        </p:spPr>
      </p:sp>
      <p:sp>
        <p:nvSpPr>
          <p:cNvPr name="Freeform 7" id="7"/>
          <p:cNvSpPr/>
          <p:nvPr/>
        </p:nvSpPr>
        <p:spPr>
          <a:xfrm flipH="false" flipV="false" rot="0">
            <a:off x="6621642" y="1349802"/>
            <a:ext cx="4030489" cy="8732726"/>
          </a:xfrm>
          <a:custGeom>
            <a:avLst/>
            <a:gdLst/>
            <a:ahLst/>
            <a:cxnLst/>
            <a:rect r="r" b="b" t="t" l="l"/>
            <a:pathLst>
              <a:path h="8732726" w="4030489">
                <a:moveTo>
                  <a:pt x="0" y="0"/>
                </a:moveTo>
                <a:lnTo>
                  <a:pt x="4030489" y="0"/>
                </a:lnTo>
                <a:lnTo>
                  <a:pt x="4030489" y="8732726"/>
                </a:lnTo>
                <a:lnTo>
                  <a:pt x="0" y="8732726"/>
                </a:lnTo>
                <a:lnTo>
                  <a:pt x="0" y="0"/>
                </a:lnTo>
                <a:close/>
              </a:path>
            </a:pathLst>
          </a:custGeom>
          <a:blipFill>
            <a:blip r:embed="rId4"/>
            <a:stretch>
              <a:fillRect l="0" t="0" r="0" b="0"/>
            </a:stretch>
          </a:blipFill>
        </p:spPr>
      </p:sp>
      <p:sp>
        <p:nvSpPr>
          <p:cNvPr name="TextBox 8" id="8"/>
          <p:cNvSpPr txBox="true"/>
          <p:nvPr/>
        </p:nvSpPr>
        <p:spPr>
          <a:xfrm rot="0">
            <a:off x="5119837" y="314294"/>
            <a:ext cx="8048326" cy="595354"/>
          </a:xfrm>
          <a:prstGeom prst="rect">
            <a:avLst/>
          </a:prstGeom>
        </p:spPr>
        <p:txBody>
          <a:bodyPr anchor="t" rtlCol="false" tIns="0" lIns="0" bIns="0" rIns="0">
            <a:spAutoFit/>
          </a:bodyPr>
          <a:lstStyle/>
          <a:p>
            <a:pPr algn="l">
              <a:lnSpc>
                <a:spcPts val="4400"/>
              </a:lnSpc>
            </a:pPr>
            <a:r>
              <a:rPr lang="en-US" sz="3760" b="true">
                <a:solidFill>
                  <a:srgbClr val="1F2020"/>
                </a:solidFill>
                <a:latin typeface="Poppins Bold"/>
                <a:ea typeface="Poppins Bold"/>
                <a:cs typeface="Poppins Bold"/>
                <a:sym typeface="Poppins Bold"/>
              </a:rPr>
              <a:t>Reports: Group Financial Report</a:t>
            </a:r>
          </a:p>
        </p:txBody>
      </p:sp>
      <p:sp>
        <p:nvSpPr>
          <p:cNvPr name="TextBox 9" id="9"/>
          <p:cNvSpPr txBox="true"/>
          <p:nvPr/>
        </p:nvSpPr>
        <p:spPr>
          <a:xfrm rot="0">
            <a:off x="1039108" y="517674"/>
            <a:ext cx="1547756" cy="198120"/>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KALORITY</a:t>
            </a:r>
          </a:p>
        </p:txBody>
      </p:sp>
      <p:sp>
        <p:nvSpPr>
          <p:cNvPr name="TextBox 10" id="10"/>
          <p:cNvSpPr txBox="true"/>
          <p:nvPr/>
        </p:nvSpPr>
        <p:spPr>
          <a:xfrm rot="0">
            <a:off x="11742159" y="2756784"/>
            <a:ext cx="6173682" cy="4006851"/>
          </a:xfrm>
          <a:prstGeom prst="rect">
            <a:avLst/>
          </a:prstGeom>
        </p:spPr>
        <p:txBody>
          <a:bodyPr anchor="t" rtlCol="false" tIns="0" lIns="0" bIns="0" rIns="0">
            <a:spAutoFit/>
          </a:bodyPr>
          <a:lstStyle/>
          <a:p>
            <a:pPr algn="l">
              <a:lnSpc>
                <a:spcPts val="3999"/>
              </a:lnSpc>
            </a:pPr>
            <a:r>
              <a:rPr lang="en-US" sz="2499">
                <a:solidFill>
                  <a:srgbClr val="1F2020"/>
                </a:solidFill>
                <a:latin typeface="Open Sans"/>
                <a:ea typeface="Open Sans"/>
                <a:cs typeface="Open Sans"/>
                <a:sym typeface="Open Sans"/>
              </a:rPr>
              <a:t>This report shows: </a:t>
            </a:r>
          </a:p>
          <a:p>
            <a:pPr algn="l" marL="539745" indent="-269872" lvl="1">
              <a:lnSpc>
                <a:spcPts val="3999"/>
              </a:lnSpc>
              <a:buAutoNum type="arabicPeriod" startAt="1"/>
            </a:pPr>
            <a:r>
              <a:rPr lang="en-US" sz="2499">
                <a:solidFill>
                  <a:srgbClr val="1F2020"/>
                </a:solidFill>
                <a:latin typeface="Open Sans"/>
                <a:ea typeface="Open Sans"/>
                <a:cs typeface="Open Sans"/>
                <a:sym typeface="Open Sans"/>
              </a:rPr>
              <a:t>The number of meetings done in te current cycle</a:t>
            </a:r>
          </a:p>
          <a:p>
            <a:pPr algn="l" marL="539745" indent="-269872" lvl="1">
              <a:lnSpc>
                <a:spcPts val="3999"/>
              </a:lnSpc>
              <a:buAutoNum type="arabicPeriod" startAt="1"/>
            </a:pPr>
            <a:r>
              <a:rPr lang="en-US" sz="2499">
                <a:solidFill>
                  <a:srgbClr val="1F2020"/>
                </a:solidFill>
                <a:latin typeface="Open Sans"/>
                <a:ea typeface="Open Sans"/>
                <a:cs typeface="Open Sans"/>
                <a:sym typeface="Open Sans"/>
              </a:rPr>
              <a:t>Number of members</a:t>
            </a:r>
          </a:p>
          <a:p>
            <a:pPr algn="l" marL="539745" indent="-269872" lvl="1">
              <a:lnSpc>
                <a:spcPts val="3999"/>
              </a:lnSpc>
              <a:buAutoNum type="arabicPeriod" startAt="1"/>
            </a:pPr>
            <a:r>
              <a:rPr lang="en-US" sz="2499">
                <a:solidFill>
                  <a:srgbClr val="1F2020"/>
                </a:solidFill>
                <a:latin typeface="Open Sans"/>
                <a:ea typeface="Open Sans"/>
                <a:cs typeface="Open Sans"/>
                <a:sym typeface="Open Sans"/>
              </a:rPr>
              <a:t>Date report was generate.</a:t>
            </a:r>
          </a:p>
          <a:p>
            <a:pPr algn="l" marL="539745" indent="-269872" lvl="1">
              <a:lnSpc>
                <a:spcPts val="3999"/>
              </a:lnSpc>
              <a:buAutoNum type="arabicPeriod" startAt="1"/>
            </a:pPr>
            <a:r>
              <a:rPr lang="en-US" sz="2499">
                <a:solidFill>
                  <a:srgbClr val="1F2020"/>
                </a:solidFill>
                <a:latin typeface="Open Sans"/>
                <a:ea typeface="Open Sans"/>
                <a:cs typeface="Open Sans"/>
                <a:sym typeface="Open Sans"/>
              </a:rPr>
              <a:t>Member savings and loans</a:t>
            </a:r>
          </a:p>
          <a:p>
            <a:pPr algn="l" marL="539745" indent="-269872" lvl="1">
              <a:lnSpc>
                <a:spcPts val="3999"/>
              </a:lnSpc>
              <a:buAutoNum type="arabicPeriod" startAt="1"/>
            </a:pPr>
            <a:r>
              <a:rPr lang="en-US" sz="2499">
                <a:solidFill>
                  <a:srgbClr val="1F2020"/>
                </a:solidFill>
                <a:latin typeface="Open Sans"/>
                <a:ea typeface="Open Sans"/>
                <a:cs typeface="Open Sans"/>
                <a:sym typeface="Open Sans"/>
              </a:rPr>
              <a:t>Cash  balances based on the last meeting.</a:t>
            </a:r>
          </a:p>
        </p:txBody>
      </p:sp>
      <p:sp>
        <p:nvSpPr>
          <p:cNvPr name="Freeform 11" id="11"/>
          <p:cNvSpPr/>
          <p:nvPr/>
        </p:nvSpPr>
        <p:spPr>
          <a:xfrm flipH="false" flipV="false" rot="0">
            <a:off x="2135955" y="321431"/>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5"/>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537BF1"/>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6525804" y="8791785"/>
            <a:ext cx="1745464" cy="933030"/>
          </a:xfrm>
          <a:custGeom>
            <a:avLst/>
            <a:gdLst/>
            <a:ahLst/>
            <a:cxnLst/>
            <a:rect r="r" b="b" t="t" l="l"/>
            <a:pathLst>
              <a:path h="933030" w="1745464">
                <a:moveTo>
                  <a:pt x="0" y="0"/>
                </a:moveTo>
                <a:lnTo>
                  <a:pt x="1745464" y="0"/>
                </a:lnTo>
                <a:lnTo>
                  <a:pt x="1745464" y="933030"/>
                </a:lnTo>
                <a:lnTo>
                  <a:pt x="0" y="9330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714403" y="1291365"/>
            <a:ext cx="3822044" cy="8281096"/>
          </a:xfrm>
          <a:custGeom>
            <a:avLst/>
            <a:gdLst/>
            <a:ahLst/>
            <a:cxnLst/>
            <a:rect r="r" b="b" t="t" l="l"/>
            <a:pathLst>
              <a:path h="8281096" w="3822044">
                <a:moveTo>
                  <a:pt x="0" y="0"/>
                </a:moveTo>
                <a:lnTo>
                  <a:pt x="3822045" y="0"/>
                </a:lnTo>
                <a:lnTo>
                  <a:pt x="3822045" y="8281096"/>
                </a:lnTo>
                <a:lnTo>
                  <a:pt x="0" y="8281096"/>
                </a:lnTo>
                <a:lnTo>
                  <a:pt x="0" y="0"/>
                </a:lnTo>
                <a:close/>
              </a:path>
            </a:pathLst>
          </a:custGeom>
          <a:blipFill>
            <a:blip r:embed="rId4"/>
            <a:stretch>
              <a:fillRect l="0" t="0" r="0" b="0"/>
            </a:stretch>
          </a:blipFill>
        </p:spPr>
      </p:sp>
      <p:sp>
        <p:nvSpPr>
          <p:cNvPr name="Freeform 7" id="7"/>
          <p:cNvSpPr/>
          <p:nvPr/>
        </p:nvSpPr>
        <p:spPr>
          <a:xfrm flipH="false" flipV="false" rot="0">
            <a:off x="5104649" y="1291365"/>
            <a:ext cx="3822044" cy="8281096"/>
          </a:xfrm>
          <a:custGeom>
            <a:avLst/>
            <a:gdLst/>
            <a:ahLst/>
            <a:cxnLst/>
            <a:rect r="r" b="b" t="t" l="l"/>
            <a:pathLst>
              <a:path h="8281096" w="3822044">
                <a:moveTo>
                  <a:pt x="0" y="0"/>
                </a:moveTo>
                <a:lnTo>
                  <a:pt x="3822044" y="0"/>
                </a:lnTo>
                <a:lnTo>
                  <a:pt x="3822044" y="8281096"/>
                </a:lnTo>
                <a:lnTo>
                  <a:pt x="0" y="8281096"/>
                </a:lnTo>
                <a:lnTo>
                  <a:pt x="0" y="0"/>
                </a:lnTo>
                <a:close/>
              </a:path>
            </a:pathLst>
          </a:custGeom>
          <a:blipFill>
            <a:blip r:embed="rId5"/>
            <a:stretch>
              <a:fillRect l="0" t="0" r="0" b="0"/>
            </a:stretch>
          </a:blipFill>
        </p:spPr>
      </p:sp>
      <p:sp>
        <p:nvSpPr>
          <p:cNvPr name="TextBox 8" id="8"/>
          <p:cNvSpPr txBox="true"/>
          <p:nvPr/>
        </p:nvSpPr>
        <p:spPr>
          <a:xfrm rot="0">
            <a:off x="5319963" y="344573"/>
            <a:ext cx="8262567" cy="684127"/>
          </a:xfrm>
          <a:prstGeom prst="rect">
            <a:avLst/>
          </a:prstGeom>
        </p:spPr>
        <p:txBody>
          <a:bodyPr anchor="t" rtlCol="false" tIns="0" lIns="0" bIns="0" rIns="0">
            <a:spAutoFit/>
          </a:bodyPr>
          <a:lstStyle/>
          <a:p>
            <a:pPr algn="ctr">
              <a:lnSpc>
                <a:spcPts val="5336"/>
              </a:lnSpc>
            </a:pPr>
            <a:r>
              <a:rPr lang="en-US" b="true" sz="4560">
                <a:solidFill>
                  <a:srgbClr val="1F2020"/>
                </a:solidFill>
                <a:latin typeface="Open Sans Bold"/>
                <a:ea typeface="Open Sans Bold"/>
                <a:cs typeface="Open Sans Bold"/>
                <a:sym typeface="Open Sans Bold"/>
              </a:rPr>
              <a:t>Register Group: Pin Set Up</a:t>
            </a:r>
          </a:p>
        </p:txBody>
      </p:sp>
      <p:sp>
        <p:nvSpPr>
          <p:cNvPr name="TextBox 9" id="9"/>
          <p:cNvSpPr txBox="true"/>
          <p:nvPr/>
        </p:nvSpPr>
        <p:spPr>
          <a:xfrm rot="0">
            <a:off x="9490090" y="1440905"/>
            <a:ext cx="8184879" cy="8477885"/>
          </a:xfrm>
          <a:prstGeom prst="rect">
            <a:avLst/>
          </a:prstGeom>
        </p:spPr>
        <p:txBody>
          <a:bodyPr anchor="t" rtlCol="false" tIns="0" lIns="0" bIns="0" rIns="0">
            <a:spAutoFit/>
          </a:bodyPr>
          <a:lstStyle/>
          <a:p>
            <a:pPr algn="l">
              <a:lnSpc>
                <a:spcPts val="3639"/>
              </a:lnSpc>
            </a:pPr>
            <a:r>
              <a:rPr lang="en-US" sz="2599">
                <a:solidFill>
                  <a:srgbClr val="000000"/>
                </a:solidFill>
                <a:latin typeface="Open Sans"/>
                <a:ea typeface="Open Sans"/>
                <a:cs typeface="Open Sans"/>
                <a:sym typeface="Open Sans"/>
              </a:rPr>
              <a:t>To set up a pin, </a:t>
            </a:r>
          </a:p>
          <a:p>
            <a:pPr algn="l">
              <a:lnSpc>
                <a:spcPts val="3639"/>
              </a:lnSpc>
            </a:pPr>
          </a:p>
          <a:p>
            <a:pPr algn="l" marL="561339" indent="-280669" lvl="1">
              <a:lnSpc>
                <a:spcPts val="3899"/>
              </a:lnSpc>
              <a:buAutoNum type="arabicPeriod" startAt="1"/>
            </a:pPr>
            <a:r>
              <a:rPr lang="en-US" sz="2599">
                <a:solidFill>
                  <a:srgbClr val="000000"/>
                </a:solidFill>
                <a:latin typeface="Open Sans"/>
                <a:ea typeface="Open Sans"/>
                <a:cs typeface="Open Sans"/>
                <a:sym typeface="Open Sans"/>
              </a:rPr>
              <a:t>  Click on the ‘Set up’  button. This will reveal three fields.</a:t>
            </a:r>
          </a:p>
          <a:p>
            <a:pPr algn="l" marL="561339" indent="-280669" lvl="1">
              <a:lnSpc>
                <a:spcPts val="3899"/>
              </a:lnSpc>
              <a:buAutoNum type="arabicPeriod" startAt="1"/>
            </a:pPr>
            <a:r>
              <a:rPr lang="en-US" sz="2599">
                <a:solidFill>
                  <a:srgbClr val="000000"/>
                </a:solidFill>
                <a:latin typeface="Open Sans"/>
                <a:ea typeface="Open Sans"/>
                <a:cs typeface="Open Sans"/>
                <a:sym typeface="Open Sans"/>
              </a:rPr>
              <a:t>  Enter a 4 digit pin, and select a security question from the drop down.</a:t>
            </a:r>
          </a:p>
          <a:p>
            <a:pPr algn="l" marL="561339" indent="-280669" lvl="1">
              <a:lnSpc>
                <a:spcPts val="3899"/>
              </a:lnSpc>
              <a:buAutoNum type="arabicPeriod" startAt="1"/>
            </a:pPr>
            <a:r>
              <a:rPr lang="en-US" sz="2599">
                <a:solidFill>
                  <a:srgbClr val="000000"/>
                </a:solidFill>
                <a:latin typeface="Open Sans"/>
                <a:ea typeface="Open Sans"/>
                <a:cs typeface="Open Sans"/>
                <a:sym typeface="Open Sans"/>
              </a:rPr>
              <a:t>  Enter the answer to the Security question in the ‘Security Answer’ field.</a:t>
            </a:r>
          </a:p>
          <a:p>
            <a:pPr algn="l" marL="561339" indent="-280669" lvl="1">
              <a:lnSpc>
                <a:spcPts val="3899"/>
              </a:lnSpc>
              <a:buAutoNum type="arabicPeriod" startAt="1"/>
            </a:pPr>
            <a:r>
              <a:rPr lang="en-US" sz="2599">
                <a:solidFill>
                  <a:srgbClr val="000000"/>
                </a:solidFill>
                <a:latin typeface="Open Sans"/>
                <a:ea typeface="Open Sans"/>
                <a:cs typeface="Open Sans"/>
                <a:sym typeface="Open Sans"/>
              </a:rPr>
              <a:t>  Click ‘Save’. This will complete the set up for a pin, proceed with the same process for the rest of the pins not yet set up.</a:t>
            </a:r>
          </a:p>
          <a:p>
            <a:pPr algn="l">
              <a:lnSpc>
                <a:spcPts val="3639"/>
              </a:lnSpc>
            </a:pPr>
          </a:p>
          <a:p>
            <a:pPr algn="l">
              <a:lnSpc>
                <a:spcPts val="3639"/>
              </a:lnSpc>
            </a:pPr>
            <a:r>
              <a:rPr lang="en-US" sz="2599">
                <a:solidFill>
                  <a:srgbClr val="000000"/>
                </a:solidFill>
                <a:latin typeface="Open Sans"/>
                <a:ea typeface="Open Sans"/>
                <a:cs typeface="Open Sans"/>
                <a:sym typeface="Open Sans"/>
              </a:rPr>
              <a:t>You can change a pin, security question and answer by clicking ‘Edit’. This clears the previous pin, security question and answer.</a:t>
            </a:r>
          </a:p>
          <a:p>
            <a:pPr algn="l">
              <a:lnSpc>
                <a:spcPts val="3639"/>
              </a:lnSpc>
            </a:pPr>
          </a:p>
          <a:p>
            <a:pPr algn="l">
              <a:lnSpc>
                <a:spcPts val="3639"/>
              </a:lnSpc>
            </a:pPr>
            <a:r>
              <a:rPr lang="en-US" sz="2599">
                <a:solidFill>
                  <a:srgbClr val="000000"/>
                </a:solidFill>
                <a:latin typeface="Open Sans"/>
                <a:ea typeface="Open Sans"/>
                <a:cs typeface="Open Sans"/>
                <a:sym typeface="Open Sans"/>
              </a:rPr>
              <a:t>Once all pins have been set up, click ‘Register’ this will redirect to the login screen.</a:t>
            </a:r>
          </a:p>
        </p:txBody>
      </p:sp>
      <p:sp>
        <p:nvSpPr>
          <p:cNvPr name="Freeform 10" id="10"/>
          <p:cNvSpPr/>
          <p:nvPr/>
        </p:nvSpPr>
        <p:spPr>
          <a:xfrm flipH="false" flipV="false" rot="0">
            <a:off x="683964" y="5958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6"/>
            <a:stretch>
              <a:fillRect l="0" t="0" r="0" b="0"/>
            </a:stretch>
          </a:blipFill>
          <a:ln cap="sq">
            <a:noFill/>
            <a:prstDash val="solid"/>
            <a:miter/>
          </a:ln>
        </p:spPr>
      </p:sp>
      <p:sp>
        <p:nvSpPr>
          <p:cNvPr name="Freeform 11" id="11"/>
          <p:cNvSpPr/>
          <p:nvPr/>
        </p:nvSpPr>
        <p:spPr>
          <a:xfrm flipH="false" flipV="false" rot="0">
            <a:off x="2124594" y="563366"/>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7"/>
            <a:stretch>
              <a:fillRect l="0" t="0" r="0" b="0"/>
            </a:stretch>
          </a:blipFill>
        </p:spPr>
      </p:sp>
      <p:sp>
        <p:nvSpPr>
          <p:cNvPr name="TextBox 12" id="12"/>
          <p:cNvSpPr txBox="true"/>
          <p:nvPr/>
        </p:nvSpPr>
        <p:spPr>
          <a:xfrm rot="0">
            <a:off x="1192013" y="646573"/>
            <a:ext cx="790211" cy="196390"/>
          </a:xfrm>
          <a:prstGeom prst="rect">
            <a:avLst/>
          </a:prstGeom>
        </p:spPr>
        <p:txBody>
          <a:bodyPr anchor="t" rtlCol="false" tIns="0" lIns="0" bIns="0" rIns="0">
            <a:spAutoFit/>
          </a:bodyPr>
          <a:lstStyle/>
          <a:p>
            <a:pPr algn="l">
              <a:lnSpc>
                <a:spcPts val="1663"/>
              </a:lnSpc>
              <a:spcBef>
                <a:spcPct val="0"/>
              </a:spcBef>
            </a:pPr>
            <a:r>
              <a:rPr lang="en-US" sz="1188">
                <a:solidFill>
                  <a:srgbClr val="1F2020"/>
                </a:solidFill>
                <a:latin typeface="Open Sans"/>
                <a:ea typeface="Open Sans"/>
                <a:cs typeface="Open Sans"/>
                <a:sym typeface="Open Sans"/>
              </a:rPr>
              <a:t>KALORITY</a:t>
            </a:r>
          </a:p>
        </p:txBody>
      </p:sp>
    </p:spTree>
  </p:cSld>
  <p:clrMapOvr>
    <a:masterClrMapping/>
  </p:clrMapOvr>
</p:sld>
</file>

<file path=ppt/slides/slide5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531564" y="4434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2"/>
            <a:stretch>
              <a:fillRect l="0" t="0" r="0" b="0"/>
            </a:stretch>
          </a:blipFill>
          <a:ln cap="sq">
            <a:noFill/>
            <a:prstDash val="solid"/>
            <a:miter/>
          </a:ln>
        </p:spPr>
      </p:sp>
      <p:sp>
        <p:nvSpPr>
          <p:cNvPr name="Freeform 6" id="6"/>
          <p:cNvSpPr/>
          <p:nvPr/>
        </p:nvSpPr>
        <p:spPr>
          <a:xfrm flipH="false" flipV="false" rot="0">
            <a:off x="714403" y="1028700"/>
            <a:ext cx="4273062" cy="9258300"/>
          </a:xfrm>
          <a:custGeom>
            <a:avLst/>
            <a:gdLst/>
            <a:ahLst/>
            <a:cxnLst/>
            <a:rect r="r" b="b" t="t" l="l"/>
            <a:pathLst>
              <a:path h="9258300" w="4273062">
                <a:moveTo>
                  <a:pt x="0" y="0"/>
                </a:moveTo>
                <a:lnTo>
                  <a:pt x="4273062" y="0"/>
                </a:lnTo>
                <a:lnTo>
                  <a:pt x="4273062" y="9258300"/>
                </a:lnTo>
                <a:lnTo>
                  <a:pt x="0" y="9258300"/>
                </a:lnTo>
                <a:lnTo>
                  <a:pt x="0" y="0"/>
                </a:lnTo>
                <a:close/>
              </a:path>
            </a:pathLst>
          </a:custGeom>
          <a:blipFill>
            <a:blip r:embed="rId3"/>
            <a:stretch>
              <a:fillRect l="0" t="0" r="0" b="0"/>
            </a:stretch>
          </a:blipFill>
        </p:spPr>
      </p:sp>
      <p:sp>
        <p:nvSpPr>
          <p:cNvPr name="Freeform 7" id="7"/>
          <p:cNvSpPr/>
          <p:nvPr/>
        </p:nvSpPr>
        <p:spPr>
          <a:xfrm flipH="false" flipV="false" rot="0">
            <a:off x="721931" y="6048395"/>
            <a:ext cx="2182110" cy="1166437"/>
          </a:xfrm>
          <a:custGeom>
            <a:avLst/>
            <a:gdLst/>
            <a:ahLst/>
            <a:cxnLst/>
            <a:rect r="r" b="b" t="t" l="l"/>
            <a:pathLst>
              <a:path h="1166437" w="2182110">
                <a:moveTo>
                  <a:pt x="0" y="0"/>
                </a:moveTo>
                <a:lnTo>
                  <a:pt x="2182110" y="0"/>
                </a:lnTo>
                <a:lnTo>
                  <a:pt x="2182110" y="1166437"/>
                </a:lnTo>
                <a:lnTo>
                  <a:pt x="0" y="116643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6135610" y="1028700"/>
            <a:ext cx="4192398" cy="9083528"/>
          </a:xfrm>
          <a:custGeom>
            <a:avLst/>
            <a:gdLst/>
            <a:ahLst/>
            <a:cxnLst/>
            <a:rect r="r" b="b" t="t" l="l"/>
            <a:pathLst>
              <a:path h="9083528" w="4192398">
                <a:moveTo>
                  <a:pt x="0" y="0"/>
                </a:moveTo>
                <a:lnTo>
                  <a:pt x="4192398" y="0"/>
                </a:lnTo>
                <a:lnTo>
                  <a:pt x="4192398" y="9083528"/>
                </a:lnTo>
                <a:lnTo>
                  <a:pt x="0" y="9083528"/>
                </a:lnTo>
                <a:lnTo>
                  <a:pt x="0" y="0"/>
                </a:lnTo>
                <a:close/>
              </a:path>
            </a:pathLst>
          </a:custGeom>
          <a:blipFill>
            <a:blip r:embed="rId6"/>
            <a:stretch>
              <a:fillRect l="0" t="0" r="0" b="0"/>
            </a:stretch>
          </a:blipFill>
        </p:spPr>
      </p:sp>
      <p:sp>
        <p:nvSpPr>
          <p:cNvPr name="TextBox 9" id="9"/>
          <p:cNvSpPr txBox="true"/>
          <p:nvPr/>
        </p:nvSpPr>
        <p:spPr>
          <a:xfrm rot="0">
            <a:off x="5119837" y="224759"/>
            <a:ext cx="8048326" cy="595354"/>
          </a:xfrm>
          <a:prstGeom prst="rect">
            <a:avLst/>
          </a:prstGeom>
        </p:spPr>
        <p:txBody>
          <a:bodyPr anchor="t" rtlCol="false" tIns="0" lIns="0" bIns="0" rIns="0">
            <a:spAutoFit/>
          </a:bodyPr>
          <a:lstStyle/>
          <a:p>
            <a:pPr algn="l">
              <a:lnSpc>
                <a:spcPts val="4400"/>
              </a:lnSpc>
            </a:pPr>
            <a:r>
              <a:rPr lang="en-US" sz="3760" b="true">
                <a:solidFill>
                  <a:srgbClr val="1F2020"/>
                </a:solidFill>
                <a:latin typeface="Poppins Bold"/>
                <a:ea typeface="Poppins Bold"/>
                <a:cs typeface="Poppins Bold"/>
                <a:sym typeface="Poppins Bold"/>
              </a:rPr>
              <a:t>Reports: Member Report</a:t>
            </a:r>
          </a:p>
        </p:txBody>
      </p:sp>
      <p:sp>
        <p:nvSpPr>
          <p:cNvPr name="TextBox 10" id="10"/>
          <p:cNvSpPr txBox="true"/>
          <p:nvPr/>
        </p:nvSpPr>
        <p:spPr>
          <a:xfrm rot="0">
            <a:off x="1039108" y="517674"/>
            <a:ext cx="1547756" cy="198120"/>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KALORITY</a:t>
            </a:r>
          </a:p>
        </p:txBody>
      </p:sp>
      <p:sp>
        <p:nvSpPr>
          <p:cNvPr name="TextBox 11" id="11"/>
          <p:cNvSpPr txBox="true"/>
          <p:nvPr/>
        </p:nvSpPr>
        <p:spPr>
          <a:xfrm rot="0">
            <a:off x="11395489" y="3302806"/>
            <a:ext cx="6173682" cy="977901"/>
          </a:xfrm>
          <a:prstGeom prst="rect">
            <a:avLst/>
          </a:prstGeom>
        </p:spPr>
        <p:txBody>
          <a:bodyPr anchor="t" rtlCol="false" tIns="0" lIns="0" bIns="0" rIns="0">
            <a:spAutoFit/>
          </a:bodyPr>
          <a:lstStyle/>
          <a:p>
            <a:pPr algn="l">
              <a:lnSpc>
                <a:spcPts val="3999"/>
              </a:lnSpc>
            </a:pPr>
            <a:r>
              <a:rPr lang="en-US" sz="2499">
                <a:solidFill>
                  <a:srgbClr val="1F2020"/>
                </a:solidFill>
                <a:latin typeface="Open Sans"/>
                <a:ea typeface="Open Sans"/>
                <a:cs typeface="Open Sans"/>
                <a:sym typeface="Open Sans"/>
              </a:rPr>
              <a:t>This report shows individual member savings and  loan balance. </a:t>
            </a:r>
          </a:p>
        </p:txBody>
      </p:sp>
      <p:sp>
        <p:nvSpPr>
          <p:cNvPr name="Freeform 12" id="12"/>
          <p:cNvSpPr/>
          <p:nvPr/>
        </p:nvSpPr>
        <p:spPr>
          <a:xfrm flipH="false" flipV="false" rot="0">
            <a:off x="6378238" y="2672945"/>
            <a:ext cx="2182110" cy="1166437"/>
          </a:xfrm>
          <a:custGeom>
            <a:avLst/>
            <a:gdLst/>
            <a:ahLst/>
            <a:cxnLst/>
            <a:rect r="r" b="b" t="t" l="l"/>
            <a:pathLst>
              <a:path h="1166437" w="2182110">
                <a:moveTo>
                  <a:pt x="0" y="0"/>
                </a:moveTo>
                <a:lnTo>
                  <a:pt x="2182110" y="0"/>
                </a:lnTo>
                <a:lnTo>
                  <a:pt x="2182110" y="1166437"/>
                </a:lnTo>
                <a:lnTo>
                  <a:pt x="0" y="116643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2135955" y="321431"/>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7"/>
            <a:stretch>
              <a:fillRect l="0" t="0" r="0" b="0"/>
            </a:stretch>
          </a:blipFill>
        </p:spPr>
      </p:sp>
    </p:spTree>
  </p:cSld>
  <p:clrMapOvr>
    <a:masterClrMapping/>
  </p:clrMapOvr>
</p:sld>
</file>

<file path=ppt/slides/slide5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531564" y="4434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2"/>
            <a:stretch>
              <a:fillRect l="0" t="0" r="0" b="0"/>
            </a:stretch>
          </a:blipFill>
          <a:ln cap="sq">
            <a:noFill/>
            <a:prstDash val="solid"/>
            <a:miter/>
          </a:ln>
        </p:spPr>
      </p:sp>
      <p:sp>
        <p:nvSpPr>
          <p:cNvPr name="TextBox 6" id="6"/>
          <p:cNvSpPr txBox="true"/>
          <p:nvPr/>
        </p:nvSpPr>
        <p:spPr>
          <a:xfrm rot="0">
            <a:off x="5119837" y="224759"/>
            <a:ext cx="8048326" cy="595354"/>
          </a:xfrm>
          <a:prstGeom prst="rect">
            <a:avLst/>
          </a:prstGeom>
        </p:spPr>
        <p:txBody>
          <a:bodyPr anchor="t" rtlCol="false" tIns="0" lIns="0" bIns="0" rIns="0">
            <a:spAutoFit/>
          </a:bodyPr>
          <a:lstStyle/>
          <a:p>
            <a:pPr algn="l">
              <a:lnSpc>
                <a:spcPts val="4400"/>
              </a:lnSpc>
            </a:pPr>
            <a:r>
              <a:rPr lang="en-US" sz="3760" b="true">
                <a:solidFill>
                  <a:srgbClr val="1F2020"/>
                </a:solidFill>
                <a:latin typeface="Poppins Bold"/>
                <a:ea typeface="Poppins Bold"/>
                <a:cs typeface="Poppins Bold"/>
                <a:sym typeface="Poppins Bold"/>
              </a:rPr>
              <a:t>Reports: Member Report</a:t>
            </a:r>
          </a:p>
        </p:txBody>
      </p:sp>
      <p:sp>
        <p:nvSpPr>
          <p:cNvPr name="TextBox 7" id="7"/>
          <p:cNvSpPr txBox="true"/>
          <p:nvPr/>
        </p:nvSpPr>
        <p:spPr>
          <a:xfrm rot="0">
            <a:off x="1039108" y="517674"/>
            <a:ext cx="1547756" cy="198120"/>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KALORITY</a:t>
            </a:r>
          </a:p>
        </p:txBody>
      </p:sp>
      <p:sp>
        <p:nvSpPr>
          <p:cNvPr name="Freeform 8" id="8"/>
          <p:cNvSpPr/>
          <p:nvPr/>
        </p:nvSpPr>
        <p:spPr>
          <a:xfrm flipH="false" flipV="false" rot="0">
            <a:off x="1961724" y="5327645"/>
            <a:ext cx="2182110" cy="1166437"/>
          </a:xfrm>
          <a:custGeom>
            <a:avLst/>
            <a:gdLst/>
            <a:ahLst/>
            <a:cxnLst/>
            <a:rect r="r" b="b" t="t" l="l"/>
            <a:pathLst>
              <a:path h="1166437" w="2182110">
                <a:moveTo>
                  <a:pt x="0" y="0"/>
                </a:moveTo>
                <a:lnTo>
                  <a:pt x="2182110" y="0"/>
                </a:lnTo>
                <a:lnTo>
                  <a:pt x="2182110" y="1166437"/>
                </a:lnTo>
                <a:lnTo>
                  <a:pt x="0" y="11664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0">
            <a:off x="11395489" y="3302806"/>
            <a:ext cx="6173682" cy="4006851"/>
          </a:xfrm>
          <a:prstGeom prst="rect">
            <a:avLst/>
          </a:prstGeom>
        </p:spPr>
        <p:txBody>
          <a:bodyPr anchor="t" rtlCol="false" tIns="0" lIns="0" bIns="0" rIns="0">
            <a:spAutoFit/>
          </a:bodyPr>
          <a:lstStyle/>
          <a:p>
            <a:pPr algn="l">
              <a:lnSpc>
                <a:spcPts val="3999"/>
              </a:lnSpc>
            </a:pPr>
            <a:r>
              <a:rPr lang="en-US" sz="2499">
                <a:solidFill>
                  <a:srgbClr val="1F2020"/>
                </a:solidFill>
                <a:latin typeface="Open Sans"/>
                <a:ea typeface="Open Sans"/>
                <a:cs typeface="Open Sans"/>
                <a:sym typeface="Open Sans"/>
              </a:rPr>
              <a:t>This report shows individual member savings and  loan balance. </a:t>
            </a:r>
          </a:p>
          <a:p>
            <a:pPr algn="l">
              <a:lnSpc>
                <a:spcPts val="3999"/>
              </a:lnSpc>
            </a:pPr>
            <a:r>
              <a:rPr lang="en-US" sz="2499">
                <a:solidFill>
                  <a:srgbClr val="1F2020"/>
                </a:solidFill>
                <a:latin typeface="Open Sans"/>
                <a:ea typeface="Open Sans"/>
                <a:cs typeface="Open Sans"/>
                <a:sym typeface="Open Sans"/>
              </a:rPr>
              <a:t>The report can be shared via sms to the member’s number.</a:t>
            </a:r>
          </a:p>
          <a:p>
            <a:pPr algn="l">
              <a:lnSpc>
                <a:spcPts val="3999"/>
              </a:lnSpc>
            </a:pPr>
          </a:p>
          <a:p>
            <a:pPr algn="l">
              <a:lnSpc>
                <a:spcPts val="3999"/>
              </a:lnSpc>
            </a:pPr>
            <a:r>
              <a:rPr lang="en-US" sz="2499">
                <a:solidFill>
                  <a:srgbClr val="1F2020"/>
                </a:solidFill>
                <a:latin typeface="Open Sans"/>
                <a:ea typeface="Open Sans"/>
                <a:cs typeface="Open Sans"/>
                <a:sym typeface="Open Sans"/>
              </a:rPr>
              <a:t>The group phone should have a simcard . Standard rates apply based on the network provider in use. </a:t>
            </a:r>
          </a:p>
        </p:txBody>
      </p:sp>
      <p:sp>
        <p:nvSpPr>
          <p:cNvPr name="Freeform 10" id="10"/>
          <p:cNvSpPr/>
          <p:nvPr/>
        </p:nvSpPr>
        <p:spPr>
          <a:xfrm flipH="false" flipV="false" rot="0">
            <a:off x="1028700" y="1455693"/>
            <a:ext cx="4869196" cy="8560356"/>
          </a:xfrm>
          <a:custGeom>
            <a:avLst/>
            <a:gdLst/>
            <a:ahLst/>
            <a:cxnLst/>
            <a:rect r="r" b="b" t="t" l="l"/>
            <a:pathLst>
              <a:path h="8560356" w="4869196">
                <a:moveTo>
                  <a:pt x="0" y="0"/>
                </a:moveTo>
                <a:lnTo>
                  <a:pt x="4869196" y="0"/>
                </a:lnTo>
                <a:lnTo>
                  <a:pt x="4869196" y="8560356"/>
                </a:lnTo>
                <a:lnTo>
                  <a:pt x="0" y="8560356"/>
                </a:lnTo>
                <a:lnTo>
                  <a:pt x="0" y="0"/>
                </a:lnTo>
                <a:close/>
              </a:path>
            </a:pathLst>
          </a:custGeom>
          <a:blipFill>
            <a:blip r:embed="rId5"/>
            <a:stretch>
              <a:fillRect l="0" t="-115" r="0" b="-115"/>
            </a:stretch>
          </a:blipFill>
          <a:ln cap="rnd">
            <a:noFill/>
            <a:prstDash val="solid"/>
            <a:round/>
          </a:ln>
        </p:spPr>
      </p:sp>
      <p:sp>
        <p:nvSpPr>
          <p:cNvPr name="Freeform 11" id="11"/>
          <p:cNvSpPr/>
          <p:nvPr/>
        </p:nvSpPr>
        <p:spPr>
          <a:xfrm flipH="false" flipV="false" rot="0">
            <a:off x="6239729" y="1334776"/>
            <a:ext cx="4813927" cy="8681273"/>
          </a:xfrm>
          <a:custGeom>
            <a:avLst/>
            <a:gdLst/>
            <a:ahLst/>
            <a:cxnLst/>
            <a:rect r="r" b="b" t="t" l="l"/>
            <a:pathLst>
              <a:path h="8681273" w="4813927">
                <a:moveTo>
                  <a:pt x="0" y="0"/>
                </a:moveTo>
                <a:lnTo>
                  <a:pt x="4813927" y="0"/>
                </a:lnTo>
                <a:lnTo>
                  <a:pt x="4813927" y="8681273"/>
                </a:lnTo>
                <a:lnTo>
                  <a:pt x="0" y="8681273"/>
                </a:lnTo>
                <a:lnTo>
                  <a:pt x="0" y="0"/>
                </a:lnTo>
                <a:close/>
              </a:path>
            </a:pathLst>
          </a:custGeom>
          <a:blipFill>
            <a:blip r:embed="rId6"/>
            <a:stretch>
              <a:fillRect l="-359" t="0" r="-1079" b="0"/>
            </a:stretch>
          </a:blipFill>
          <a:ln cap="rnd">
            <a:noFill/>
            <a:prstDash val="solid"/>
            <a:round/>
          </a:ln>
        </p:spPr>
      </p:sp>
      <p:sp>
        <p:nvSpPr>
          <p:cNvPr name="Freeform 12" id="12"/>
          <p:cNvSpPr/>
          <p:nvPr/>
        </p:nvSpPr>
        <p:spPr>
          <a:xfrm flipH="false" flipV="false" rot="0">
            <a:off x="2135955" y="321431"/>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7"/>
            <a:stretch>
              <a:fillRect l="0" t="0" r="0" b="0"/>
            </a:stretch>
          </a:blipFill>
        </p:spPr>
      </p:sp>
    </p:spTree>
  </p:cSld>
  <p:clrMapOvr>
    <a:masterClrMapping/>
  </p:clrMapOvr>
</p:sld>
</file>

<file path=ppt/slides/slide5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531564" y="4434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2"/>
            <a:stretch>
              <a:fillRect l="0" t="0" r="0" b="0"/>
            </a:stretch>
          </a:blipFill>
          <a:ln cap="sq">
            <a:noFill/>
            <a:prstDash val="solid"/>
            <a:miter/>
          </a:ln>
        </p:spPr>
      </p:sp>
      <p:sp>
        <p:nvSpPr>
          <p:cNvPr name="TextBox 6" id="6"/>
          <p:cNvSpPr txBox="true"/>
          <p:nvPr/>
        </p:nvSpPr>
        <p:spPr>
          <a:xfrm rot="0">
            <a:off x="3820416" y="314294"/>
            <a:ext cx="12139463" cy="595354"/>
          </a:xfrm>
          <a:prstGeom prst="rect">
            <a:avLst/>
          </a:prstGeom>
        </p:spPr>
        <p:txBody>
          <a:bodyPr anchor="t" rtlCol="false" tIns="0" lIns="0" bIns="0" rIns="0">
            <a:spAutoFit/>
          </a:bodyPr>
          <a:lstStyle/>
          <a:p>
            <a:pPr algn="l">
              <a:lnSpc>
                <a:spcPts val="4400"/>
              </a:lnSpc>
            </a:pPr>
            <a:r>
              <a:rPr lang="en-US" sz="3760" b="true">
                <a:solidFill>
                  <a:srgbClr val="1F2020"/>
                </a:solidFill>
                <a:latin typeface="Poppins Bold"/>
                <a:ea typeface="Poppins Bold"/>
                <a:cs typeface="Poppins Bold"/>
                <a:sym typeface="Poppins Bold"/>
              </a:rPr>
              <a:t>Reports: Member Report: Missing Phone Number</a:t>
            </a:r>
          </a:p>
        </p:txBody>
      </p:sp>
      <p:sp>
        <p:nvSpPr>
          <p:cNvPr name="TextBox 7" id="7"/>
          <p:cNvSpPr txBox="true"/>
          <p:nvPr/>
        </p:nvSpPr>
        <p:spPr>
          <a:xfrm rot="0">
            <a:off x="1039108" y="517674"/>
            <a:ext cx="1547756" cy="198120"/>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KALORITY</a:t>
            </a:r>
          </a:p>
        </p:txBody>
      </p:sp>
      <p:sp>
        <p:nvSpPr>
          <p:cNvPr name="Freeform 8" id="8"/>
          <p:cNvSpPr/>
          <p:nvPr/>
        </p:nvSpPr>
        <p:spPr>
          <a:xfrm flipH="false" flipV="false" rot="0">
            <a:off x="1961724" y="5327645"/>
            <a:ext cx="2182110" cy="1166437"/>
          </a:xfrm>
          <a:custGeom>
            <a:avLst/>
            <a:gdLst/>
            <a:ahLst/>
            <a:cxnLst/>
            <a:rect r="r" b="b" t="t" l="l"/>
            <a:pathLst>
              <a:path h="1166437" w="2182110">
                <a:moveTo>
                  <a:pt x="0" y="0"/>
                </a:moveTo>
                <a:lnTo>
                  <a:pt x="2182110" y="0"/>
                </a:lnTo>
                <a:lnTo>
                  <a:pt x="2182110" y="1166437"/>
                </a:lnTo>
                <a:lnTo>
                  <a:pt x="0" y="11664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0">
            <a:off x="11395489" y="3302806"/>
            <a:ext cx="6173682" cy="1987551"/>
          </a:xfrm>
          <a:prstGeom prst="rect">
            <a:avLst/>
          </a:prstGeom>
        </p:spPr>
        <p:txBody>
          <a:bodyPr anchor="t" rtlCol="false" tIns="0" lIns="0" bIns="0" rIns="0">
            <a:spAutoFit/>
          </a:bodyPr>
          <a:lstStyle/>
          <a:p>
            <a:pPr algn="l">
              <a:lnSpc>
                <a:spcPts val="3999"/>
              </a:lnSpc>
            </a:pPr>
            <a:r>
              <a:rPr lang="en-US" sz="2499">
                <a:solidFill>
                  <a:srgbClr val="1F2020"/>
                </a:solidFill>
                <a:latin typeface="Open Sans"/>
                <a:ea typeface="Open Sans"/>
                <a:cs typeface="Open Sans"/>
                <a:sym typeface="Open Sans"/>
              </a:rPr>
              <a:t>If the member’s phone number is not configured, then sending a report will not be possible until it is added in the member management screen.</a:t>
            </a:r>
          </a:p>
        </p:txBody>
      </p:sp>
      <p:sp>
        <p:nvSpPr>
          <p:cNvPr name="Freeform 10" id="10"/>
          <p:cNvSpPr/>
          <p:nvPr/>
        </p:nvSpPr>
        <p:spPr>
          <a:xfrm flipH="false" flipV="false" rot="0">
            <a:off x="1028700" y="1455693"/>
            <a:ext cx="4869196" cy="8560356"/>
          </a:xfrm>
          <a:custGeom>
            <a:avLst/>
            <a:gdLst/>
            <a:ahLst/>
            <a:cxnLst/>
            <a:rect r="r" b="b" t="t" l="l"/>
            <a:pathLst>
              <a:path h="8560356" w="4869196">
                <a:moveTo>
                  <a:pt x="0" y="0"/>
                </a:moveTo>
                <a:lnTo>
                  <a:pt x="4869196" y="0"/>
                </a:lnTo>
                <a:lnTo>
                  <a:pt x="4869196" y="8560356"/>
                </a:lnTo>
                <a:lnTo>
                  <a:pt x="0" y="8560356"/>
                </a:lnTo>
                <a:lnTo>
                  <a:pt x="0" y="0"/>
                </a:lnTo>
                <a:close/>
              </a:path>
            </a:pathLst>
          </a:custGeom>
          <a:blipFill>
            <a:blip r:embed="rId5"/>
            <a:stretch>
              <a:fillRect l="0" t="-115" r="0" b="-115"/>
            </a:stretch>
          </a:blipFill>
          <a:ln cap="rnd">
            <a:noFill/>
            <a:prstDash val="solid"/>
            <a:round/>
          </a:ln>
        </p:spPr>
      </p:sp>
      <p:sp>
        <p:nvSpPr>
          <p:cNvPr name="Freeform 11" id="11"/>
          <p:cNvSpPr/>
          <p:nvPr/>
        </p:nvSpPr>
        <p:spPr>
          <a:xfrm flipH="false" flipV="false" rot="0">
            <a:off x="6223042" y="1455693"/>
            <a:ext cx="4847301" cy="8560356"/>
          </a:xfrm>
          <a:custGeom>
            <a:avLst/>
            <a:gdLst/>
            <a:ahLst/>
            <a:cxnLst/>
            <a:rect r="r" b="b" t="t" l="l"/>
            <a:pathLst>
              <a:path h="8560356" w="4847301">
                <a:moveTo>
                  <a:pt x="0" y="0"/>
                </a:moveTo>
                <a:lnTo>
                  <a:pt x="4847301" y="0"/>
                </a:lnTo>
                <a:lnTo>
                  <a:pt x="4847301" y="8560356"/>
                </a:lnTo>
                <a:lnTo>
                  <a:pt x="0" y="8560356"/>
                </a:lnTo>
                <a:lnTo>
                  <a:pt x="0" y="0"/>
                </a:lnTo>
                <a:close/>
              </a:path>
            </a:pathLst>
          </a:custGeom>
          <a:blipFill>
            <a:blip r:embed="rId6"/>
            <a:stretch>
              <a:fillRect l="0" t="0" r="0" b="0"/>
            </a:stretch>
          </a:blipFill>
          <a:ln cap="rnd">
            <a:noFill/>
            <a:prstDash val="solid"/>
            <a:round/>
          </a:ln>
        </p:spPr>
      </p:sp>
    </p:spTree>
  </p:cSld>
  <p:clrMapOvr>
    <a:masterClrMapping/>
  </p:clrMapOvr>
</p:sld>
</file>

<file path=ppt/slides/slide5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531564" y="4434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2"/>
            <a:stretch>
              <a:fillRect l="0" t="0" r="0" b="0"/>
            </a:stretch>
          </a:blipFill>
          <a:ln cap="sq">
            <a:noFill/>
            <a:prstDash val="solid"/>
            <a:miter/>
          </a:ln>
        </p:spPr>
      </p:sp>
      <p:sp>
        <p:nvSpPr>
          <p:cNvPr name="TextBox 6" id="6"/>
          <p:cNvSpPr txBox="true"/>
          <p:nvPr/>
        </p:nvSpPr>
        <p:spPr>
          <a:xfrm rot="0">
            <a:off x="3820416" y="314294"/>
            <a:ext cx="12139463" cy="595354"/>
          </a:xfrm>
          <a:prstGeom prst="rect">
            <a:avLst/>
          </a:prstGeom>
        </p:spPr>
        <p:txBody>
          <a:bodyPr anchor="t" rtlCol="false" tIns="0" lIns="0" bIns="0" rIns="0">
            <a:spAutoFit/>
          </a:bodyPr>
          <a:lstStyle/>
          <a:p>
            <a:pPr algn="l">
              <a:lnSpc>
                <a:spcPts val="4400"/>
              </a:lnSpc>
            </a:pPr>
            <a:r>
              <a:rPr lang="en-US" sz="3760" b="true">
                <a:solidFill>
                  <a:srgbClr val="1F2020"/>
                </a:solidFill>
                <a:latin typeface="Poppins Bold"/>
                <a:ea typeface="Poppins Bold"/>
                <a:cs typeface="Poppins Bold"/>
                <a:sym typeface="Poppins Bold"/>
              </a:rPr>
              <a:t>Reports: Member Report: Transaction History</a:t>
            </a:r>
          </a:p>
        </p:txBody>
      </p:sp>
      <p:sp>
        <p:nvSpPr>
          <p:cNvPr name="TextBox 7" id="7"/>
          <p:cNvSpPr txBox="true"/>
          <p:nvPr/>
        </p:nvSpPr>
        <p:spPr>
          <a:xfrm rot="0">
            <a:off x="1039108" y="517674"/>
            <a:ext cx="1547756" cy="198120"/>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KALORITY</a:t>
            </a:r>
          </a:p>
        </p:txBody>
      </p:sp>
      <p:sp>
        <p:nvSpPr>
          <p:cNvPr name="Freeform 8" id="8"/>
          <p:cNvSpPr/>
          <p:nvPr/>
        </p:nvSpPr>
        <p:spPr>
          <a:xfrm flipH="false" flipV="false" rot="0">
            <a:off x="1961724" y="5327645"/>
            <a:ext cx="2182110" cy="1166437"/>
          </a:xfrm>
          <a:custGeom>
            <a:avLst/>
            <a:gdLst/>
            <a:ahLst/>
            <a:cxnLst/>
            <a:rect r="r" b="b" t="t" l="l"/>
            <a:pathLst>
              <a:path h="1166437" w="2182110">
                <a:moveTo>
                  <a:pt x="0" y="0"/>
                </a:moveTo>
                <a:lnTo>
                  <a:pt x="2182110" y="0"/>
                </a:lnTo>
                <a:lnTo>
                  <a:pt x="2182110" y="1166437"/>
                </a:lnTo>
                <a:lnTo>
                  <a:pt x="0" y="11664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0">
            <a:off x="1961724" y="1396869"/>
            <a:ext cx="4887218" cy="8649944"/>
          </a:xfrm>
          <a:custGeom>
            <a:avLst/>
            <a:gdLst/>
            <a:ahLst/>
            <a:cxnLst/>
            <a:rect r="r" b="b" t="t" l="l"/>
            <a:pathLst>
              <a:path h="8649944" w="4887218">
                <a:moveTo>
                  <a:pt x="0" y="0"/>
                </a:moveTo>
                <a:lnTo>
                  <a:pt x="4887218" y="0"/>
                </a:lnTo>
                <a:lnTo>
                  <a:pt x="4887218" y="8649944"/>
                </a:lnTo>
                <a:lnTo>
                  <a:pt x="0" y="8649944"/>
                </a:lnTo>
                <a:lnTo>
                  <a:pt x="0" y="0"/>
                </a:lnTo>
                <a:close/>
              </a:path>
            </a:pathLst>
          </a:custGeom>
          <a:blipFill>
            <a:blip r:embed="rId5"/>
            <a:stretch>
              <a:fillRect l="0" t="0" r="0" b="0"/>
            </a:stretch>
          </a:blipFill>
        </p:spPr>
      </p:sp>
      <p:sp>
        <p:nvSpPr>
          <p:cNvPr name="TextBox 10" id="10"/>
          <p:cNvSpPr txBox="true"/>
          <p:nvPr/>
        </p:nvSpPr>
        <p:spPr>
          <a:xfrm rot="0">
            <a:off x="7818910" y="1339719"/>
            <a:ext cx="8156664" cy="7306310"/>
          </a:xfrm>
          <a:prstGeom prst="rect">
            <a:avLst/>
          </a:prstGeom>
        </p:spPr>
        <p:txBody>
          <a:bodyPr anchor="t" rtlCol="false" tIns="0" lIns="0" bIns="0" rIns="0">
            <a:spAutoFit/>
          </a:bodyPr>
          <a:lstStyle/>
          <a:p>
            <a:pPr algn="l">
              <a:lnSpc>
                <a:spcPts val="3640"/>
              </a:lnSpc>
            </a:pPr>
            <a:r>
              <a:rPr lang="en-US" sz="2600">
                <a:solidFill>
                  <a:srgbClr val="000000"/>
                </a:solidFill>
                <a:latin typeface="Canva Sans"/>
                <a:ea typeface="Canva Sans"/>
                <a:cs typeface="Canva Sans"/>
                <a:sym typeface="Canva Sans"/>
              </a:rPr>
              <a:t>Transactions History</a:t>
            </a:r>
          </a:p>
          <a:p>
            <a:pPr algn="l">
              <a:lnSpc>
                <a:spcPts val="3640"/>
              </a:lnSpc>
            </a:pPr>
          </a:p>
          <a:p>
            <a:pPr algn="l">
              <a:lnSpc>
                <a:spcPts val="3640"/>
              </a:lnSpc>
            </a:pPr>
            <a:r>
              <a:rPr lang="en-US" sz="2600">
                <a:solidFill>
                  <a:srgbClr val="000000"/>
                </a:solidFill>
                <a:latin typeface="Canva Sans"/>
                <a:ea typeface="Canva Sans"/>
                <a:cs typeface="Canva Sans"/>
                <a:sym typeface="Canva Sans"/>
              </a:rPr>
              <a:t>Note: The app provides the history of transactions from the LAST 5 Meetings</a:t>
            </a:r>
          </a:p>
          <a:p>
            <a:pPr algn="l">
              <a:lnSpc>
                <a:spcPts val="3640"/>
              </a:lnSpc>
            </a:pPr>
          </a:p>
          <a:p>
            <a:pPr algn="l">
              <a:lnSpc>
                <a:spcPts val="3640"/>
              </a:lnSpc>
            </a:pPr>
            <a:r>
              <a:rPr lang="en-US" sz="2600">
                <a:solidFill>
                  <a:srgbClr val="000000"/>
                </a:solidFill>
                <a:latin typeface="Canva Sans"/>
                <a:ea typeface="Canva Sans"/>
                <a:cs typeface="Canva Sans"/>
                <a:sym typeface="Canva Sans"/>
              </a:rPr>
              <a:t>This section outlines member transactions that add up to the balances shown in the first section.</a:t>
            </a:r>
          </a:p>
          <a:p>
            <a:pPr algn="l">
              <a:lnSpc>
                <a:spcPts val="3640"/>
              </a:lnSpc>
            </a:pPr>
          </a:p>
          <a:p>
            <a:pPr algn="l">
              <a:lnSpc>
                <a:spcPts val="3640"/>
              </a:lnSpc>
            </a:pPr>
            <a:r>
              <a:rPr lang="en-US" sz="2600">
                <a:solidFill>
                  <a:srgbClr val="000000"/>
                </a:solidFill>
                <a:latin typeface="Canva Sans"/>
                <a:ea typeface="Canva Sans"/>
                <a:cs typeface="Canva Sans"/>
                <a:sym typeface="Canva Sans"/>
              </a:rPr>
              <a:t>Savings section shows the deposits and withdrawals done by the member.</a:t>
            </a:r>
          </a:p>
          <a:p>
            <a:pPr algn="l">
              <a:lnSpc>
                <a:spcPts val="3640"/>
              </a:lnSpc>
            </a:pPr>
          </a:p>
          <a:p>
            <a:pPr algn="l">
              <a:lnSpc>
                <a:spcPts val="3640"/>
              </a:lnSpc>
            </a:pPr>
            <a:r>
              <a:rPr lang="en-US" sz="2600">
                <a:solidFill>
                  <a:srgbClr val="000000"/>
                </a:solidFill>
                <a:latin typeface="Canva Sans"/>
                <a:ea typeface="Canva Sans"/>
                <a:cs typeface="Canva Sans"/>
                <a:sym typeface="Canva Sans"/>
              </a:rPr>
              <a:t>Loans section shows breakdown of loan disbursement, interest applied, write-offs and repayments.</a:t>
            </a:r>
          </a:p>
          <a:p>
            <a:pPr algn="l">
              <a:lnSpc>
                <a:spcPts val="3640"/>
              </a:lnSpc>
            </a:pPr>
          </a:p>
          <a:p>
            <a:pPr algn="l">
              <a:lnSpc>
                <a:spcPts val="3640"/>
              </a:lnSpc>
              <a:spcBef>
                <a:spcPct val="0"/>
              </a:spcBef>
            </a:pPr>
          </a:p>
        </p:txBody>
      </p:sp>
    </p:spTree>
  </p:cSld>
  <p:clrMapOvr>
    <a:masterClrMapping/>
  </p:clrMapOvr>
</p:sld>
</file>

<file path=ppt/slides/slide5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531564" y="4434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2"/>
            <a:stretch>
              <a:fillRect l="0" t="0" r="0" b="0"/>
            </a:stretch>
          </a:blipFill>
          <a:ln cap="sq">
            <a:noFill/>
            <a:prstDash val="solid"/>
            <a:miter/>
          </a:ln>
        </p:spPr>
      </p:sp>
      <p:sp>
        <p:nvSpPr>
          <p:cNvPr name="Freeform 6" id="6"/>
          <p:cNvSpPr/>
          <p:nvPr/>
        </p:nvSpPr>
        <p:spPr>
          <a:xfrm flipH="false" flipV="false" rot="0">
            <a:off x="1185117" y="1124038"/>
            <a:ext cx="4001508" cy="8669933"/>
          </a:xfrm>
          <a:custGeom>
            <a:avLst/>
            <a:gdLst/>
            <a:ahLst/>
            <a:cxnLst/>
            <a:rect r="r" b="b" t="t" l="l"/>
            <a:pathLst>
              <a:path h="8669933" w="4001508">
                <a:moveTo>
                  <a:pt x="0" y="0"/>
                </a:moveTo>
                <a:lnTo>
                  <a:pt x="4001508" y="0"/>
                </a:lnTo>
                <a:lnTo>
                  <a:pt x="4001508" y="8669934"/>
                </a:lnTo>
                <a:lnTo>
                  <a:pt x="0" y="8669934"/>
                </a:lnTo>
                <a:lnTo>
                  <a:pt x="0" y="0"/>
                </a:lnTo>
                <a:close/>
              </a:path>
            </a:pathLst>
          </a:custGeom>
          <a:blipFill>
            <a:blip r:embed="rId3"/>
            <a:stretch>
              <a:fillRect l="0" t="0" r="0" b="0"/>
            </a:stretch>
          </a:blipFill>
        </p:spPr>
      </p:sp>
      <p:sp>
        <p:nvSpPr>
          <p:cNvPr name="Freeform 7" id="7"/>
          <p:cNvSpPr/>
          <p:nvPr/>
        </p:nvSpPr>
        <p:spPr>
          <a:xfrm flipH="false" flipV="false" rot="0">
            <a:off x="5465373" y="1124038"/>
            <a:ext cx="4001508" cy="8669933"/>
          </a:xfrm>
          <a:custGeom>
            <a:avLst/>
            <a:gdLst/>
            <a:ahLst/>
            <a:cxnLst/>
            <a:rect r="r" b="b" t="t" l="l"/>
            <a:pathLst>
              <a:path h="8669933" w="4001508">
                <a:moveTo>
                  <a:pt x="0" y="0"/>
                </a:moveTo>
                <a:lnTo>
                  <a:pt x="4001507" y="0"/>
                </a:lnTo>
                <a:lnTo>
                  <a:pt x="4001507" y="8669934"/>
                </a:lnTo>
                <a:lnTo>
                  <a:pt x="0" y="8669934"/>
                </a:lnTo>
                <a:lnTo>
                  <a:pt x="0" y="0"/>
                </a:lnTo>
                <a:close/>
              </a:path>
            </a:pathLst>
          </a:custGeom>
          <a:blipFill>
            <a:blip r:embed="rId4"/>
            <a:stretch>
              <a:fillRect l="0" t="0" r="0" b="0"/>
            </a:stretch>
          </a:blipFill>
        </p:spPr>
      </p:sp>
      <p:sp>
        <p:nvSpPr>
          <p:cNvPr name="TextBox 8" id="8"/>
          <p:cNvSpPr txBox="true"/>
          <p:nvPr/>
        </p:nvSpPr>
        <p:spPr>
          <a:xfrm rot="0">
            <a:off x="5119837" y="224759"/>
            <a:ext cx="8048326" cy="595354"/>
          </a:xfrm>
          <a:prstGeom prst="rect">
            <a:avLst/>
          </a:prstGeom>
        </p:spPr>
        <p:txBody>
          <a:bodyPr anchor="t" rtlCol="false" tIns="0" lIns="0" bIns="0" rIns="0">
            <a:spAutoFit/>
          </a:bodyPr>
          <a:lstStyle/>
          <a:p>
            <a:pPr algn="l">
              <a:lnSpc>
                <a:spcPts val="4400"/>
              </a:lnSpc>
            </a:pPr>
            <a:r>
              <a:rPr lang="en-US" sz="3760" b="true">
                <a:solidFill>
                  <a:srgbClr val="1F2020"/>
                </a:solidFill>
                <a:latin typeface="Poppins Bold"/>
                <a:ea typeface="Poppins Bold"/>
                <a:cs typeface="Poppins Bold"/>
                <a:sym typeface="Poppins Bold"/>
              </a:rPr>
              <a:t>Reports: Shareout Report</a:t>
            </a:r>
          </a:p>
        </p:txBody>
      </p:sp>
      <p:sp>
        <p:nvSpPr>
          <p:cNvPr name="TextBox 9" id="9"/>
          <p:cNvSpPr txBox="true"/>
          <p:nvPr/>
        </p:nvSpPr>
        <p:spPr>
          <a:xfrm rot="0">
            <a:off x="11082060" y="2545867"/>
            <a:ext cx="6943849" cy="3648711"/>
          </a:xfrm>
          <a:prstGeom prst="rect">
            <a:avLst/>
          </a:prstGeom>
        </p:spPr>
        <p:txBody>
          <a:bodyPr anchor="t" rtlCol="false" tIns="0" lIns="0" bIns="0" rIns="0">
            <a:spAutoFit/>
          </a:bodyPr>
          <a:lstStyle/>
          <a:p>
            <a:pPr algn="l">
              <a:lnSpc>
                <a:spcPts val="3639"/>
              </a:lnSpc>
            </a:pPr>
            <a:r>
              <a:rPr lang="en-US" sz="2599">
                <a:solidFill>
                  <a:srgbClr val="1F2020"/>
                </a:solidFill>
                <a:latin typeface="Open Sans"/>
                <a:ea typeface="Open Sans"/>
                <a:cs typeface="Open Sans"/>
                <a:sym typeface="Open Sans"/>
              </a:rPr>
              <a:t>When a group completes it’s loans and savings cycle, the last meeting of the cycle is marked as a ‘shareout meeting’. </a:t>
            </a:r>
          </a:p>
          <a:p>
            <a:pPr algn="l">
              <a:lnSpc>
                <a:spcPts val="3639"/>
              </a:lnSpc>
            </a:pPr>
          </a:p>
          <a:p>
            <a:pPr algn="l">
              <a:lnSpc>
                <a:spcPts val="3639"/>
              </a:lnSpc>
              <a:spcBef>
                <a:spcPct val="0"/>
              </a:spcBef>
            </a:pPr>
            <a:r>
              <a:rPr lang="en-US" sz="2599">
                <a:solidFill>
                  <a:srgbClr val="1F2020"/>
                </a:solidFill>
                <a:latin typeface="Open Sans"/>
                <a:ea typeface="Open Sans"/>
                <a:cs typeface="Open Sans"/>
                <a:sym typeface="Open Sans"/>
              </a:rPr>
              <a:t>The record keeper can record any savings and loan repayments, update the cash balances during the meeting, then save and shareout.</a:t>
            </a:r>
          </a:p>
        </p:txBody>
      </p:sp>
      <p:sp>
        <p:nvSpPr>
          <p:cNvPr name="TextBox 10" id="10"/>
          <p:cNvSpPr txBox="true"/>
          <p:nvPr/>
        </p:nvSpPr>
        <p:spPr>
          <a:xfrm rot="0">
            <a:off x="1039108" y="517674"/>
            <a:ext cx="1547756" cy="198120"/>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KALORITY</a:t>
            </a:r>
          </a:p>
        </p:txBody>
      </p:sp>
    </p:spTree>
  </p:cSld>
  <p:clrMapOvr>
    <a:masterClrMapping/>
  </p:clrMapOvr>
</p:sld>
</file>

<file path=ppt/slides/slide5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335ACF"/>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531564" y="4434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2"/>
            <a:stretch>
              <a:fillRect l="0" t="0" r="0" b="0"/>
            </a:stretch>
          </a:blipFill>
          <a:ln cap="sq">
            <a:noFill/>
            <a:prstDash val="solid"/>
            <a:miter/>
          </a:ln>
        </p:spPr>
      </p:sp>
      <p:sp>
        <p:nvSpPr>
          <p:cNvPr name="Freeform 6" id="6"/>
          <p:cNvSpPr/>
          <p:nvPr/>
        </p:nvSpPr>
        <p:spPr>
          <a:xfrm flipH="false" flipV="false" rot="0">
            <a:off x="531564" y="1405427"/>
            <a:ext cx="3937082" cy="8530345"/>
          </a:xfrm>
          <a:custGeom>
            <a:avLst/>
            <a:gdLst/>
            <a:ahLst/>
            <a:cxnLst/>
            <a:rect r="r" b="b" t="t" l="l"/>
            <a:pathLst>
              <a:path h="8530345" w="3937082">
                <a:moveTo>
                  <a:pt x="0" y="0"/>
                </a:moveTo>
                <a:lnTo>
                  <a:pt x="3937082" y="0"/>
                </a:lnTo>
                <a:lnTo>
                  <a:pt x="3937082" y="8530345"/>
                </a:lnTo>
                <a:lnTo>
                  <a:pt x="0" y="8530345"/>
                </a:lnTo>
                <a:lnTo>
                  <a:pt x="0" y="0"/>
                </a:lnTo>
                <a:close/>
              </a:path>
            </a:pathLst>
          </a:custGeom>
          <a:blipFill>
            <a:blip r:embed="rId3"/>
            <a:stretch>
              <a:fillRect l="0" t="0" r="0" b="0"/>
            </a:stretch>
          </a:blipFill>
        </p:spPr>
      </p:sp>
      <p:sp>
        <p:nvSpPr>
          <p:cNvPr name="Freeform 7" id="7"/>
          <p:cNvSpPr/>
          <p:nvPr/>
        </p:nvSpPr>
        <p:spPr>
          <a:xfrm flipH="false" flipV="false" rot="0">
            <a:off x="5206918" y="1405427"/>
            <a:ext cx="3937082" cy="8530345"/>
          </a:xfrm>
          <a:custGeom>
            <a:avLst/>
            <a:gdLst/>
            <a:ahLst/>
            <a:cxnLst/>
            <a:rect r="r" b="b" t="t" l="l"/>
            <a:pathLst>
              <a:path h="8530345" w="3937082">
                <a:moveTo>
                  <a:pt x="0" y="0"/>
                </a:moveTo>
                <a:lnTo>
                  <a:pt x="3937082" y="0"/>
                </a:lnTo>
                <a:lnTo>
                  <a:pt x="3937082" y="8530345"/>
                </a:lnTo>
                <a:lnTo>
                  <a:pt x="0" y="8530345"/>
                </a:lnTo>
                <a:lnTo>
                  <a:pt x="0" y="0"/>
                </a:lnTo>
                <a:close/>
              </a:path>
            </a:pathLst>
          </a:custGeom>
          <a:blipFill>
            <a:blip r:embed="rId4"/>
            <a:stretch>
              <a:fillRect l="0" t="0" r="0" b="0"/>
            </a:stretch>
          </a:blipFill>
        </p:spPr>
      </p:sp>
      <p:sp>
        <p:nvSpPr>
          <p:cNvPr name="Freeform 8" id="8"/>
          <p:cNvSpPr/>
          <p:nvPr/>
        </p:nvSpPr>
        <p:spPr>
          <a:xfrm flipH="false" flipV="false" rot="0">
            <a:off x="9861382" y="1405427"/>
            <a:ext cx="4064743" cy="4846159"/>
          </a:xfrm>
          <a:custGeom>
            <a:avLst/>
            <a:gdLst/>
            <a:ahLst/>
            <a:cxnLst/>
            <a:rect r="r" b="b" t="t" l="l"/>
            <a:pathLst>
              <a:path h="4846159" w="4064743">
                <a:moveTo>
                  <a:pt x="0" y="0"/>
                </a:moveTo>
                <a:lnTo>
                  <a:pt x="4064743" y="0"/>
                </a:lnTo>
                <a:lnTo>
                  <a:pt x="4064743" y="4846159"/>
                </a:lnTo>
                <a:lnTo>
                  <a:pt x="0" y="4846159"/>
                </a:lnTo>
                <a:lnTo>
                  <a:pt x="0" y="0"/>
                </a:lnTo>
                <a:close/>
              </a:path>
            </a:pathLst>
          </a:custGeom>
          <a:blipFill>
            <a:blip r:embed="rId5"/>
            <a:stretch>
              <a:fillRect l="0" t="-81730" r="0" b="0"/>
            </a:stretch>
          </a:blipFill>
        </p:spPr>
      </p:sp>
      <p:sp>
        <p:nvSpPr>
          <p:cNvPr name="TextBox 9" id="9"/>
          <p:cNvSpPr txBox="true"/>
          <p:nvPr/>
        </p:nvSpPr>
        <p:spPr>
          <a:xfrm rot="0">
            <a:off x="5119837" y="224759"/>
            <a:ext cx="8048326" cy="595354"/>
          </a:xfrm>
          <a:prstGeom prst="rect">
            <a:avLst/>
          </a:prstGeom>
        </p:spPr>
        <p:txBody>
          <a:bodyPr anchor="t" rtlCol="false" tIns="0" lIns="0" bIns="0" rIns="0">
            <a:spAutoFit/>
          </a:bodyPr>
          <a:lstStyle/>
          <a:p>
            <a:pPr algn="l">
              <a:lnSpc>
                <a:spcPts val="4400"/>
              </a:lnSpc>
            </a:pPr>
            <a:r>
              <a:rPr lang="en-US" sz="3760" b="true">
                <a:solidFill>
                  <a:srgbClr val="1F2020"/>
                </a:solidFill>
                <a:latin typeface="Poppins Bold"/>
                <a:ea typeface="Poppins Bold"/>
                <a:cs typeface="Poppins Bold"/>
                <a:sym typeface="Poppins Bold"/>
              </a:rPr>
              <a:t>Reports: Shareout Report</a:t>
            </a:r>
          </a:p>
        </p:txBody>
      </p:sp>
      <p:sp>
        <p:nvSpPr>
          <p:cNvPr name="TextBox 10" id="10"/>
          <p:cNvSpPr txBox="true"/>
          <p:nvPr/>
        </p:nvSpPr>
        <p:spPr>
          <a:xfrm rot="0">
            <a:off x="9619285" y="6669148"/>
            <a:ext cx="8613681" cy="3445420"/>
          </a:xfrm>
          <a:prstGeom prst="rect">
            <a:avLst/>
          </a:prstGeom>
        </p:spPr>
        <p:txBody>
          <a:bodyPr anchor="t" rtlCol="false" tIns="0" lIns="0" bIns="0" rIns="0">
            <a:spAutoFit/>
          </a:bodyPr>
          <a:lstStyle/>
          <a:p>
            <a:pPr algn="l">
              <a:lnSpc>
                <a:spcPts val="2767"/>
              </a:lnSpc>
            </a:pPr>
            <a:r>
              <a:rPr lang="en-US" sz="1976">
                <a:solidFill>
                  <a:srgbClr val="1F2020"/>
                </a:solidFill>
                <a:latin typeface="Open Sans"/>
                <a:ea typeface="Open Sans"/>
                <a:cs typeface="Open Sans"/>
                <a:sym typeface="Open Sans"/>
              </a:rPr>
              <a:t>The amount is shared out based on a ratio of the savings of each member.</a:t>
            </a:r>
          </a:p>
          <a:p>
            <a:pPr algn="l">
              <a:lnSpc>
                <a:spcPts val="2767"/>
              </a:lnSpc>
            </a:pPr>
          </a:p>
          <a:p>
            <a:pPr algn="l">
              <a:lnSpc>
                <a:spcPts val="2767"/>
              </a:lnSpc>
            </a:pPr>
            <a:r>
              <a:rPr lang="en-US" sz="1976">
                <a:solidFill>
                  <a:srgbClr val="1F2020"/>
                </a:solidFill>
                <a:latin typeface="Open Sans"/>
                <a:ea typeface="Open Sans"/>
                <a:cs typeface="Open Sans"/>
                <a:sym typeface="Open Sans"/>
              </a:rPr>
              <a:t>The share-out values are rounded down based on the smallest unit of currency configured, hence any residual cash will be recorded.</a:t>
            </a:r>
          </a:p>
          <a:p>
            <a:pPr algn="l">
              <a:lnSpc>
                <a:spcPts val="2767"/>
              </a:lnSpc>
            </a:pPr>
            <a:r>
              <a:rPr lang="en-US" sz="1976">
                <a:solidFill>
                  <a:srgbClr val="1F2020"/>
                </a:solidFill>
                <a:latin typeface="Open Sans"/>
                <a:ea typeface="Open Sans"/>
                <a:cs typeface="Open Sans"/>
                <a:sym typeface="Open Sans"/>
              </a:rPr>
              <a:t>This report is available throughout the new cycle until another share-out is done. </a:t>
            </a:r>
          </a:p>
          <a:p>
            <a:pPr algn="l">
              <a:lnSpc>
                <a:spcPts val="2767"/>
              </a:lnSpc>
            </a:pPr>
          </a:p>
          <a:p>
            <a:pPr algn="l">
              <a:lnSpc>
                <a:spcPts val="2767"/>
              </a:lnSpc>
              <a:spcBef>
                <a:spcPct val="0"/>
              </a:spcBef>
            </a:pPr>
            <a:r>
              <a:rPr lang="en-US" sz="1976">
                <a:solidFill>
                  <a:srgbClr val="1F2020"/>
                </a:solidFill>
                <a:latin typeface="Open Sans"/>
                <a:ea typeface="Open Sans"/>
                <a:cs typeface="Open Sans"/>
                <a:sym typeface="Open Sans"/>
              </a:rPr>
              <a:t>Any outstanding loans will be listed as a remainder after subtracting the loan from the savings of the member with a loan .</a:t>
            </a:r>
          </a:p>
        </p:txBody>
      </p:sp>
      <p:sp>
        <p:nvSpPr>
          <p:cNvPr name="TextBox 11" id="11"/>
          <p:cNvSpPr txBox="true"/>
          <p:nvPr/>
        </p:nvSpPr>
        <p:spPr>
          <a:xfrm rot="0">
            <a:off x="1039108" y="517674"/>
            <a:ext cx="1547756" cy="198120"/>
          </a:xfrm>
          <a:prstGeom prst="rect">
            <a:avLst/>
          </a:prstGeom>
        </p:spPr>
        <p:txBody>
          <a:bodyPr anchor="t" rtlCol="false" tIns="0" lIns="0" bIns="0" rIns="0">
            <a:spAutoFit/>
          </a:bodyPr>
          <a:lstStyle/>
          <a:p>
            <a:pPr algn="l">
              <a:lnSpc>
                <a:spcPts val="1680"/>
              </a:lnSpc>
              <a:spcBef>
                <a:spcPct val="0"/>
              </a:spcBef>
            </a:pPr>
            <a:r>
              <a:rPr lang="en-US" sz="1200">
                <a:solidFill>
                  <a:srgbClr val="1F2020"/>
                </a:solidFill>
                <a:latin typeface="Open Sans"/>
                <a:ea typeface="Open Sans"/>
                <a:cs typeface="Open Sans"/>
                <a:sym typeface="Open Sans"/>
              </a:rPr>
              <a:t>KALORITY</a:t>
            </a:r>
          </a:p>
        </p:txBody>
      </p:sp>
    </p:spTree>
  </p:cSld>
  <p:clrMapOvr>
    <a:masterClrMapping/>
  </p:clrMapOvr>
</p:sld>
</file>

<file path=ppt/slides/slide5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667291" y="2336028"/>
            <a:ext cx="2807472" cy="2807472"/>
          </a:xfrm>
          <a:custGeom>
            <a:avLst/>
            <a:gdLst/>
            <a:ahLst/>
            <a:cxnLst/>
            <a:rect r="r" b="b" t="t" l="l"/>
            <a:pathLst>
              <a:path h="2807472" w="2807472">
                <a:moveTo>
                  <a:pt x="0" y="0"/>
                </a:moveTo>
                <a:lnTo>
                  <a:pt x="2807472" y="0"/>
                </a:lnTo>
                <a:lnTo>
                  <a:pt x="2807472" y="2807472"/>
                </a:lnTo>
                <a:lnTo>
                  <a:pt x="0" y="2807472"/>
                </a:lnTo>
                <a:lnTo>
                  <a:pt x="0" y="0"/>
                </a:lnTo>
                <a:close/>
              </a:path>
            </a:pathLst>
          </a:custGeom>
          <a:blipFill>
            <a:blip r:embed="rId2"/>
            <a:stretch>
              <a:fillRect l="0" t="0" r="0" b="0"/>
            </a:stretch>
          </a:blipFill>
          <a:ln cap="sq">
            <a:noFill/>
            <a:prstDash val="solid"/>
            <a:miter/>
          </a:ln>
        </p:spPr>
      </p:sp>
      <p:sp>
        <p:nvSpPr>
          <p:cNvPr name="TextBox 3" id="3"/>
          <p:cNvSpPr txBox="true"/>
          <p:nvPr/>
        </p:nvSpPr>
        <p:spPr>
          <a:xfrm rot="0">
            <a:off x="5563924" y="2880916"/>
            <a:ext cx="11882787" cy="1546246"/>
          </a:xfrm>
          <a:prstGeom prst="rect">
            <a:avLst/>
          </a:prstGeom>
        </p:spPr>
        <p:txBody>
          <a:bodyPr anchor="t" rtlCol="false" tIns="0" lIns="0" bIns="0" rIns="0">
            <a:spAutoFit/>
          </a:bodyPr>
          <a:lstStyle/>
          <a:p>
            <a:pPr algn="l">
              <a:lnSpc>
                <a:spcPts val="12898"/>
              </a:lnSpc>
              <a:spcBef>
                <a:spcPct val="0"/>
              </a:spcBef>
            </a:pPr>
            <a:r>
              <a:rPr lang="en-US" sz="9212">
                <a:solidFill>
                  <a:srgbClr val="1F2020"/>
                </a:solidFill>
                <a:latin typeface="Open Sans"/>
                <a:ea typeface="Open Sans"/>
                <a:cs typeface="Open Sans"/>
                <a:sym typeface="Open Sans"/>
              </a:rPr>
              <a:t>KALORITY</a:t>
            </a:r>
          </a:p>
        </p:txBody>
      </p:sp>
    </p:spTree>
  </p:cSld>
  <p:clrMapOvr>
    <a:masterClrMapping/>
  </p:clrMapOvr>
</p:sld>
</file>

<file path=ppt/slides/slide5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1028700"/>
            <a:ext cx="4660039" cy="8417273"/>
          </a:xfrm>
          <a:custGeom>
            <a:avLst/>
            <a:gdLst/>
            <a:ahLst/>
            <a:cxnLst/>
            <a:rect r="r" b="b" t="t" l="l"/>
            <a:pathLst>
              <a:path h="8417273" w="4660039">
                <a:moveTo>
                  <a:pt x="0" y="0"/>
                </a:moveTo>
                <a:lnTo>
                  <a:pt x="4660039" y="0"/>
                </a:lnTo>
                <a:lnTo>
                  <a:pt x="4660039" y="8417273"/>
                </a:lnTo>
                <a:lnTo>
                  <a:pt x="0" y="8417273"/>
                </a:lnTo>
                <a:lnTo>
                  <a:pt x="0" y="0"/>
                </a:lnTo>
                <a:close/>
              </a:path>
            </a:pathLst>
          </a:custGeom>
          <a:blipFill>
            <a:blip r:embed="rId2"/>
            <a:stretch>
              <a:fillRect l="0" t="0" r="-2505" b="0"/>
            </a:stretch>
          </a:blipFill>
        </p:spPr>
      </p:sp>
      <p:sp>
        <p:nvSpPr>
          <p:cNvPr name="Freeform 3" id="3"/>
          <p:cNvSpPr/>
          <p:nvPr/>
        </p:nvSpPr>
        <p:spPr>
          <a:xfrm flipH="false" flipV="false" rot="0">
            <a:off x="5415385" y="1085958"/>
            <a:ext cx="3525051" cy="6356958"/>
          </a:xfrm>
          <a:custGeom>
            <a:avLst/>
            <a:gdLst/>
            <a:ahLst/>
            <a:cxnLst/>
            <a:rect r="r" b="b" t="t" l="l"/>
            <a:pathLst>
              <a:path h="6356958" w="3525051">
                <a:moveTo>
                  <a:pt x="0" y="0"/>
                </a:moveTo>
                <a:lnTo>
                  <a:pt x="3525051" y="0"/>
                </a:lnTo>
                <a:lnTo>
                  <a:pt x="3525051" y="6356958"/>
                </a:lnTo>
                <a:lnTo>
                  <a:pt x="0" y="6356958"/>
                </a:lnTo>
                <a:lnTo>
                  <a:pt x="0" y="0"/>
                </a:lnTo>
                <a:close/>
              </a:path>
            </a:pathLst>
          </a:custGeom>
          <a:blipFill>
            <a:blip r:embed="rId3"/>
            <a:stretch>
              <a:fillRect l="-359" t="0" r="-1079" b="0"/>
            </a:stretch>
          </a:blipFill>
        </p:spPr>
      </p:sp>
      <p:sp>
        <p:nvSpPr>
          <p:cNvPr name="Freeform 4" id="4"/>
          <p:cNvSpPr/>
          <p:nvPr/>
        </p:nvSpPr>
        <p:spPr>
          <a:xfrm flipH="false" flipV="false" rot="0">
            <a:off x="9016636" y="1085958"/>
            <a:ext cx="3599628" cy="6356958"/>
          </a:xfrm>
          <a:custGeom>
            <a:avLst/>
            <a:gdLst/>
            <a:ahLst/>
            <a:cxnLst/>
            <a:rect r="r" b="b" t="t" l="l"/>
            <a:pathLst>
              <a:path h="6356958" w="3599628">
                <a:moveTo>
                  <a:pt x="0" y="0"/>
                </a:moveTo>
                <a:lnTo>
                  <a:pt x="3599628" y="0"/>
                </a:lnTo>
                <a:lnTo>
                  <a:pt x="3599628" y="6356958"/>
                </a:lnTo>
                <a:lnTo>
                  <a:pt x="0" y="6356958"/>
                </a:lnTo>
                <a:lnTo>
                  <a:pt x="0" y="0"/>
                </a:lnTo>
                <a:close/>
              </a:path>
            </a:pathLst>
          </a:custGeom>
          <a:blipFill>
            <a:blip r:embed="rId4"/>
            <a:stretch>
              <a:fillRect l="0" t="0" r="0" b="0"/>
            </a:stretch>
          </a:blipFill>
        </p:spPr>
      </p:sp>
      <p:sp>
        <p:nvSpPr>
          <p:cNvPr name="TextBox 5" id="5"/>
          <p:cNvSpPr txBox="true"/>
          <p:nvPr/>
        </p:nvSpPr>
        <p:spPr>
          <a:xfrm rot="0">
            <a:off x="12768664" y="1047858"/>
            <a:ext cx="4490636" cy="2851720"/>
          </a:xfrm>
          <a:prstGeom prst="rect">
            <a:avLst/>
          </a:prstGeom>
        </p:spPr>
        <p:txBody>
          <a:bodyPr anchor="t" rtlCol="false" tIns="0" lIns="0" bIns="0" rIns="0">
            <a:spAutoFit/>
          </a:bodyPr>
          <a:lstStyle/>
          <a:p>
            <a:pPr algn="just">
              <a:lnSpc>
                <a:spcPts val="2996"/>
              </a:lnSpc>
            </a:pPr>
            <a:r>
              <a:rPr lang="en-US" sz="2140">
                <a:solidFill>
                  <a:srgbClr val="000000"/>
                </a:solidFill>
                <a:latin typeface="Open Sans"/>
                <a:ea typeface="Open Sans"/>
                <a:cs typeface="Open Sans"/>
                <a:sym typeface="Open Sans"/>
              </a:rPr>
              <a:t>Member Report</a:t>
            </a:r>
          </a:p>
          <a:p>
            <a:pPr algn="just">
              <a:lnSpc>
                <a:spcPts val="2297"/>
              </a:lnSpc>
            </a:pPr>
            <a:r>
              <a:rPr lang="en-US" sz="1641">
                <a:solidFill>
                  <a:srgbClr val="000000"/>
                </a:solidFill>
                <a:latin typeface="Open Sans"/>
                <a:ea typeface="Open Sans"/>
                <a:cs typeface="Open Sans"/>
                <a:sym typeface="Open Sans"/>
              </a:rPr>
              <a:t>This report shows the savings and loan balances for a member in a given cycle.</a:t>
            </a:r>
          </a:p>
          <a:p>
            <a:pPr algn="just">
              <a:lnSpc>
                <a:spcPts val="2996"/>
              </a:lnSpc>
            </a:pPr>
          </a:p>
          <a:p>
            <a:pPr algn="just">
              <a:lnSpc>
                <a:spcPts val="2297"/>
              </a:lnSpc>
            </a:pPr>
            <a:r>
              <a:rPr lang="en-US" sz="1641">
                <a:solidFill>
                  <a:srgbClr val="000000"/>
                </a:solidFill>
                <a:latin typeface="Open Sans"/>
                <a:ea typeface="Open Sans"/>
                <a:cs typeface="Open Sans"/>
                <a:sym typeface="Open Sans"/>
              </a:rPr>
              <a:t>This summary can be send to the member by tapping the “Send SMS Report” button. A member must have a phone number for this action to go through.</a:t>
            </a:r>
          </a:p>
          <a:p>
            <a:pPr algn="just">
              <a:lnSpc>
                <a:spcPts val="2996"/>
              </a:lnSpc>
              <a:spcBef>
                <a:spcPct val="0"/>
              </a:spcBef>
            </a:pPr>
          </a:p>
        </p:txBody>
      </p:sp>
    </p:spTree>
  </p:cSld>
  <p:clrMapOvr>
    <a:masterClrMapping/>
  </p:clrMapOvr>
</p:sld>
</file>

<file path=ppt/slides/slide5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1028700"/>
            <a:ext cx="4649724" cy="8229600"/>
          </a:xfrm>
          <a:custGeom>
            <a:avLst/>
            <a:gdLst/>
            <a:ahLst/>
            <a:cxnLst/>
            <a:rect r="r" b="b" t="t" l="l"/>
            <a:pathLst>
              <a:path h="8229600" w="4649724">
                <a:moveTo>
                  <a:pt x="0" y="0"/>
                </a:moveTo>
                <a:lnTo>
                  <a:pt x="4649724" y="0"/>
                </a:lnTo>
                <a:lnTo>
                  <a:pt x="4649724" y="8229600"/>
                </a:lnTo>
                <a:lnTo>
                  <a:pt x="0" y="8229600"/>
                </a:lnTo>
                <a:lnTo>
                  <a:pt x="0" y="0"/>
                </a:lnTo>
                <a:close/>
              </a:path>
            </a:pathLst>
          </a:custGeom>
          <a:blipFill>
            <a:blip r:embed="rId2"/>
            <a:stretch>
              <a:fillRect l="0" t="0" r="0" b="0"/>
            </a:stretch>
          </a:blipFill>
        </p:spPr>
      </p:sp>
      <p:sp>
        <p:nvSpPr>
          <p:cNvPr name="TextBox 3" id="3"/>
          <p:cNvSpPr txBox="true"/>
          <p:nvPr/>
        </p:nvSpPr>
        <p:spPr>
          <a:xfrm rot="0">
            <a:off x="6885886" y="971550"/>
            <a:ext cx="8156664" cy="7306310"/>
          </a:xfrm>
          <a:prstGeom prst="rect">
            <a:avLst/>
          </a:prstGeom>
        </p:spPr>
        <p:txBody>
          <a:bodyPr anchor="t" rtlCol="false" tIns="0" lIns="0" bIns="0" rIns="0">
            <a:spAutoFit/>
          </a:bodyPr>
          <a:lstStyle/>
          <a:p>
            <a:pPr algn="l">
              <a:lnSpc>
                <a:spcPts val="3640"/>
              </a:lnSpc>
            </a:pPr>
            <a:r>
              <a:rPr lang="en-US" sz="2600">
                <a:solidFill>
                  <a:srgbClr val="000000"/>
                </a:solidFill>
                <a:latin typeface="Canva Sans"/>
                <a:ea typeface="Canva Sans"/>
                <a:cs typeface="Canva Sans"/>
                <a:sym typeface="Canva Sans"/>
              </a:rPr>
              <a:t>Transactions History</a:t>
            </a:r>
          </a:p>
          <a:p>
            <a:pPr algn="l">
              <a:lnSpc>
                <a:spcPts val="3640"/>
              </a:lnSpc>
            </a:pPr>
          </a:p>
          <a:p>
            <a:pPr algn="l">
              <a:lnSpc>
                <a:spcPts val="3640"/>
              </a:lnSpc>
            </a:pPr>
            <a:r>
              <a:rPr lang="en-US" sz="2600">
                <a:solidFill>
                  <a:srgbClr val="000000"/>
                </a:solidFill>
                <a:latin typeface="Canva Sans"/>
                <a:ea typeface="Canva Sans"/>
                <a:cs typeface="Canva Sans"/>
                <a:sym typeface="Canva Sans"/>
              </a:rPr>
              <a:t>Note: The app provides the history of transactions from the LAST 5 Meetings</a:t>
            </a:r>
          </a:p>
          <a:p>
            <a:pPr algn="l">
              <a:lnSpc>
                <a:spcPts val="3640"/>
              </a:lnSpc>
            </a:pPr>
          </a:p>
          <a:p>
            <a:pPr algn="l">
              <a:lnSpc>
                <a:spcPts val="3640"/>
              </a:lnSpc>
            </a:pPr>
            <a:r>
              <a:rPr lang="en-US" sz="2600">
                <a:solidFill>
                  <a:srgbClr val="000000"/>
                </a:solidFill>
                <a:latin typeface="Canva Sans"/>
                <a:ea typeface="Canva Sans"/>
                <a:cs typeface="Canva Sans"/>
                <a:sym typeface="Canva Sans"/>
              </a:rPr>
              <a:t>This section outlines member transactions that add up to the balances shown in the first section.</a:t>
            </a:r>
          </a:p>
          <a:p>
            <a:pPr algn="l">
              <a:lnSpc>
                <a:spcPts val="3640"/>
              </a:lnSpc>
            </a:pPr>
          </a:p>
          <a:p>
            <a:pPr algn="l">
              <a:lnSpc>
                <a:spcPts val="3640"/>
              </a:lnSpc>
            </a:pPr>
            <a:r>
              <a:rPr lang="en-US" sz="2600">
                <a:solidFill>
                  <a:srgbClr val="000000"/>
                </a:solidFill>
                <a:latin typeface="Canva Sans"/>
                <a:ea typeface="Canva Sans"/>
                <a:cs typeface="Canva Sans"/>
                <a:sym typeface="Canva Sans"/>
              </a:rPr>
              <a:t>Savings section shows the deposits and withdrawals done by the member.</a:t>
            </a:r>
          </a:p>
          <a:p>
            <a:pPr algn="l">
              <a:lnSpc>
                <a:spcPts val="3640"/>
              </a:lnSpc>
            </a:pPr>
          </a:p>
          <a:p>
            <a:pPr algn="l">
              <a:lnSpc>
                <a:spcPts val="3640"/>
              </a:lnSpc>
            </a:pPr>
            <a:r>
              <a:rPr lang="en-US" sz="2600">
                <a:solidFill>
                  <a:srgbClr val="000000"/>
                </a:solidFill>
                <a:latin typeface="Canva Sans"/>
                <a:ea typeface="Canva Sans"/>
                <a:cs typeface="Canva Sans"/>
                <a:sym typeface="Canva Sans"/>
              </a:rPr>
              <a:t>Loans section shows breakdown of loan disbursement, interest applied, write-offs and repayments.</a:t>
            </a:r>
          </a:p>
          <a:p>
            <a:pPr algn="l">
              <a:lnSpc>
                <a:spcPts val="3640"/>
              </a:lnSpc>
            </a:pPr>
          </a:p>
          <a:p>
            <a:pPr algn="l">
              <a:lnSpc>
                <a:spcPts val="3640"/>
              </a:lnSpc>
              <a:spcBef>
                <a:spcPct val="0"/>
              </a:spcBef>
            </a:pPr>
          </a:p>
        </p:txBody>
      </p:sp>
    </p:spTree>
  </p:cSld>
  <p:clrMapOvr>
    <a:masterClrMapping/>
  </p:clrMapOvr>
</p:sld>
</file>

<file path=ppt/slides/slide5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1028700"/>
            <a:ext cx="4639437" cy="8229600"/>
          </a:xfrm>
          <a:custGeom>
            <a:avLst/>
            <a:gdLst/>
            <a:ahLst/>
            <a:cxnLst/>
            <a:rect r="r" b="b" t="t" l="l"/>
            <a:pathLst>
              <a:path h="8229600" w="4639437">
                <a:moveTo>
                  <a:pt x="0" y="0"/>
                </a:moveTo>
                <a:lnTo>
                  <a:pt x="4639437" y="0"/>
                </a:lnTo>
                <a:lnTo>
                  <a:pt x="4639437"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5867804" y="1028700"/>
            <a:ext cx="4649724" cy="8229600"/>
          </a:xfrm>
          <a:custGeom>
            <a:avLst/>
            <a:gdLst/>
            <a:ahLst/>
            <a:cxnLst/>
            <a:rect r="r" b="b" t="t" l="l"/>
            <a:pathLst>
              <a:path h="8229600" w="4649724">
                <a:moveTo>
                  <a:pt x="0" y="0"/>
                </a:moveTo>
                <a:lnTo>
                  <a:pt x="4649724" y="0"/>
                </a:lnTo>
                <a:lnTo>
                  <a:pt x="4649724" y="8229600"/>
                </a:lnTo>
                <a:lnTo>
                  <a:pt x="0" y="8229600"/>
                </a:lnTo>
                <a:lnTo>
                  <a:pt x="0" y="0"/>
                </a:lnTo>
                <a:close/>
              </a:path>
            </a:pathLst>
          </a:custGeom>
          <a:blipFill>
            <a:blip r:embed="rId3"/>
            <a:stretch>
              <a:fillRect l="0" t="0" r="0" b="0"/>
            </a:stretch>
          </a:blipFill>
        </p:spPr>
      </p:sp>
      <p:sp>
        <p:nvSpPr>
          <p:cNvPr name="TextBox 4" id="4"/>
          <p:cNvSpPr txBox="true"/>
          <p:nvPr/>
        </p:nvSpPr>
        <p:spPr>
          <a:xfrm rot="0">
            <a:off x="10717553" y="1119455"/>
            <a:ext cx="6541747" cy="1990090"/>
          </a:xfrm>
          <a:prstGeom prst="rect">
            <a:avLst/>
          </a:prstGeom>
        </p:spPr>
        <p:txBody>
          <a:bodyPr anchor="t" rtlCol="false" tIns="0" lIns="0" bIns="0" rIns="0">
            <a:spAutoFit/>
          </a:bodyPr>
          <a:lstStyle/>
          <a:p>
            <a:pPr algn="l">
              <a:lnSpc>
                <a:spcPts val="2659"/>
              </a:lnSpc>
            </a:pPr>
            <a:r>
              <a:rPr lang="en-US" sz="1899">
                <a:solidFill>
                  <a:srgbClr val="000000"/>
                </a:solidFill>
                <a:latin typeface="Canva Sans"/>
                <a:ea typeface="Canva Sans"/>
                <a:cs typeface="Canva Sans"/>
                <a:sym typeface="Canva Sans"/>
              </a:rPr>
              <a:t>Member Savings &amp; Savings History</a:t>
            </a:r>
          </a:p>
          <a:p>
            <a:pPr algn="l">
              <a:lnSpc>
                <a:spcPts val="2659"/>
              </a:lnSpc>
            </a:pPr>
          </a:p>
          <a:p>
            <a:pPr algn="l">
              <a:lnSpc>
                <a:spcPts val="2659"/>
              </a:lnSpc>
            </a:pPr>
            <a:r>
              <a:rPr lang="en-US" sz="1899">
                <a:solidFill>
                  <a:srgbClr val="000000"/>
                </a:solidFill>
                <a:latin typeface="Canva Sans"/>
                <a:ea typeface="Canva Sans"/>
                <a:cs typeface="Canva Sans"/>
                <a:sym typeface="Canva Sans"/>
              </a:rPr>
              <a:t>From the savings screen, you can show member savings history by tapping on the “Show History” button.</a:t>
            </a:r>
          </a:p>
          <a:p>
            <a:pPr algn="l">
              <a:lnSpc>
                <a:spcPts val="2659"/>
              </a:lnSpc>
              <a:spcBef>
                <a:spcPct val="0"/>
              </a:spcBef>
            </a:pPr>
            <a:r>
              <a:rPr lang="en-US" sz="1899">
                <a:solidFill>
                  <a:srgbClr val="000000"/>
                </a:solidFill>
                <a:latin typeface="Canva Sans"/>
                <a:ea typeface="Canva Sans"/>
                <a:cs typeface="Canva Sans"/>
                <a:sym typeface="Canva Sans"/>
              </a:rPr>
              <a:t>This will display the savings history from the last 5 meetings.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537BF1"/>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6525804" y="8791785"/>
            <a:ext cx="1745464" cy="933030"/>
          </a:xfrm>
          <a:custGeom>
            <a:avLst/>
            <a:gdLst/>
            <a:ahLst/>
            <a:cxnLst/>
            <a:rect r="r" b="b" t="t" l="l"/>
            <a:pathLst>
              <a:path h="933030" w="1745464">
                <a:moveTo>
                  <a:pt x="0" y="0"/>
                </a:moveTo>
                <a:lnTo>
                  <a:pt x="1745464" y="0"/>
                </a:lnTo>
                <a:lnTo>
                  <a:pt x="1745464" y="933030"/>
                </a:lnTo>
                <a:lnTo>
                  <a:pt x="0" y="9330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531564" y="1291365"/>
            <a:ext cx="4004884" cy="8677248"/>
          </a:xfrm>
          <a:custGeom>
            <a:avLst/>
            <a:gdLst/>
            <a:ahLst/>
            <a:cxnLst/>
            <a:rect r="r" b="b" t="t" l="l"/>
            <a:pathLst>
              <a:path h="8677248" w="4004884">
                <a:moveTo>
                  <a:pt x="0" y="0"/>
                </a:moveTo>
                <a:lnTo>
                  <a:pt x="4004884" y="0"/>
                </a:lnTo>
                <a:lnTo>
                  <a:pt x="4004884" y="8677248"/>
                </a:lnTo>
                <a:lnTo>
                  <a:pt x="0" y="8677248"/>
                </a:lnTo>
                <a:lnTo>
                  <a:pt x="0" y="0"/>
                </a:lnTo>
                <a:close/>
              </a:path>
            </a:pathLst>
          </a:custGeom>
          <a:blipFill>
            <a:blip r:embed="rId4"/>
            <a:stretch>
              <a:fillRect l="0" t="0" r="0" b="0"/>
            </a:stretch>
          </a:blipFill>
          <a:ln cap="rnd">
            <a:noFill/>
            <a:prstDash val="solid"/>
            <a:round/>
          </a:ln>
        </p:spPr>
      </p:sp>
      <p:sp>
        <p:nvSpPr>
          <p:cNvPr name="Freeform 7" id="7"/>
          <p:cNvSpPr/>
          <p:nvPr/>
        </p:nvSpPr>
        <p:spPr>
          <a:xfrm flipH="false" flipV="false" rot="0">
            <a:off x="5312988" y="1291365"/>
            <a:ext cx="4013592" cy="8696115"/>
          </a:xfrm>
          <a:custGeom>
            <a:avLst/>
            <a:gdLst/>
            <a:ahLst/>
            <a:cxnLst/>
            <a:rect r="r" b="b" t="t" l="l"/>
            <a:pathLst>
              <a:path h="8696115" w="4013592">
                <a:moveTo>
                  <a:pt x="0" y="0"/>
                </a:moveTo>
                <a:lnTo>
                  <a:pt x="4013592" y="0"/>
                </a:lnTo>
                <a:lnTo>
                  <a:pt x="4013592" y="8696115"/>
                </a:lnTo>
                <a:lnTo>
                  <a:pt x="0" y="8696115"/>
                </a:lnTo>
                <a:lnTo>
                  <a:pt x="0" y="0"/>
                </a:lnTo>
                <a:close/>
              </a:path>
            </a:pathLst>
          </a:custGeom>
          <a:blipFill>
            <a:blip r:embed="rId5"/>
            <a:stretch>
              <a:fillRect l="0" t="0" r="0" b="0"/>
            </a:stretch>
          </a:blipFill>
        </p:spPr>
      </p:sp>
      <p:sp>
        <p:nvSpPr>
          <p:cNvPr name="TextBox 8" id="8"/>
          <p:cNvSpPr txBox="true"/>
          <p:nvPr/>
        </p:nvSpPr>
        <p:spPr>
          <a:xfrm rot="0">
            <a:off x="5319963" y="344573"/>
            <a:ext cx="8262567" cy="684127"/>
          </a:xfrm>
          <a:prstGeom prst="rect">
            <a:avLst/>
          </a:prstGeom>
        </p:spPr>
        <p:txBody>
          <a:bodyPr anchor="t" rtlCol="false" tIns="0" lIns="0" bIns="0" rIns="0">
            <a:spAutoFit/>
          </a:bodyPr>
          <a:lstStyle/>
          <a:p>
            <a:pPr algn="ctr">
              <a:lnSpc>
                <a:spcPts val="5336"/>
              </a:lnSpc>
            </a:pPr>
            <a:r>
              <a:rPr lang="en-US" b="true" sz="4560">
                <a:solidFill>
                  <a:srgbClr val="1F2020"/>
                </a:solidFill>
                <a:latin typeface="Open Sans Bold"/>
                <a:ea typeface="Open Sans Bold"/>
                <a:cs typeface="Open Sans Bold"/>
                <a:sym typeface="Open Sans Bold"/>
              </a:rPr>
              <a:t>Register Group: Edit Pins</a:t>
            </a:r>
          </a:p>
        </p:txBody>
      </p:sp>
      <p:sp>
        <p:nvSpPr>
          <p:cNvPr name="TextBox 9" id="9"/>
          <p:cNvSpPr txBox="true"/>
          <p:nvPr/>
        </p:nvSpPr>
        <p:spPr>
          <a:xfrm rot="0">
            <a:off x="10103121" y="1743887"/>
            <a:ext cx="8184879" cy="5976858"/>
          </a:xfrm>
          <a:prstGeom prst="rect">
            <a:avLst/>
          </a:prstGeom>
        </p:spPr>
        <p:txBody>
          <a:bodyPr anchor="t" rtlCol="false" tIns="0" lIns="0" bIns="0" rIns="0">
            <a:spAutoFit/>
          </a:bodyPr>
          <a:lstStyle/>
          <a:p>
            <a:pPr algn="l">
              <a:lnSpc>
                <a:spcPts val="3416"/>
              </a:lnSpc>
            </a:pPr>
            <a:r>
              <a:rPr lang="en-US" sz="2440">
                <a:solidFill>
                  <a:srgbClr val="000000"/>
                </a:solidFill>
                <a:latin typeface="Open Sans"/>
                <a:ea typeface="Open Sans"/>
                <a:cs typeface="Open Sans"/>
                <a:sym typeface="Open Sans"/>
              </a:rPr>
              <a:t>To edit a pin, </a:t>
            </a:r>
          </a:p>
          <a:p>
            <a:pPr algn="l">
              <a:lnSpc>
                <a:spcPts val="3416"/>
              </a:lnSpc>
            </a:pPr>
          </a:p>
          <a:p>
            <a:pPr algn="l" marL="526928" indent="-263464" lvl="1">
              <a:lnSpc>
                <a:spcPts val="3416"/>
              </a:lnSpc>
              <a:buAutoNum type="arabicPeriod" startAt="1"/>
            </a:pPr>
            <a:r>
              <a:rPr lang="en-US" sz="2440">
                <a:solidFill>
                  <a:srgbClr val="000000"/>
                </a:solidFill>
                <a:latin typeface="Open Sans"/>
                <a:ea typeface="Open Sans"/>
                <a:cs typeface="Open Sans"/>
                <a:sym typeface="Open Sans"/>
              </a:rPr>
              <a:t>Click on the ‘Edit’  button. This will reveal three fields. The previously entered pin and security question will be cleared.</a:t>
            </a:r>
          </a:p>
          <a:p>
            <a:pPr algn="l" marL="526928" indent="-263464" lvl="1">
              <a:lnSpc>
                <a:spcPts val="3416"/>
              </a:lnSpc>
              <a:buAutoNum type="arabicPeriod" startAt="1"/>
            </a:pPr>
            <a:r>
              <a:rPr lang="en-US" sz="2440">
                <a:solidFill>
                  <a:srgbClr val="000000"/>
                </a:solidFill>
                <a:latin typeface="Open Sans"/>
                <a:ea typeface="Open Sans"/>
                <a:cs typeface="Open Sans"/>
                <a:sym typeface="Open Sans"/>
              </a:rPr>
              <a:t>Enter a 4 digit pin, and select a security question from the drop down.</a:t>
            </a:r>
          </a:p>
          <a:p>
            <a:pPr algn="l" marL="526928" indent="-263464" lvl="1">
              <a:lnSpc>
                <a:spcPts val="3416"/>
              </a:lnSpc>
              <a:buAutoNum type="arabicPeriod" startAt="1"/>
            </a:pPr>
            <a:r>
              <a:rPr lang="en-US" sz="2440">
                <a:solidFill>
                  <a:srgbClr val="000000"/>
                </a:solidFill>
                <a:latin typeface="Open Sans"/>
                <a:ea typeface="Open Sans"/>
                <a:cs typeface="Open Sans"/>
                <a:sym typeface="Open Sans"/>
              </a:rPr>
              <a:t>Enter the answer to the Security question in the ‘Security Answer’ field.</a:t>
            </a:r>
          </a:p>
          <a:p>
            <a:pPr algn="l" marL="526928" indent="-263464" lvl="1">
              <a:lnSpc>
                <a:spcPts val="3416"/>
              </a:lnSpc>
              <a:buAutoNum type="arabicPeriod" startAt="1"/>
            </a:pPr>
            <a:r>
              <a:rPr lang="en-US" sz="2440">
                <a:solidFill>
                  <a:srgbClr val="000000"/>
                </a:solidFill>
                <a:latin typeface="Open Sans"/>
                <a:ea typeface="Open Sans"/>
                <a:cs typeface="Open Sans"/>
                <a:sym typeface="Open Sans"/>
              </a:rPr>
              <a:t>Click ‘Save’. This will complete the editing and save new pin.</a:t>
            </a:r>
          </a:p>
          <a:p>
            <a:pPr algn="l">
              <a:lnSpc>
                <a:spcPts val="3416"/>
              </a:lnSpc>
            </a:pPr>
          </a:p>
          <a:p>
            <a:pPr algn="l">
              <a:lnSpc>
                <a:spcPts val="3416"/>
              </a:lnSpc>
            </a:pPr>
            <a:r>
              <a:rPr lang="en-US" sz="2440">
                <a:solidFill>
                  <a:srgbClr val="000000"/>
                </a:solidFill>
                <a:latin typeface="Open Sans"/>
                <a:ea typeface="Open Sans"/>
                <a:cs typeface="Open Sans"/>
                <a:sym typeface="Open Sans"/>
              </a:rPr>
              <a:t>Once you’re done editing, click ‘Register’ to complete group registration and be redirected to the login page.</a:t>
            </a:r>
          </a:p>
        </p:txBody>
      </p:sp>
      <p:sp>
        <p:nvSpPr>
          <p:cNvPr name="Freeform 10" id="10"/>
          <p:cNvSpPr/>
          <p:nvPr/>
        </p:nvSpPr>
        <p:spPr>
          <a:xfrm flipH="false" flipV="false" rot="0">
            <a:off x="683964" y="5958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6"/>
            <a:stretch>
              <a:fillRect l="0" t="0" r="0" b="0"/>
            </a:stretch>
          </a:blipFill>
          <a:ln cap="sq">
            <a:noFill/>
            <a:prstDash val="solid"/>
            <a:miter/>
          </a:ln>
        </p:spPr>
      </p:sp>
      <p:sp>
        <p:nvSpPr>
          <p:cNvPr name="Freeform 11" id="11"/>
          <p:cNvSpPr/>
          <p:nvPr/>
        </p:nvSpPr>
        <p:spPr>
          <a:xfrm flipH="false" flipV="false" rot="0">
            <a:off x="2124594" y="563366"/>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7"/>
            <a:stretch>
              <a:fillRect l="0" t="0" r="0" b="0"/>
            </a:stretch>
          </a:blipFill>
        </p:spPr>
      </p:sp>
      <p:sp>
        <p:nvSpPr>
          <p:cNvPr name="TextBox 12" id="12"/>
          <p:cNvSpPr txBox="true"/>
          <p:nvPr/>
        </p:nvSpPr>
        <p:spPr>
          <a:xfrm rot="0">
            <a:off x="1192013" y="646573"/>
            <a:ext cx="790211" cy="196390"/>
          </a:xfrm>
          <a:prstGeom prst="rect">
            <a:avLst/>
          </a:prstGeom>
        </p:spPr>
        <p:txBody>
          <a:bodyPr anchor="t" rtlCol="false" tIns="0" lIns="0" bIns="0" rIns="0">
            <a:spAutoFit/>
          </a:bodyPr>
          <a:lstStyle/>
          <a:p>
            <a:pPr algn="l">
              <a:lnSpc>
                <a:spcPts val="1663"/>
              </a:lnSpc>
              <a:spcBef>
                <a:spcPct val="0"/>
              </a:spcBef>
            </a:pPr>
            <a:r>
              <a:rPr lang="en-US" sz="1188">
                <a:solidFill>
                  <a:srgbClr val="1F2020"/>
                </a:solidFill>
                <a:latin typeface="Open Sans"/>
                <a:ea typeface="Open Sans"/>
                <a:cs typeface="Open Sans"/>
                <a:sym typeface="Open Sans"/>
              </a:rPr>
              <a:t>KALORITY</a:t>
            </a:r>
          </a:p>
        </p:txBody>
      </p:sp>
    </p:spTree>
  </p:cSld>
  <p:clrMapOvr>
    <a:masterClrMapping/>
  </p:clrMapOvr>
</p:sld>
</file>

<file path=ppt/slides/slide6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1028700"/>
            <a:ext cx="4670298" cy="8229600"/>
          </a:xfrm>
          <a:custGeom>
            <a:avLst/>
            <a:gdLst/>
            <a:ahLst/>
            <a:cxnLst/>
            <a:rect r="r" b="b" t="t" l="l"/>
            <a:pathLst>
              <a:path h="8229600" w="4670298">
                <a:moveTo>
                  <a:pt x="0" y="0"/>
                </a:moveTo>
                <a:lnTo>
                  <a:pt x="4670298" y="0"/>
                </a:lnTo>
                <a:lnTo>
                  <a:pt x="4670298"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5974424" y="1028700"/>
            <a:ext cx="4639437" cy="8229600"/>
          </a:xfrm>
          <a:custGeom>
            <a:avLst/>
            <a:gdLst/>
            <a:ahLst/>
            <a:cxnLst/>
            <a:rect r="r" b="b" t="t" l="l"/>
            <a:pathLst>
              <a:path h="8229600" w="4639437">
                <a:moveTo>
                  <a:pt x="0" y="0"/>
                </a:moveTo>
                <a:lnTo>
                  <a:pt x="4639437" y="0"/>
                </a:lnTo>
                <a:lnTo>
                  <a:pt x="4639437" y="8229600"/>
                </a:lnTo>
                <a:lnTo>
                  <a:pt x="0" y="8229600"/>
                </a:lnTo>
                <a:lnTo>
                  <a:pt x="0" y="0"/>
                </a:lnTo>
                <a:close/>
              </a:path>
            </a:pathLst>
          </a:custGeom>
          <a:blipFill>
            <a:blip r:embed="rId3"/>
            <a:stretch>
              <a:fillRect l="0" t="0" r="0" b="0"/>
            </a:stretch>
          </a:blipFill>
        </p:spPr>
      </p:sp>
      <p:sp>
        <p:nvSpPr>
          <p:cNvPr name="TextBox 4" id="4"/>
          <p:cNvSpPr txBox="true"/>
          <p:nvPr/>
        </p:nvSpPr>
        <p:spPr>
          <a:xfrm rot="0">
            <a:off x="11054712" y="990600"/>
            <a:ext cx="6204588" cy="1323340"/>
          </a:xfrm>
          <a:prstGeom prst="rect">
            <a:avLst/>
          </a:prstGeom>
        </p:spPr>
        <p:txBody>
          <a:bodyPr anchor="t" rtlCol="false" tIns="0" lIns="0" bIns="0" rIns="0">
            <a:spAutoFit/>
          </a:bodyPr>
          <a:lstStyle/>
          <a:p>
            <a:pPr algn="ctr">
              <a:lnSpc>
                <a:spcPts val="2659"/>
              </a:lnSpc>
            </a:pPr>
            <a:r>
              <a:rPr lang="en-US" sz="1899">
                <a:solidFill>
                  <a:srgbClr val="000000"/>
                </a:solidFill>
                <a:latin typeface="Canva Sans"/>
                <a:ea typeface="Canva Sans"/>
                <a:cs typeface="Canva Sans"/>
                <a:sym typeface="Canva Sans"/>
              </a:rPr>
              <a:t>Loan Repayment &amp; Loan History</a:t>
            </a:r>
          </a:p>
          <a:p>
            <a:pPr algn="ctr">
              <a:lnSpc>
                <a:spcPts val="2659"/>
              </a:lnSpc>
            </a:pPr>
          </a:p>
          <a:p>
            <a:pPr algn="ctr">
              <a:lnSpc>
                <a:spcPts val="2659"/>
              </a:lnSpc>
            </a:pPr>
            <a:r>
              <a:rPr lang="en-US" sz="1899">
                <a:solidFill>
                  <a:srgbClr val="000000"/>
                </a:solidFill>
                <a:latin typeface="Canva Sans"/>
                <a:ea typeface="Canva Sans"/>
                <a:cs typeface="Canva Sans"/>
                <a:sym typeface="Canva Sans"/>
              </a:rPr>
              <a:t>Tap on the “Show History” button to </a:t>
            </a:r>
          </a:p>
          <a:p>
            <a:pPr algn="ctr">
              <a:lnSpc>
                <a:spcPts val="2659"/>
              </a:lnSpc>
              <a:spcBef>
                <a:spcPct val="0"/>
              </a:spcBef>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537BF1"/>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649484" y="1833271"/>
            <a:ext cx="3810236" cy="8255512"/>
          </a:xfrm>
          <a:custGeom>
            <a:avLst/>
            <a:gdLst/>
            <a:ahLst/>
            <a:cxnLst/>
            <a:rect r="r" b="b" t="t" l="l"/>
            <a:pathLst>
              <a:path h="8255512" w="3810236">
                <a:moveTo>
                  <a:pt x="0" y="0"/>
                </a:moveTo>
                <a:lnTo>
                  <a:pt x="3810237" y="0"/>
                </a:lnTo>
                <a:lnTo>
                  <a:pt x="3810237" y="8255512"/>
                </a:lnTo>
                <a:lnTo>
                  <a:pt x="0" y="8255512"/>
                </a:lnTo>
                <a:lnTo>
                  <a:pt x="0" y="0"/>
                </a:lnTo>
                <a:close/>
              </a:path>
            </a:pathLst>
          </a:custGeom>
          <a:blipFill>
            <a:blip r:embed="rId2"/>
            <a:stretch>
              <a:fillRect l="0" t="0" r="0" b="0"/>
            </a:stretch>
          </a:blipFill>
        </p:spPr>
      </p:sp>
      <p:sp>
        <p:nvSpPr>
          <p:cNvPr name="TextBox 6" id="6"/>
          <p:cNvSpPr txBox="true"/>
          <p:nvPr/>
        </p:nvSpPr>
        <p:spPr>
          <a:xfrm rot="0">
            <a:off x="5803773" y="305637"/>
            <a:ext cx="6427931" cy="731752"/>
          </a:xfrm>
          <a:prstGeom prst="rect">
            <a:avLst/>
          </a:prstGeom>
        </p:spPr>
        <p:txBody>
          <a:bodyPr anchor="t" rtlCol="false" tIns="0" lIns="0" bIns="0" rIns="0">
            <a:spAutoFit/>
          </a:bodyPr>
          <a:lstStyle/>
          <a:p>
            <a:pPr algn="ctr">
              <a:lnSpc>
                <a:spcPts val="5336"/>
              </a:lnSpc>
            </a:pPr>
            <a:r>
              <a:rPr lang="en-US" b="true" sz="4560">
                <a:solidFill>
                  <a:srgbClr val="1F2020"/>
                </a:solidFill>
                <a:latin typeface="Poppins Bold"/>
                <a:ea typeface="Poppins Bold"/>
                <a:cs typeface="Poppins Bold"/>
                <a:sym typeface="Poppins Bold"/>
              </a:rPr>
              <a:t>Group Login</a:t>
            </a:r>
          </a:p>
        </p:txBody>
      </p:sp>
      <p:sp>
        <p:nvSpPr>
          <p:cNvPr name="TextBox 7" id="7"/>
          <p:cNvSpPr txBox="true"/>
          <p:nvPr/>
        </p:nvSpPr>
        <p:spPr>
          <a:xfrm rot="0">
            <a:off x="6131386" y="3426626"/>
            <a:ext cx="9962498" cy="2907030"/>
          </a:xfrm>
          <a:prstGeom prst="rect">
            <a:avLst/>
          </a:prstGeom>
        </p:spPr>
        <p:txBody>
          <a:bodyPr anchor="t" rtlCol="false" tIns="0" lIns="0" bIns="0" rIns="0">
            <a:spAutoFit/>
          </a:bodyPr>
          <a:lstStyle/>
          <a:p>
            <a:pPr algn="l">
              <a:lnSpc>
                <a:spcPts val="4680"/>
              </a:lnSpc>
            </a:pPr>
            <a:r>
              <a:rPr lang="en-US" sz="2600">
                <a:solidFill>
                  <a:srgbClr val="000000"/>
                </a:solidFill>
                <a:latin typeface="Canva Sans"/>
                <a:ea typeface="Canva Sans"/>
                <a:cs typeface="Canva Sans"/>
                <a:sym typeface="Canva Sans"/>
              </a:rPr>
              <a:t>Once a group is registered on the app, the group can login using the three pins set up during registration and clicking ‘Login’. This will redirect to Group Configuration screen.</a:t>
            </a:r>
          </a:p>
          <a:p>
            <a:pPr algn="l">
              <a:lnSpc>
                <a:spcPts val="4680"/>
              </a:lnSpc>
            </a:pPr>
            <a:r>
              <a:rPr lang="en-US" sz="2600">
                <a:solidFill>
                  <a:srgbClr val="000000"/>
                </a:solidFill>
                <a:latin typeface="Canva Sans"/>
                <a:ea typeface="Canva Sans"/>
                <a:cs typeface="Canva Sans"/>
                <a:sym typeface="Canva Sans"/>
              </a:rPr>
              <a:t>If a pin is forgotten, it can be reset by clicking ‘Forgot Pin’. Next slides show the pin reset process.</a:t>
            </a:r>
          </a:p>
        </p:txBody>
      </p:sp>
      <p:sp>
        <p:nvSpPr>
          <p:cNvPr name="Freeform 8" id="8"/>
          <p:cNvSpPr/>
          <p:nvPr/>
        </p:nvSpPr>
        <p:spPr>
          <a:xfrm flipH="false" flipV="false" rot="0">
            <a:off x="683964" y="5958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3"/>
            <a:stretch>
              <a:fillRect l="0" t="0" r="0" b="0"/>
            </a:stretch>
          </a:blipFill>
          <a:ln cap="sq">
            <a:noFill/>
            <a:prstDash val="solid"/>
            <a:miter/>
          </a:ln>
        </p:spPr>
      </p:sp>
      <p:sp>
        <p:nvSpPr>
          <p:cNvPr name="Freeform 9" id="9"/>
          <p:cNvSpPr/>
          <p:nvPr/>
        </p:nvSpPr>
        <p:spPr>
          <a:xfrm flipH="false" flipV="false" rot="0">
            <a:off x="2124594" y="563366"/>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4"/>
            <a:stretch>
              <a:fillRect l="0" t="0" r="0" b="0"/>
            </a:stretch>
          </a:blipFill>
        </p:spPr>
      </p:sp>
      <p:sp>
        <p:nvSpPr>
          <p:cNvPr name="TextBox 10" id="10"/>
          <p:cNvSpPr txBox="true"/>
          <p:nvPr/>
        </p:nvSpPr>
        <p:spPr>
          <a:xfrm rot="0">
            <a:off x="1192013" y="646573"/>
            <a:ext cx="790211" cy="196390"/>
          </a:xfrm>
          <a:prstGeom prst="rect">
            <a:avLst/>
          </a:prstGeom>
        </p:spPr>
        <p:txBody>
          <a:bodyPr anchor="t" rtlCol="false" tIns="0" lIns="0" bIns="0" rIns="0">
            <a:spAutoFit/>
          </a:bodyPr>
          <a:lstStyle/>
          <a:p>
            <a:pPr algn="l">
              <a:lnSpc>
                <a:spcPts val="1663"/>
              </a:lnSpc>
              <a:spcBef>
                <a:spcPct val="0"/>
              </a:spcBef>
            </a:pPr>
            <a:r>
              <a:rPr lang="en-US" sz="1188">
                <a:solidFill>
                  <a:srgbClr val="1F2020"/>
                </a:solidFill>
                <a:latin typeface="Open Sans"/>
                <a:ea typeface="Open Sans"/>
                <a:cs typeface="Open Sans"/>
                <a:sym typeface="Open Sans"/>
              </a:rPr>
              <a:t>KALORITY</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537BF1"/>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312187">
            <a:off x="12251360" y="3081519"/>
            <a:ext cx="1055210" cy="481439"/>
          </a:xfrm>
          <a:custGeom>
            <a:avLst/>
            <a:gdLst/>
            <a:ahLst/>
            <a:cxnLst/>
            <a:rect r="r" b="b" t="t" l="l"/>
            <a:pathLst>
              <a:path h="481439" w="1055210">
                <a:moveTo>
                  <a:pt x="0" y="0"/>
                </a:moveTo>
                <a:lnTo>
                  <a:pt x="1055209" y="0"/>
                </a:lnTo>
                <a:lnTo>
                  <a:pt x="1055209" y="481439"/>
                </a:lnTo>
                <a:lnTo>
                  <a:pt x="0" y="4814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1859780">
            <a:off x="5457675" y="8539528"/>
            <a:ext cx="1055210" cy="481439"/>
          </a:xfrm>
          <a:custGeom>
            <a:avLst/>
            <a:gdLst/>
            <a:ahLst/>
            <a:cxnLst/>
            <a:rect r="r" b="b" t="t" l="l"/>
            <a:pathLst>
              <a:path h="481439" w="1055210">
                <a:moveTo>
                  <a:pt x="1055210" y="0"/>
                </a:moveTo>
                <a:lnTo>
                  <a:pt x="0" y="0"/>
                </a:lnTo>
                <a:lnTo>
                  <a:pt x="0" y="481439"/>
                </a:lnTo>
                <a:lnTo>
                  <a:pt x="1055210" y="481439"/>
                </a:lnTo>
                <a:lnTo>
                  <a:pt x="105521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048633" y="1209358"/>
            <a:ext cx="4050867" cy="8776878"/>
          </a:xfrm>
          <a:custGeom>
            <a:avLst/>
            <a:gdLst/>
            <a:ahLst/>
            <a:cxnLst/>
            <a:rect r="r" b="b" t="t" l="l"/>
            <a:pathLst>
              <a:path h="8776878" w="4050867">
                <a:moveTo>
                  <a:pt x="0" y="0"/>
                </a:moveTo>
                <a:lnTo>
                  <a:pt x="4050867" y="0"/>
                </a:lnTo>
                <a:lnTo>
                  <a:pt x="4050867" y="8776879"/>
                </a:lnTo>
                <a:lnTo>
                  <a:pt x="0" y="8776879"/>
                </a:lnTo>
                <a:lnTo>
                  <a:pt x="0" y="0"/>
                </a:lnTo>
                <a:close/>
              </a:path>
            </a:pathLst>
          </a:custGeom>
          <a:blipFill>
            <a:blip r:embed="rId4"/>
            <a:stretch>
              <a:fillRect l="0" t="0" r="0" b="0"/>
            </a:stretch>
          </a:blipFill>
        </p:spPr>
      </p:sp>
      <p:sp>
        <p:nvSpPr>
          <p:cNvPr name="Freeform 8" id="8"/>
          <p:cNvSpPr/>
          <p:nvPr/>
        </p:nvSpPr>
        <p:spPr>
          <a:xfrm flipH="false" flipV="false" rot="0">
            <a:off x="2125824" y="8928026"/>
            <a:ext cx="1896484" cy="1013757"/>
          </a:xfrm>
          <a:custGeom>
            <a:avLst/>
            <a:gdLst/>
            <a:ahLst/>
            <a:cxnLst/>
            <a:rect r="r" b="b" t="t" l="l"/>
            <a:pathLst>
              <a:path h="1013757" w="1896484">
                <a:moveTo>
                  <a:pt x="0" y="0"/>
                </a:moveTo>
                <a:lnTo>
                  <a:pt x="1896484" y="0"/>
                </a:lnTo>
                <a:lnTo>
                  <a:pt x="1896484" y="1013757"/>
                </a:lnTo>
                <a:lnTo>
                  <a:pt x="0" y="101375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3472933" y="1264660"/>
            <a:ext cx="4025343" cy="8721576"/>
          </a:xfrm>
          <a:custGeom>
            <a:avLst/>
            <a:gdLst/>
            <a:ahLst/>
            <a:cxnLst/>
            <a:rect r="r" b="b" t="t" l="l"/>
            <a:pathLst>
              <a:path h="8721576" w="4025343">
                <a:moveTo>
                  <a:pt x="0" y="0"/>
                </a:moveTo>
                <a:lnTo>
                  <a:pt x="4025343" y="0"/>
                </a:lnTo>
                <a:lnTo>
                  <a:pt x="4025343" y="8721577"/>
                </a:lnTo>
                <a:lnTo>
                  <a:pt x="0" y="8721577"/>
                </a:lnTo>
                <a:lnTo>
                  <a:pt x="0" y="0"/>
                </a:lnTo>
                <a:close/>
              </a:path>
            </a:pathLst>
          </a:custGeom>
          <a:blipFill>
            <a:blip r:embed="rId7"/>
            <a:stretch>
              <a:fillRect l="0" t="0" r="0" b="0"/>
            </a:stretch>
          </a:blipFill>
          <a:ln cap="rnd">
            <a:noFill/>
            <a:prstDash val="solid"/>
            <a:round/>
          </a:ln>
        </p:spPr>
      </p:sp>
      <p:sp>
        <p:nvSpPr>
          <p:cNvPr name="TextBox 10" id="10"/>
          <p:cNvSpPr txBox="true"/>
          <p:nvPr/>
        </p:nvSpPr>
        <p:spPr>
          <a:xfrm rot="0">
            <a:off x="5803773" y="353262"/>
            <a:ext cx="6427931" cy="684127"/>
          </a:xfrm>
          <a:prstGeom prst="rect">
            <a:avLst/>
          </a:prstGeom>
        </p:spPr>
        <p:txBody>
          <a:bodyPr anchor="t" rtlCol="false" tIns="0" lIns="0" bIns="0" rIns="0">
            <a:spAutoFit/>
          </a:bodyPr>
          <a:lstStyle/>
          <a:p>
            <a:pPr algn="ctr">
              <a:lnSpc>
                <a:spcPts val="5336"/>
              </a:lnSpc>
            </a:pPr>
            <a:r>
              <a:rPr lang="en-US" b="true" sz="4560">
                <a:solidFill>
                  <a:srgbClr val="1F2020"/>
                </a:solidFill>
                <a:latin typeface="Open Sans Bold"/>
                <a:ea typeface="Open Sans Bold"/>
                <a:cs typeface="Open Sans Bold"/>
                <a:sym typeface="Open Sans Bold"/>
              </a:rPr>
              <a:t>Forgot Pin: Pin Reset</a:t>
            </a:r>
          </a:p>
        </p:txBody>
      </p:sp>
      <p:sp>
        <p:nvSpPr>
          <p:cNvPr name="TextBox 11" id="11"/>
          <p:cNvSpPr txBox="true"/>
          <p:nvPr/>
        </p:nvSpPr>
        <p:spPr>
          <a:xfrm rot="0">
            <a:off x="8742582" y="2453185"/>
            <a:ext cx="3489121" cy="1967178"/>
          </a:xfrm>
          <a:prstGeom prst="rect">
            <a:avLst/>
          </a:prstGeom>
        </p:spPr>
        <p:txBody>
          <a:bodyPr anchor="t" rtlCol="false" tIns="0" lIns="0" bIns="0" rIns="0">
            <a:spAutoFit/>
          </a:bodyPr>
          <a:lstStyle/>
          <a:p>
            <a:pPr algn="l">
              <a:lnSpc>
                <a:spcPts val="3922"/>
              </a:lnSpc>
              <a:spcBef>
                <a:spcPct val="0"/>
              </a:spcBef>
            </a:pPr>
            <a:r>
              <a:rPr lang="en-US" b="true" sz="2802">
                <a:solidFill>
                  <a:srgbClr val="335ACF"/>
                </a:solidFill>
                <a:latin typeface="Open Sans Bold"/>
                <a:ea typeface="Open Sans Bold"/>
                <a:cs typeface="Open Sans Bold"/>
                <a:sym typeface="Open Sans Bold"/>
              </a:rPr>
              <a:t>STEP 2: Click on the drop down to select the pin to be reset.</a:t>
            </a:r>
          </a:p>
        </p:txBody>
      </p:sp>
      <p:sp>
        <p:nvSpPr>
          <p:cNvPr name="TextBox 12" id="12"/>
          <p:cNvSpPr txBox="true"/>
          <p:nvPr/>
        </p:nvSpPr>
        <p:spPr>
          <a:xfrm rot="0">
            <a:off x="6561509" y="7585562"/>
            <a:ext cx="3310793" cy="1967230"/>
          </a:xfrm>
          <a:prstGeom prst="rect">
            <a:avLst/>
          </a:prstGeom>
        </p:spPr>
        <p:txBody>
          <a:bodyPr anchor="t" rtlCol="false" tIns="0" lIns="0" bIns="0" rIns="0">
            <a:spAutoFit/>
          </a:bodyPr>
          <a:lstStyle/>
          <a:p>
            <a:pPr algn="l">
              <a:lnSpc>
                <a:spcPts val="3919"/>
              </a:lnSpc>
              <a:spcBef>
                <a:spcPct val="0"/>
              </a:spcBef>
            </a:pPr>
            <a:r>
              <a:rPr lang="en-US" b="true" sz="2799">
                <a:solidFill>
                  <a:srgbClr val="335ACF"/>
                </a:solidFill>
                <a:latin typeface="Open Sans Bold"/>
                <a:ea typeface="Open Sans Bold"/>
                <a:cs typeface="Open Sans Bold"/>
                <a:sym typeface="Open Sans Bold"/>
              </a:rPr>
              <a:t>STEP 1: Click ‘Forgot Pin’, this will redirect to the reset pin screen.</a:t>
            </a:r>
          </a:p>
        </p:txBody>
      </p:sp>
      <p:sp>
        <p:nvSpPr>
          <p:cNvPr name="Freeform 13" id="13"/>
          <p:cNvSpPr/>
          <p:nvPr/>
        </p:nvSpPr>
        <p:spPr>
          <a:xfrm flipH="false" flipV="false" rot="0">
            <a:off x="15601792" y="2663222"/>
            <a:ext cx="1896484" cy="1013757"/>
          </a:xfrm>
          <a:custGeom>
            <a:avLst/>
            <a:gdLst/>
            <a:ahLst/>
            <a:cxnLst/>
            <a:rect r="r" b="b" t="t" l="l"/>
            <a:pathLst>
              <a:path h="1013757" w="1896484">
                <a:moveTo>
                  <a:pt x="0" y="0"/>
                </a:moveTo>
                <a:lnTo>
                  <a:pt x="1896484" y="0"/>
                </a:lnTo>
                <a:lnTo>
                  <a:pt x="1896484" y="1013756"/>
                </a:lnTo>
                <a:lnTo>
                  <a:pt x="0" y="101375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false" flipV="false" rot="0">
            <a:off x="683964" y="5958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8"/>
            <a:stretch>
              <a:fillRect l="0" t="0" r="0" b="0"/>
            </a:stretch>
          </a:blipFill>
          <a:ln cap="sq">
            <a:noFill/>
            <a:prstDash val="solid"/>
            <a:miter/>
          </a:ln>
        </p:spPr>
      </p:sp>
      <p:sp>
        <p:nvSpPr>
          <p:cNvPr name="Freeform 15" id="15"/>
          <p:cNvSpPr/>
          <p:nvPr/>
        </p:nvSpPr>
        <p:spPr>
          <a:xfrm flipH="false" flipV="false" rot="0">
            <a:off x="2124594" y="563366"/>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9"/>
            <a:stretch>
              <a:fillRect l="0" t="0" r="0" b="0"/>
            </a:stretch>
          </a:blipFill>
        </p:spPr>
      </p:sp>
      <p:sp>
        <p:nvSpPr>
          <p:cNvPr name="TextBox 16" id="16"/>
          <p:cNvSpPr txBox="true"/>
          <p:nvPr/>
        </p:nvSpPr>
        <p:spPr>
          <a:xfrm rot="0">
            <a:off x="1192013" y="646573"/>
            <a:ext cx="790211" cy="196390"/>
          </a:xfrm>
          <a:prstGeom prst="rect">
            <a:avLst/>
          </a:prstGeom>
        </p:spPr>
        <p:txBody>
          <a:bodyPr anchor="t" rtlCol="false" tIns="0" lIns="0" bIns="0" rIns="0">
            <a:spAutoFit/>
          </a:bodyPr>
          <a:lstStyle/>
          <a:p>
            <a:pPr algn="l">
              <a:lnSpc>
                <a:spcPts val="1663"/>
              </a:lnSpc>
              <a:spcBef>
                <a:spcPct val="0"/>
              </a:spcBef>
            </a:pPr>
            <a:r>
              <a:rPr lang="en-US" sz="1188">
                <a:solidFill>
                  <a:srgbClr val="1F2020"/>
                </a:solidFill>
                <a:latin typeface="Open Sans"/>
                <a:ea typeface="Open Sans"/>
                <a:cs typeface="Open Sans"/>
                <a:sym typeface="Open Sans"/>
              </a:rPr>
              <a:t>KALORITY</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77932" y="8597752"/>
            <a:ext cx="110068" cy="660548"/>
            <a:chOff x="0" y="0"/>
            <a:chExt cx="28989" cy="173972"/>
          </a:xfrm>
        </p:grpSpPr>
        <p:sp>
          <p:nvSpPr>
            <p:cNvPr name="Freeform 3" id="3"/>
            <p:cNvSpPr/>
            <p:nvPr/>
          </p:nvSpPr>
          <p:spPr>
            <a:xfrm flipH="false" flipV="false" rot="0">
              <a:off x="0" y="0"/>
              <a:ext cx="28989" cy="173972"/>
            </a:xfrm>
            <a:custGeom>
              <a:avLst/>
              <a:gdLst/>
              <a:ahLst/>
              <a:cxnLst/>
              <a:rect r="r" b="b" t="t" l="l"/>
              <a:pathLst>
                <a:path h="173972" w="28989">
                  <a:moveTo>
                    <a:pt x="0" y="0"/>
                  </a:moveTo>
                  <a:lnTo>
                    <a:pt x="28989" y="0"/>
                  </a:lnTo>
                  <a:lnTo>
                    <a:pt x="28989" y="173972"/>
                  </a:lnTo>
                  <a:lnTo>
                    <a:pt x="0" y="173972"/>
                  </a:lnTo>
                  <a:close/>
                </a:path>
              </a:pathLst>
            </a:custGeom>
            <a:solidFill>
              <a:srgbClr val="537BF1"/>
            </a:solidFill>
          </p:spPr>
        </p:sp>
        <p:sp>
          <p:nvSpPr>
            <p:cNvPr name="TextBox 4" id="4"/>
            <p:cNvSpPr txBox="true"/>
            <p:nvPr/>
          </p:nvSpPr>
          <p:spPr>
            <a:xfrm>
              <a:off x="0" y="-38100"/>
              <a:ext cx="28989" cy="21207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531564" y="443419"/>
            <a:ext cx="365679" cy="365679"/>
          </a:xfrm>
          <a:custGeom>
            <a:avLst/>
            <a:gdLst/>
            <a:ahLst/>
            <a:cxnLst/>
            <a:rect r="r" b="b" t="t" l="l"/>
            <a:pathLst>
              <a:path h="365679" w="365679">
                <a:moveTo>
                  <a:pt x="0" y="0"/>
                </a:moveTo>
                <a:lnTo>
                  <a:pt x="365679" y="0"/>
                </a:lnTo>
                <a:lnTo>
                  <a:pt x="365679" y="365679"/>
                </a:lnTo>
                <a:lnTo>
                  <a:pt x="0" y="365679"/>
                </a:lnTo>
                <a:lnTo>
                  <a:pt x="0" y="0"/>
                </a:lnTo>
                <a:close/>
              </a:path>
            </a:pathLst>
          </a:custGeom>
          <a:blipFill>
            <a:blip r:embed="rId2"/>
            <a:stretch>
              <a:fillRect l="0" t="0" r="0" b="0"/>
            </a:stretch>
          </a:blipFill>
          <a:ln cap="sq">
            <a:noFill/>
            <a:prstDash val="solid"/>
            <a:miter/>
          </a:ln>
        </p:spPr>
      </p:sp>
      <p:sp>
        <p:nvSpPr>
          <p:cNvPr name="Freeform 6" id="6"/>
          <p:cNvSpPr/>
          <p:nvPr/>
        </p:nvSpPr>
        <p:spPr>
          <a:xfrm flipH="true" flipV="false" rot="-1278349">
            <a:off x="4985080" y="2931024"/>
            <a:ext cx="1055210" cy="481439"/>
          </a:xfrm>
          <a:custGeom>
            <a:avLst/>
            <a:gdLst/>
            <a:ahLst/>
            <a:cxnLst/>
            <a:rect r="r" b="b" t="t" l="l"/>
            <a:pathLst>
              <a:path h="481439" w="1055210">
                <a:moveTo>
                  <a:pt x="1055209" y="0"/>
                </a:moveTo>
                <a:lnTo>
                  <a:pt x="0" y="0"/>
                </a:lnTo>
                <a:lnTo>
                  <a:pt x="0" y="481439"/>
                </a:lnTo>
                <a:lnTo>
                  <a:pt x="1055209" y="481439"/>
                </a:lnTo>
                <a:lnTo>
                  <a:pt x="1055209"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715727">
            <a:off x="12203351" y="7312229"/>
            <a:ext cx="1055210" cy="481439"/>
          </a:xfrm>
          <a:custGeom>
            <a:avLst/>
            <a:gdLst/>
            <a:ahLst/>
            <a:cxnLst/>
            <a:rect r="r" b="b" t="t" l="l"/>
            <a:pathLst>
              <a:path h="481439" w="1055210">
                <a:moveTo>
                  <a:pt x="0" y="0"/>
                </a:moveTo>
                <a:lnTo>
                  <a:pt x="1055210" y="0"/>
                </a:lnTo>
                <a:lnTo>
                  <a:pt x="1055210" y="481440"/>
                </a:lnTo>
                <a:lnTo>
                  <a:pt x="0" y="48144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808955" y="1397968"/>
            <a:ext cx="3966551" cy="8594195"/>
          </a:xfrm>
          <a:custGeom>
            <a:avLst/>
            <a:gdLst/>
            <a:ahLst/>
            <a:cxnLst/>
            <a:rect r="r" b="b" t="t" l="l"/>
            <a:pathLst>
              <a:path h="8594195" w="3966551">
                <a:moveTo>
                  <a:pt x="0" y="0"/>
                </a:moveTo>
                <a:lnTo>
                  <a:pt x="3966552" y="0"/>
                </a:lnTo>
                <a:lnTo>
                  <a:pt x="3966552" y="8594194"/>
                </a:lnTo>
                <a:lnTo>
                  <a:pt x="0" y="8594194"/>
                </a:lnTo>
                <a:lnTo>
                  <a:pt x="0" y="0"/>
                </a:lnTo>
                <a:close/>
              </a:path>
            </a:pathLst>
          </a:custGeom>
          <a:blipFill>
            <a:blip r:embed="rId5"/>
            <a:stretch>
              <a:fillRect l="0" t="0" r="0" b="0"/>
            </a:stretch>
          </a:blipFill>
        </p:spPr>
      </p:sp>
      <p:sp>
        <p:nvSpPr>
          <p:cNvPr name="Freeform 9" id="9"/>
          <p:cNvSpPr/>
          <p:nvPr/>
        </p:nvSpPr>
        <p:spPr>
          <a:xfrm flipH="false" flipV="false" rot="0">
            <a:off x="13296923" y="1191152"/>
            <a:ext cx="3962377" cy="8585150"/>
          </a:xfrm>
          <a:custGeom>
            <a:avLst/>
            <a:gdLst/>
            <a:ahLst/>
            <a:cxnLst/>
            <a:rect r="r" b="b" t="t" l="l"/>
            <a:pathLst>
              <a:path h="8585150" w="3962377">
                <a:moveTo>
                  <a:pt x="0" y="0"/>
                </a:moveTo>
                <a:lnTo>
                  <a:pt x="3962377" y="0"/>
                </a:lnTo>
                <a:lnTo>
                  <a:pt x="3962377" y="8585150"/>
                </a:lnTo>
                <a:lnTo>
                  <a:pt x="0" y="8585150"/>
                </a:lnTo>
                <a:lnTo>
                  <a:pt x="0" y="0"/>
                </a:lnTo>
                <a:close/>
              </a:path>
            </a:pathLst>
          </a:custGeom>
          <a:blipFill>
            <a:blip r:embed="rId6"/>
            <a:stretch>
              <a:fillRect l="0" t="0" r="0" b="0"/>
            </a:stretch>
          </a:blipFill>
        </p:spPr>
      </p:sp>
      <p:sp>
        <p:nvSpPr>
          <p:cNvPr name="Freeform 10" id="10"/>
          <p:cNvSpPr/>
          <p:nvPr/>
        </p:nvSpPr>
        <p:spPr>
          <a:xfrm flipH="false" flipV="false" rot="0">
            <a:off x="1972194" y="410966"/>
            <a:ext cx="979606" cy="430585"/>
          </a:xfrm>
          <a:custGeom>
            <a:avLst/>
            <a:gdLst/>
            <a:ahLst/>
            <a:cxnLst/>
            <a:rect r="r" b="b" t="t" l="l"/>
            <a:pathLst>
              <a:path h="430585" w="979606">
                <a:moveTo>
                  <a:pt x="0" y="0"/>
                </a:moveTo>
                <a:lnTo>
                  <a:pt x="979606" y="0"/>
                </a:lnTo>
                <a:lnTo>
                  <a:pt x="979606" y="430585"/>
                </a:lnTo>
                <a:lnTo>
                  <a:pt x="0" y="430585"/>
                </a:lnTo>
                <a:lnTo>
                  <a:pt x="0" y="0"/>
                </a:lnTo>
                <a:close/>
              </a:path>
            </a:pathLst>
          </a:custGeom>
          <a:blipFill>
            <a:blip r:embed="rId7"/>
            <a:stretch>
              <a:fillRect l="0" t="0" r="0" b="0"/>
            </a:stretch>
          </a:blipFill>
        </p:spPr>
      </p:sp>
      <p:sp>
        <p:nvSpPr>
          <p:cNvPr name="TextBox 11" id="11"/>
          <p:cNvSpPr txBox="true"/>
          <p:nvPr/>
        </p:nvSpPr>
        <p:spPr>
          <a:xfrm rot="0">
            <a:off x="5803773" y="353262"/>
            <a:ext cx="6427931" cy="684127"/>
          </a:xfrm>
          <a:prstGeom prst="rect">
            <a:avLst/>
          </a:prstGeom>
        </p:spPr>
        <p:txBody>
          <a:bodyPr anchor="t" rtlCol="false" tIns="0" lIns="0" bIns="0" rIns="0">
            <a:spAutoFit/>
          </a:bodyPr>
          <a:lstStyle/>
          <a:p>
            <a:pPr algn="ctr">
              <a:lnSpc>
                <a:spcPts val="5336"/>
              </a:lnSpc>
            </a:pPr>
            <a:r>
              <a:rPr lang="en-US" b="true" sz="4560">
                <a:solidFill>
                  <a:srgbClr val="1F2020"/>
                </a:solidFill>
                <a:latin typeface="Open Sans Bold"/>
                <a:ea typeface="Open Sans Bold"/>
                <a:cs typeface="Open Sans Bold"/>
                <a:sym typeface="Open Sans Bold"/>
              </a:rPr>
              <a:t>Forgot Pin: Pin Reset</a:t>
            </a:r>
          </a:p>
        </p:txBody>
      </p:sp>
      <p:sp>
        <p:nvSpPr>
          <p:cNvPr name="TextBox 12" id="12"/>
          <p:cNvSpPr txBox="true"/>
          <p:nvPr/>
        </p:nvSpPr>
        <p:spPr>
          <a:xfrm rot="0">
            <a:off x="1039613" y="494173"/>
            <a:ext cx="790211" cy="196390"/>
          </a:xfrm>
          <a:prstGeom prst="rect">
            <a:avLst/>
          </a:prstGeom>
        </p:spPr>
        <p:txBody>
          <a:bodyPr anchor="t" rtlCol="false" tIns="0" lIns="0" bIns="0" rIns="0">
            <a:spAutoFit/>
          </a:bodyPr>
          <a:lstStyle/>
          <a:p>
            <a:pPr algn="l">
              <a:lnSpc>
                <a:spcPts val="1663"/>
              </a:lnSpc>
              <a:spcBef>
                <a:spcPct val="0"/>
              </a:spcBef>
            </a:pPr>
            <a:r>
              <a:rPr lang="en-US" sz="1188">
                <a:solidFill>
                  <a:srgbClr val="1F2020"/>
                </a:solidFill>
                <a:latin typeface="Open Sans"/>
                <a:ea typeface="Open Sans"/>
                <a:cs typeface="Open Sans"/>
                <a:sym typeface="Open Sans"/>
              </a:rPr>
              <a:t>KALORITY</a:t>
            </a:r>
          </a:p>
        </p:txBody>
      </p:sp>
      <p:sp>
        <p:nvSpPr>
          <p:cNvPr name="TextBox 13" id="13"/>
          <p:cNvSpPr txBox="true"/>
          <p:nvPr/>
        </p:nvSpPr>
        <p:spPr>
          <a:xfrm rot="0">
            <a:off x="8470001" y="6843791"/>
            <a:ext cx="3912522" cy="2957778"/>
          </a:xfrm>
          <a:prstGeom prst="rect">
            <a:avLst/>
          </a:prstGeom>
        </p:spPr>
        <p:txBody>
          <a:bodyPr anchor="t" rtlCol="false" tIns="0" lIns="0" bIns="0" rIns="0">
            <a:spAutoFit/>
          </a:bodyPr>
          <a:lstStyle/>
          <a:p>
            <a:pPr algn="l">
              <a:lnSpc>
                <a:spcPts val="3922"/>
              </a:lnSpc>
              <a:spcBef>
                <a:spcPct val="0"/>
              </a:spcBef>
            </a:pPr>
            <a:r>
              <a:rPr lang="en-US" b="true" sz="2802">
                <a:solidFill>
                  <a:srgbClr val="335ACF"/>
                </a:solidFill>
                <a:latin typeface="Open Sans Bold"/>
                <a:ea typeface="Open Sans Bold"/>
                <a:cs typeface="Open Sans Bold"/>
                <a:sym typeface="Open Sans Bold"/>
              </a:rPr>
              <a:t>STEP 4: Enter new pin and answer to the security question selected during pin set up, then click ‘Reset Pin’.</a:t>
            </a:r>
          </a:p>
        </p:txBody>
      </p:sp>
      <p:sp>
        <p:nvSpPr>
          <p:cNvPr name="TextBox 14" id="14"/>
          <p:cNvSpPr txBox="true"/>
          <p:nvPr/>
        </p:nvSpPr>
        <p:spPr>
          <a:xfrm rot="0">
            <a:off x="6253619" y="2125916"/>
            <a:ext cx="2767876" cy="1471930"/>
          </a:xfrm>
          <a:prstGeom prst="rect">
            <a:avLst/>
          </a:prstGeom>
        </p:spPr>
        <p:txBody>
          <a:bodyPr anchor="t" rtlCol="false" tIns="0" lIns="0" bIns="0" rIns="0">
            <a:spAutoFit/>
          </a:bodyPr>
          <a:lstStyle/>
          <a:p>
            <a:pPr algn="l">
              <a:lnSpc>
                <a:spcPts val="3919"/>
              </a:lnSpc>
              <a:spcBef>
                <a:spcPct val="0"/>
              </a:spcBef>
            </a:pPr>
            <a:r>
              <a:rPr lang="en-US" b="true" sz="2799">
                <a:solidFill>
                  <a:srgbClr val="335ACF"/>
                </a:solidFill>
                <a:latin typeface="Open Sans Bold"/>
                <a:ea typeface="Open Sans Bold"/>
                <a:cs typeface="Open Sans Bold"/>
                <a:sym typeface="Open Sans Bold"/>
              </a:rPr>
              <a:t>STEP 3: Select the pin you wish to reset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DAGXaOLd_m0</dc:identifier>
  <dcterms:modified xsi:type="dcterms:W3CDTF">2011-08-01T06:04:30Z</dcterms:modified>
  <cp:revision>1</cp:revision>
  <dc:title>SAVIX</dc:title>
</cp:coreProperties>
</file>