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8288000" cy="10287000"/>
  <p:notesSz cx="6858000" cy="9144000"/>
  <p:embeddedFontLst>
    <p:embeddedFont>
      <p:font typeface="Canva Sans" panose="020B0604020202020204" charset="0"/>
      <p:regular r:id="rId71"/>
    </p:embeddedFont>
    <p:embeddedFont>
      <p:font typeface="Open Sans" panose="020F0502020204030204" pitchFamily="34" charset="0"/>
      <p:regular r:id="rId72"/>
    </p:embeddedFont>
    <p:embeddedFont>
      <p:font typeface="Open Sans Bold" panose="020B0604020202020204" charset="0"/>
      <p:regular r:id="rId73"/>
    </p:embeddedFont>
    <p:embeddedFont>
      <p:font typeface="Open Sans Light" panose="020F0502020204030204" pitchFamily="34" charset="0"/>
      <p:regular r:id="rId74"/>
    </p:embeddedFont>
    <p:embeddedFont>
      <p:font typeface="Poppins Bold"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sv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4.jpeg"/><Relationship Id="rId9"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3.svg"/><Relationship Id="rId7"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6.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sv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4.svg"/><Relationship Id="rId5" Type="http://schemas.openxmlformats.org/officeDocument/2006/relationships/image" Target="../media/image6.jpe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3.svg"/><Relationship Id="rId7" Type="http://schemas.openxmlformats.org/officeDocument/2006/relationships/image" Target="../media/image1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4.svg"/><Relationship Id="rId5" Type="http://schemas.openxmlformats.org/officeDocument/2006/relationships/image" Target="../media/image6.jpe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sv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4.svg"/><Relationship Id="rId5" Type="http://schemas.openxmlformats.org/officeDocument/2006/relationships/image" Target="../media/image6.jpe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3.sv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51.jpeg"/><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jpeg"/><Relationship Id="rId7" Type="http://schemas.openxmlformats.org/officeDocument/2006/relationships/image" Target="../media/image6.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6.svg"/><Relationship Id="rId5" Type="http://schemas.openxmlformats.org/officeDocument/2006/relationships/image" Target="../media/image12.sv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jpeg"/><Relationship Id="rId7" Type="http://schemas.openxmlformats.org/officeDocument/2006/relationships/image" Target="../media/image11.png"/><Relationship Id="rId12" Type="http://schemas.openxmlformats.org/officeDocument/2006/relationships/image" Target="../media/image3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32.png"/><Relationship Id="rId5" Type="http://schemas.openxmlformats.org/officeDocument/2006/relationships/image" Target="../media/image63.jpeg"/><Relationship Id="rId10" Type="http://schemas.openxmlformats.org/officeDocument/2006/relationships/image" Target="../media/image44.svg"/><Relationship Id="rId4" Type="http://schemas.openxmlformats.org/officeDocument/2006/relationships/image" Target="../media/image62.jpe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jpeg"/><Relationship Id="rId7" Type="http://schemas.openxmlformats.org/officeDocument/2006/relationships/image" Target="../media/image6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5.jpeg"/><Relationship Id="rId9" Type="http://schemas.openxmlformats.org/officeDocument/2006/relationships/image" Target="../media/image33.sv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6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6.jpeg"/><Relationship Id="rId9" Type="http://schemas.openxmlformats.org/officeDocument/2006/relationships/image" Target="../media/image12.sv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6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9.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33.svg"/><Relationship Id="rId7"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9.jpeg"/></Relationships>
</file>

<file path=ppt/slides/_rels/slide4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3.svg"/><Relationship Id="rId7"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6.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79.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0.jpe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86.jpeg"/><Relationship Id="rId4" Type="http://schemas.openxmlformats.org/officeDocument/2006/relationships/image" Target="../media/image12.svg"/></Relationships>
</file>

<file path=ppt/slides/_rels/slide5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2.jpeg"/><Relationship Id="rId7"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12.sv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2.sv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03.jpe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2.sv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2.sv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2.sv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2.png"/><Relationship Id="rId4" Type="http://schemas.openxmlformats.org/officeDocument/2006/relationships/image" Target="../media/image12.sv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2.sv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jpe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1668938" y="1485181"/>
            <a:ext cx="5876304" cy="11627276"/>
            <a:chOff x="0" y="0"/>
            <a:chExt cx="2620010" cy="5184140"/>
          </a:xfrm>
        </p:grpSpPr>
        <p:sp>
          <p:nvSpPr>
            <p:cNvPr id="6" name="Freeform 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GB"/>
            </a:p>
          </p:txBody>
        </p:sp>
        <p:sp>
          <p:nvSpPr>
            <p:cNvPr id="7" name="Freeform 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t="-158" b="-158"/>
              </a:stretch>
            </a:blipFill>
          </p:spPr>
          <p:txBody>
            <a:bodyPr/>
            <a:lstStyle/>
            <a:p>
              <a:endParaRPr lang="en-GB"/>
            </a:p>
          </p:txBody>
        </p:sp>
        <p:sp>
          <p:nvSpPr>
            <p:cNvPr id="8" name="Freeform 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GB"/>
            </a:p>
          </p:txBody>
        </p:sp>
        <p:sp>
          <p:nvSpPr>
            <p:cNvPr id="9" name="Freeform 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B8B8B8"/>
            </a:solidFill>
          </p:spPr>
          <p:txBody>
            <a:bodyPr/>
            <a:lstStyle/>
            <a:p>
              <a:endParaRPr lang="en-GB"/>
            </a:p>
          </p:txBody>
        </p:sp>
        <p:sp>
          <p:nvSpPr>
            <p:cNvPr id="10" name="Freeform 1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GB"/>
            </a:p>
          </p:txBody>
        </p:sp>
        <p:sp>
          <p:nvSpPr>
            <p:cNvPr id="11" name="Freeform 1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GB"/>
            </a:p>
          </p:txBody>
        </p:sp>
        <p:sp>
          <p:nvSpPr>
            <p:cNvPr id="12" name="Freeform 1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GB"/>
            </a:p>
          </p:txBody>
        </p:sp>
        <p:sp>
          <p:nvSpPr>
            <p:cNvPr id="13" name="Freeform 1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9E9E9"/>
            </a:solidFill>
          </p:spPr>
          <p:txBody>
            <a:bodyPr/>
            <a:lstStyle/>
            <a:p>
              <a:endParaRPr lang="en-GB"/>
            </a:p>
          </p:txBody>
        </p:sp>
        <p:sp>
          <p:nvSpPr>
            <p:cNvPr id="14" name="Freeform 1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GB"/>
            </a:p>
          </p:txBody>
        </p:sp>
      </p:grpSp>
      <p:sp>
        <p:nvSpPr>
          <p:cNvPr id="15" name="Freeform 15"/>
          <p:cNvSpPr/>
          <p:nvPr/>
        </p:nvSpPr>
        <p:spPr>
          <a:xfrm>
            <a:off x="6692741" y="4916218"/>
            <a:ext cx="5850197" cy="4197516"/>
          </a:xfrm>
          <a:custGeom>
            <a:avLst/>
            <a:gdLst/>
            <a:ahLst/>
            <a:cxnLst/>
            <a:rect l="l" t="t" r="r" b="b"/>
            <a:pathLst>
              <a:path w="5850197" h="4197516">
                <a:moveTo>
                  <a:pt x="0" y="0"/>
                </a:moveTo>
                <a:lnTo>
                  <a:pt x="5850197" y="0"/>
                </a:lnTo>
                <a:lnTo>
                  <a:pt x="5850197" y="4197516"/>
                </a:lnTo>
                <a:lnTo>
                  <a:pt x="0" y="4197516"/>
                </a:lnTo>
                <a:lnTo>
                  <a:pt x="0" y="0"/>
                </a:lnTo>
                <a:close/>
              </a:path>
            </a:pathLst>
          </a:custGeom>
          <a:blipFill>
            <a:blip r:embed="rId3">
              <a:alphaModFix amt="35000"/>
            </a:blip>
            <a:stretch>
              <a:fillRect/>
            </a:stretch>
          </a:blipFill>
        </p:spPr>
        <p:txBody>
          <a:bodyPr/>
          <a:lstStyle/>
          <a:p>
            <a:endParaRPr lang="en-GB"/>
          </a:p>
        </p:txBody>
      </p:sp>
      <p:grpSp>
        <p:nvGrpSpPr>
          <p:cNvPr id="16" name="Group 16"/>
          <p:cNvGrpSpPr/>
          <p:nvPr/>
        </p:nvGrpSpPr>
        <p:grpSpPr>
          <a:xfrm>
            <a:off x="7047919" y="5605016"/>
            <a:ext cx="5139841" cy="2819922"/>
            <a:chOff x="0" y="0"/>
            <a:chExt cx="1052050" cy="577197"/>
          </a:xfrm>
        </p:grpSpPr>
        <p:sp>
          <p:nvSpPr>
            <p:cNvPr id="17" name="Freeform 17"/>
            <p:cNvSpPr/>
            <p:nvPr/>
          </p:nvSpPr>
          <p:spPr>
            <a:xfrm>
              <a:off x="0" y="0"/>
              <a:ext cx="1052050" cy="577197"/>
            </a:xfrm>
            <a:custGeom>
              <a:avLst/>
              <a:gdLst/>
              <a:ahLst/>
              <a:cxnLst/>
              <a:rect l="l" t="t" r="r" b="b"/>
              <a:pathLst>
                <a:path w="1052050" h="577197">
                  <a:moveTo>
                    <a:pt x="75313" y="0"/>
                  </a:moveTo>
                  <a:lnTo>
                    <a:pt x="976737" y="0"/>
                  </a:lnTo>
                  <a:cubicBezTo>
                    <a:pt x="1018332" y="0"/>
                    <a:pt x="1052050" y="33719"/>
                    <a:pt x="1052050" y="75313"/>
                  </a:cubicBezTo>
                  <a:lnTo>
                    <a:pt x="1052050" y="501884"/>
                  </a:lnTo>
                  <a:cubicBezTo>
                    <a:pt x="1052050" y="543478"/>
                    <a:pt x="1018332" y="577197"/>
                    <a:pt x="976737" y="577197"/>
                  </a:cubicBezTo>
                  <a:lnTo>
                    <a:pt x="75313" y="577197"/>
                  </a:lnTo>
                  <a:cubicBezTo>
                    <a:pt x="33719" y="577197"/>
                    <a:pt x="0" y="543478"/>
                    <a:pt x="0" y="501884"/>
                  </a:cubicBezTo>
                  <a:lnTo>
                    <a:pt x="0" y="75313"/>
                  </a:lnTo>
                  <a:cubicBezTo>
                    <a:pt x="0" y="33719"/>
                    <a:pt x="33719" y="0"/>
                    <a:pt x="75313" y="0"/>
                  </a:cubicBezTo>
                  <a:close/>
                </a:path>
              </a:pathLst>
            </a:custGeom>
            <a:solidFill>
              <a:srgbClr val="FFFFFF"/>
            </a:solidFill>
          </p:spPr>
          <p:txBody>
            <a:bodyPr/>
            <a:lstStyle/>
            <a:p>
              <a:endParaRPr lang="en-GB"/>
            </a:p>
          </p:txBody>
        </p:sp>
        <p:sp>
          <p:nvSpPr>
            <p:cNvPr id="18" name="TextBox 18"/>
            <p:cNvSpPr txBox="1"/>
            <p:nvPr/>
          </p:nvSpPr>
          <p:spPr>
            <a:xfrm>
              <a:off x="0" y="-38100"/>
              <a:ext cx="1052050" cy="615297"/>
            </a:xfrm>
            <a:prstGeom prst="rect">
              <a:avLst/>
            </a:prstGeom>
          </p:spPr>
          <p:txBody>
            <a:bodyPr lIns="47086" tIns="47086" rIns="47086" bIns="47086" rtlCol="0" anchor="ctr"/>
            <a:lstStyle/>
            <a:p>
              <a:pPr algn="ctr">
                <a:lnSpc>
                  <a:spcPts val="2659"/>
                </a:lnSpc>
              </a:pPr>
              <a:endParaRPr/>
            </a:p>
          </p:txBody>
        </p:sp>
      </p:grpSp>
      <p:pic>
        <p:nvPicPr>
          <p:cNvPr id="19" name="Picture 19"/>
          <p:cNvPicPr>
            <a:picLocks noChangeAspect="1"/>
          </p:cNvPicPr>
          <p:nvPr/>
        </p:nvPicPr>
        <p:blipFill>
          <a:blip r:embed="rId4"/>
          <a:stretch>
            <a:fillRect/>
          </a:stretch>
        </p:blipFill>
        <p:spPr>
          <a:xfrm>
            <a:off x="7674147" y="5928033"/>
            <a:ext cx="1810448" cy="1810448"/>
          </a:xfrm>
          <a:prstGeom prst="rect">
            <a:avLst/>
          </a:prstGeom>
        </p:spPr>
      </p:pic>
      <p:pic>
        <p:nvPicPr>
          <p:cNvPr id="20" name="Picture 20"/>
          <p:cNvPicPr>
            <a:picLocks noChangeAspect="1"/>
          </p:cNvPicPr>
          <p:nvPr/>
        </p:nvPicPr>
        <p:blipFill>
          <a:blip r:embed="rId5"/>
          <a:stretch>
            <a:fillRect/>
          </a:stretch>
        </p:blipFill>
        <p:spPr>
          <a:xfrm>
            <a:off x="9751083" y="5928033"/>
            <a:ext cx="1810448" cy="1810448"/>
          </a:xfrm>
          <a:prstGeom prst="rect">
            <a:avLst/>
          </a:prstGeom>
        </p:spPr>
      </p:pic>
      <p:sp>
        <p:nvSpPr>
          <p:cNvPr id="21" name="TextBox 21"/>
          <p:cNvSpPr txBox="1"/>
          <p:nvPr/>
        </p:nvSpPr>
        <p:spPr>
          <a:xfrm>
            <a:off x="1927286" y="2101551"/>
            <a:ext cx="5742791" cy="1749535"/>
          </a:xfrm>
          <a:prstGeom prst="rect">
            <a:avLst/>
          </a:prstGeom>
        </p:spPr>
        <p:txBody>
          <a:bodyPr lIns="0" tIns="0" rIns="0" bIns="0" rtlCol="0" anchor="t">
            <a:spAutoFit/>
          </a:bodyPr>
          <a:lstStyle/>
          <a:p>
            <a:pPr algn="l">
              <a:lnSpc>
                <a:spcPts val="14343"/>
              </a:lnSpc>
              <a:spcBef>
                <a:spcPct val="0"/>
              </a:spcBef>
            </a:pPr>
            <a:r>
              <a:rPr lang="en-US" sz="10245">
                <a:solidFill>
                  <a:srgbClr val="1F2020"/>
                </a:solidFill>
                <a:latin typeface="Open Sans"/>
                <a:ea typeface="Open Sans"/>
                <a:cs typeface="Open Sans"/>
                <a:sym typeface="Open Sans"/>
              </a:rPr>
              <a:t>SAVIX</a:t>
            </a:r>
          </a:p>
        </p:txBody>
      </p:sp>
      <p:sp>
        <p:nvSpPr>
          <p:cNvPr id="22" name="TextBox 22"/>
          <p:cNvSpPr txBox="1"/>
          <p:nvPr/>
        </p:nvSpPr>
        <p:spPr>
          <a:xfrm>
            <a:off x="1812986" y="3794858"/>
            <a:ext cx="7827366" cy="1988821"/>
          </a:xfrm>
          <a:prstGeom prst="rect">
            <a:avLst/>
          </a:prstGeom>
        </p:spPr>
        <p:txBody>
          <a:bodyPr lIns="0" tIns="0" rIns="0" bIns="0" rtlCol="0" anchor="t">
            <a:spAutoFit/>
          </a:bodyPr>
          <a:lstStyle/>
          <a:p>
            <a:pPr algn="l">
              <a:lnSpc>
                <a:spcPts val="7979"/>
              </a:lnSpc>
              <a:spcBef>
                <a:spcPct val="0"/>
              </a:spcBef>
            </a:pPr>
            <a:r>
              <a:rPr lang="en-US" sz="5699" b="1">
                <a:solidFill>
                  <a:srgbClr val="335ACF"/>
                </a:solidFill>
                <a:latin typeface="Open Sans Bold"/>
                <a:ea typeface="Open Sans Bold"/>
                <a:cs typeface="Open Sans Bold"/>
                <a:sym typeface="Open Sans Bold"/>
              </a:rPr>
              <a:t>INDEPENDENT GROUP APP</a:t>
            </a:r>
          </a:p>
        </p:txBody>
      </p:sp>
      <p:sp>
        <p:nvSpPr>
          <p:cNvPr id="23" name="TextBox 23"/>
          <p:cNvSpPr txBox="1"/>
          <p:nvPr/>
        </p:nvSpPr>
        <p:spPr>
          <a:xfrm>
            <a:off x="7709616" y="7664919"/>
            <a:ext cx="1739510" cy="291157"/>
          </a:xfrm>
          <a:prstGeom prst="rect">
            <a:avLst/>
          </a:prstGeom>
        </p:spPr>
        <p:txBody>
          <a:bodyPr lIns="0" tIns="0" rIns="0" bIns="0" rtlCol="0" anchor="t">
            <a:spAutoFit/>
          </a:bodyPr>
          <a:lstStyle/>
          <a:p>
            <a:pPr algn="ctr">
              <a:lnSpc>
                <a:spcPts val="2326"/>
              </a:lnSpc>
              <a:spcBef>
                <a:spcPct val="0"/>
              </a:spcBef>
            </a:pPr>
            <a:r>
              <a:rPr lang="en-US" sz="1662" b="1">
                <a:solidFill>
                  <a:srgbClr val="335ACF"/>
                </a:solidFill>
                <a:latin typeface="Open Sans Bold"/>
                <a:ea typeface="Open Sans Bold"/>
                <a:cs typeface="Open Sans Bold"/>
                <a:sym typeface="Open Sans Bold"/>
              </a:rPr>
              <a:t>Efficient</a:t>
            </a:r>
          </a:p>
        </p:txBody>
      </p:sp>
      <p:sp>
        <p:nvSpPr>
          <p:cNvPr id="24" name="TextBox 24"/>
          <p:cNvSpPr txBox="1"/>
          <p:nvPr/>
        </p:nvSpPr>
        <p:spPr>
          <a:xfrm>
            <a:off x="9786552" y="7664919"/>
            <a:ext cx="1739510" cy="291157"/>
          </a:xfrm>
          <a:prstGeom prst="rect">
            <a:avLst/>
          </a:prstGeom>
        </p:spPr>
        <p:txBody>
          <a:bodyPr lIns="0" tIns="0" rIns="0" bIns="0" rtlCol="0" anchor="t">
            <a:spAutoFit/>
          </a:bodyPr>
          <a:lstStyle/>
          <a:p>
            <a:pPr algn="ctr">
              <a:lnSpc>
                <a:spcPts val="2326"/>
              </a:lnSpc>
              <a:spcBef>
                <a:spcPct val="0"/>
              </a:spcBef>
            </a:pPr>
            <a:r>
              <a:rPr lang="en-US" sz="1662" b="1">
                <a:solidFill>
                  <a:srgbClr val="335ACF"/>
                </a:solidFill>
                <a:latin typeface="Open Sans Bold"/>
                <a:ea typeface="Open Sans Bold"/>
                <a:cs typeface="Open Sans Bold"/>
                <a:sym typeface="Open Sans Bold"/>
              </a:rPr>
              <a:t>User Friendly</a:t>
            </a:r>
          </a:p>
        </p:txBody>
      </p:sp>
      <p:sp>
        <p:nvSpPr>
          <p:cNvPr id="25" name="Freeform 25"/>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26" name="Freeform 26"/>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27" name="TextBox 27"/>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284802" flipH="1">
            <a:off x="5276168" y="2596064"/>
            <a:ext cx="1055210" cy="481439"/>
          </a:xfrm>
          <a:custGeom>
            <a:avLst/>
            <a:gdLst/>
            <a:ahLst/>
            <a:cxnLst/>
            <a:rect l="l" t="t" r="r" b="b"/>
            <a:pathLst>
              <a:path w="1055210" h="481439">
                <a:moveTo>
                  <a:pt x="1055209" y="0"/>
                </a:moveTo>
                <a:lnTo>
                  <a:pt x="0" y="0"/>
                </a:lnTo>
                <a:lnTo>
                  <a:pt x="0" y="481439"/>
                </a:lnTo>
                <a:lnTo>
                  <a:pt x="1055209" y="481439"/>
                </a:lnTo>
                <a:lnTo>
                  <a:pt x="10552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752303">
            <a:off x="12537695" y="8073478"/>
            <a:ext cx="1055210" cy="481439"/>
          </a:xfrm>
          <a:custGeom>
            <a:avLst/>
            <a:gdLst/>
            <a:ahLst/>
            <a:cxnLst/>
            <a:rect l="l" t="t" r="r" b="b"/>
            <a:pathLst>
              <a:path w="1055210" h="481439">
                <a:moveTo>
                  <a:pt x="0" y="0"/>
                </a:moveTo>
                <a:lnTo>
                  <a:pt x="1055209" y="0"/>
                </a:lnTo>
                <a:lnTo>
                  <a:pt x="1055209" y="481440"/>
                </a:lnTo>
                <a:lnTo>
                  <a:pt x="0" y="481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039108" y="1185242"/>
            <a:ext cx="4051232" cy="8777670"/>
          </a:xfrm>
          <a:custGeom>
            <a:avLst/>
            <a:gdLst/>
            <a:ahLst/>
            <a:cxnLst/>
            <a:rect l="l" t="t" r="r" b="b"/>
            <a:pathLst>
              <a:path w="4051232" h="8777670">
                <a:moveTo>
                  <a:pt x="0" y="0"/>
                </a:moveTo>
                <a:lnTo>
                  <a:pt x="4051232" y="0"/>
                </a:lnTo>
                <a:lnTo>
                  <a:pt x="4051232" y="8777669"/>
                </a:lnTo>
                <a:lnTo>
                  <a:pt x="0" y="8777669"/>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5803773" y="353262"/>
            <a:ext cx="6427931" cy="684127"/>
          </a:xfrm>
          <a:prstGeom prst="rect">
            <a:avLst/>
          </a:prstGeom>
        </p:spPr>
        <p:txBody>
          <a:bodyPr lIns="0" tIns="0" rIns="0" bIns="0" rtlCol="0" anchor="t">
            <a:spAutoFit/>
          </a:bodyPr>
          <a:lstStyle/>
          <a:p>
            <a:pPr algn="ctr">
              <a:lnSpc>
                <a:spcPts val="5336"/>
              </a:lnSpc>
            </a:pPr>
            <a:r>
              <a:rPr lang="en-US" sz="4560" b="1">
                <a:solidFill>
                  <a:srgbClr val="1F2020"/>
                </a:solidFill>
                <a:latin typeface="Open Sans Bold"/>
                <a:ea typeface="Open Sans Bold"/>
                <a:cs typeface="Open Sans Bold"/>
                <a:sym typeface="Open Sans Bold"/>
              </a:rPr>
              <a:t>Forgot Pin: Pin Reset</a:t>
            </a:r>
          </a:p>
        </p:txBody>
      </p:sp>
      <p:sp>
        <p:nvSpPr>
          <p:cNvPr id="9" name="TextBox 9"/>
          <p:cNvSpPr txBox="1"/>
          <p:nvPr/>
        </p:nvSpPr>
        <p:spPr>
          <a:xfrm>
            <a:off x="8864897" y="7725460"/>
            <a:ext cx="3912522" cy="1967178"/>
          </a:xfrm>
          <a:prstGeom prst="rect">
            <a:avLst/>
          </a:prstGeom>
        </p:spPr>
        <p:txBody>
          <a:bodyPr lIns="0" tIns="0" rIns="0" bIns="0" rtlCol="0" anchor="t">
            <a:spAutoFit/>
          </a:bodyPr>
          <a:lstStyle/>
          <a:p>
            <a:pPr algn="l">
              <a:lnSpc>
                <a:spcPts val="3922"/>
              </a:lnSpc>
              <a:spcBef>
                <a:spcPct val="0"/>
              </a:spcBef>
            </a:pPr>
            <a:r>
              <a:rPr lang="en-US" sz="2802" b="1">
                <a:solidFill>
                  <a:srgbClr val="335ACF"/>
                </a:solidFill>
                <a:latin typeface="Open Sans Bold"/>
                <a:ea typeface="Open Sans Bold"/>
                <a:cs typeface="Open Sans Bold"/>
                <a:sym typeface="Open Sans Bold"/>
              </a:rPr>
              <a:t>STEP 6: Use the new pin to login. The other pins remain unchanged.</a:t>
            </a:r>
          </a:p>
        </p:txBody>
      </p:sp>
      <p:sp>
        <p:nvSpPr>
          <p:cNvPr id="10" name="TextBox 10"/>
          <p:cNvSpPr txBox="1"/>
          <p:nvPr/>
        </p:nvSpPr>
        <p:spPr>
          <a:xfrm>
            <a:off x="6849395" y="2114983"/>
            <a:ext cx="2767876" cy="19672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5: Select ‘Okay’ to proceed to the ‘Login’ screen</a:t>
            </a:r>
          </a:p>
        </p:txBody>
      </p:sp>
      <p:sp>
        <p:nvSpPr>
          <p:cNvPr id="11" name="Freeform 11"/>
          <p:cNvSpPr/>
          <p:nvPr/>
        </p:nvSpPr>
        <p:spPr>
          <a:xfrm>
            <a:off x="13513210" y="1185242"/>
            <a:ext cx="4051232" cy="8777670"/>
          </a:xfrm>
          <a:custGeom>
            <a:avLst/>
            <a:gdLst/>
            <a:ahLst/>
            <a:cxnLst/>
            <a:rect l="l" t="t" r="r" b="b"/>
            <a:pathLst>
              <a:path w="4051232" h="8777670">
                <a:moveTo>
                  <a:pt x="0" y="0"/>
                </a:moveTo>
                <a:lnTo>
                  <a:pt x="4051232" y="0"/>
                </a:lnTo>
                <a:lnTo>
                  <a:pt x="4051232" y="8777669"/>
                </a:lnTo>
                <a:lnTo>
                  <a:pt x="0" y="8777669"/>
                </a:lnTo>
                <a:lnTo>
                  <a:pt x="0" y="0"/>
                </a:lnTo>
                <a:close/>
              </a:path>
            </a:pathLst>
          </a:custGeom>
          <a:blipFill>
            <a:blip r:embed="rId5"/>
            <a:stretch>
              <a:fillRect/>
            </a:stretch>
          </a:blipFill>
        </p:spPr>
        <p:txBody>
          <a:bodyPr/>
          <a:lstStyle/>
          <a:p>
            <a:endParaRPr lang="en-GB"/>
          </a:p>
        </p:txBody>
      </p:sp>
      <p:sp>
        <p:nvSpPr>
          <p:cNvPr id="12" name="Freeform 12"/>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13" name="Freeform 13"/>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842944" y="231733"/>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6" name="TextBox 6"/>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7" name="TextBox 7"/>
          <p:cNvSpPr txBox="1"/>
          <p:nvPr/>
        </p:nvSpPr>
        <p:spPr>
          <a:xfrm>
            <a:off x="531564" y="1106190"/>
            <a:ext cx="17476863" cy="8636467"/>
          </a:xfrm>
          <a:prstGeom prst="rect">
            <a:avLst/>
          </a:prstGeom>
        </p:spPr>
        <p:txBody>
          <a:bodyPr lIns="0" tIns="0" rIns="0" bIns="0" rtlCol="0" anchor="t">
            <a:spAutoFit/>
          </a:bodyPr>
          <a:lstStyle/>
          <a:p>
            <a:pPr algn="l">
              <a:lnSpc>
                <a:spcPts val="4773"/>
              </a:lnSpc>
            </a:pPr>
            <a:r>
              <a:rPr lang="en-US" sz="2400" dirty="0">
                <a:solidFill>
                  <a:srgbClr val="1F2020"/>
                </a:solidFill>
                <a:latin typeface="Open Sans"/>
                <a:ea typeface="Open Sans"/>
                <a:cs typeface="Open Sans"/>
                <a:sym typeface="Open Sans"/>
              </a:rPr>
              <a:t>For a newly registered group, this is the first step once they login. Here, a group defines the rules and policies of the group.</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Country Information - The country in which the group operates. This also determines the currency they use and the smallest amount in everyday use</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Cycle - This defines the savings cycle that the group is in, for old groups it is greater than 1 </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Social Fund - Does the group have a Social Fund,? How much is the Social Fund contribution per  member?</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How members save - Does the group record the cash value of individual savings or does it record the number of shares each member buys?  </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Savings to Loan Ratio - Is there a link between a member’s savings and the amount that can be borrowed. If there is, how many times the value of a member’s savings is the maximum that can be borrowed?</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Cost of Borrowing - This allows the group to charge interest on loans every 28 days (month/4 weeks). They can charge  </a:t>
            </a:r>
            <a:r>
              <a:rPr lang="en-US" sz="2600" dirty="0" err="1">
                <a:solidFill>
                  <a:srgbClr val="1F2020"/>
                </a:solidFill>
                <a:latin typeface="Open Sans"/>
                <a:ea typeface="Open Sans"/>
                <a:cs typeface="Open Sans"/>
                <a:sym typeface="Open Sans"/>
              </a:rPr>
              <a:t>i</a:t>
            </a:r>
            <a:r>
              <a:rPr lang="en-US" sz="2600" dirty="0">
                <a:solidFill>
                  <a:srgbClr val="1F2020"/>
                </a:solidFill>
                <a:latin typeface="Open Sans"/>
                <a:ea typeface="Open Sans"/>
                <a:cs typeface="Open Sans"/>
                <a:sym typeface="Open Sans"/>
              </a:rPr>
              <a:t>) a percentage on the balance after repayment (Declining Balance) ii) a constant amount every 4 weeks (monthly)  equal to a percentage of the principal amount (Flat Interest) or iii) a Fixed Amount agreed upon by the group when the loan is being issued that is added to the principal sum (Fixed Amount) and is not increased every 4 weeks</a:t>
            </a:r>
          </a:p>
          <a:p>
            <a:pPr marL="722313" lvl="1" indent="-465138" algn="l">
              <a:lnSpc>
                <a:spcPts val="4500"/>
              </a:lnSpc>
              <a:buAutoNum type="arabicPeriod"/>
            </a:pPr>
            <a:r>
              <a:rPr lang="en-US" sz="2600" dirty="0">
                <a:solidFill>
                  <a:srgbClr val="1F2020"/>
                </a:solidFill>
                <a:latin typeface="Open Sans"/>
                <a:ea typeface="Open Sans"/>
                <a:cs typeface="Open Sans"/>
                <a:sym typeface="Open Sans"/>
              </a:rPr>
              <a:t>Bank - Here the group can select ‘Yes’ if they have a group bank account otherwise ‘No’.</a:t>
            </a:r>
          </a:p>
        </p:txBody>
      </p:sp>
      <p:sp>
        <p:nvSpPr>
          <p:cNvPr id="8" name="Freeform 8"/>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9" name="Freeform 9"/>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10" name="TextBox 10"/>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6" name="TextBox 6"/>
          <p:cNvSpPr txBox="1"/>
          <p:nvPr/>
        </p:nvSpPr>
        <p:spPr>
          <a:xfrm>
            <a:off x="6150259" y="2461514"/>
            <a:ext cx="11109041" cy="6286500"/>
          </a:xfrm>
          <a:prstGeom prst="rect">
            <a:avLst/>
          </a:prstGeom>
        </p:spPr>
        <p:txBody>
          <a:bodyPr lIns="0" tIns="0" rIns="0" bIns="0" rtlCol="0" anchor="t">
            <a:spAutoFit/>
          </a:bodyPr>
          <a:lstStyle/>
          <a:p>
            <a:pPr algn="l">
              <a:lnSpc>
                <a:spcPts val="3359"/>
              </a:lnSpc>
            </a:pPr>
            <a:r>
              <a:rPr lang="en-US" sz="2799" b="1" dirty="0">
                <a:solidFill>
                  <a:srgbClr val="272728"/>
                </a:solidFill>
                <a:latin typeface="Open Sans Bold"/>
                <a:ea typeface="Open Sans Bold"/>
                <a:cs typeface="Open Sans Bold"/>
                <a:sym typeface="Open Sans Bold"/>
              </a:rPr>
              <a:t>Country information</a:t>
            </a:r>
          </a:p>
          <a:p>
            <a:pPr marL="604519" lvl="1" indent="-302260" algn="l">
              <a:lnSpc>
                <a:spcPts val="3359"/>
              </a:lnSpc>
              <a:buFont typeface="Arial"/>
              <a:buChar char="•"/>
            </a:pPr>
            <a:r>
              <a:rPr lang="en-US" sz="2799" b="1" dirty="0">
                <a:solidFill>
                  <a:srgbClr val="272728"/>
                </a:solidFill>
                <a:latin typeface="Open Sans Bold"/>
                <a:ea typeface="Open Sans Bold"/>
                <a:cs typeface="Open Sans Bold"/>
                <a:sym typeface="Open Sans Bold"/>
              </a:rPr>
              <a:t>Country: </a:t>
            </a:r>
            <a:r>
              <a:rPr lang="en-US" sz="2799" dirty="0">
                <a:solidFill>
                  <a:srgbClr val="272728"/>
                </a:solidFill>
                <a:latin typeface="Open Sans"/>
                <a:ea typeface="Open Sans"/>
                <a:cs typeface="Open Sans"/>
                <a:sym typeface="Open Sans"/>
              </a:rPr>
              <a:t> - can be typed in and selected based on the result that closely matches the words typed in.</a:t>
            </a:r>
          </a:p>
          <a:p>
            <a:pPr algn="l">
              <a:lnSpc>
                <a:spcPts val="3359"/>
              </a:lnSpc>
            </a:pPr>
            <a:endParaRPr lang="en-US" sz="2799" dirty="0">
              <a:solidFill>
                <a:srgbClr val="272728"/>
              </a:solidFill>
              <a:latin typeface="Open Sans"/>
              <a:ea typeface="Open Sans"/>
              <a:cs typeface="Open Sans"/>
              <a:sym typeface="Open Sans"/>
            </a:endParaRPr>
          </a:p>
          <a:p>
            <a:pPr marL="604519" lvl="1" indent="-302260" algn="l">
              <a:lnSpc>
                <a:spcPts val="3359"/>
              </a:lnSpc>
              <a:buFont typeface="Arial"/>
              <a:buChar char="•"/>
            </a:pPr>
            <a:r>
              <a:rPr lang="en-US" sz="2799" b="1" dirty="0">
                <a:solidFill>
                  <a:srgbClr val="272728"/>
                </a:solidFill>
                <a:latin typeface="Open Sans Bold"/>
                <a:ea typeface="Open Sans Bold"/>
                <a:cs typeface="Open Sans Bold"/>
                <a:sym typeface="Open Sans Bold"/>
              </a:rPr>
              <a:t>Currency - </a:t>
            </a:r>
            <a:r>
              <a:rPr lang="en-US" sz="2799" dirty="0">
                <a:solidFill>
                  <a:srgbClr val="272728"/>
                </a:solidFill>
                <a:latin typeface="Open Sans"/>
                <a:ea typeface="Open Sans"/>
                <a:cs typeface="Open Sans"/>
                <a:sym typeface="Open Sans"/>
              </a:rPr>
              <a:t>can be typed in and selected based on the result that closely matches the words typed in.</a:t>
            </a:r>
          </a:p>
          <a:p>
            <a:pPr algn="l">
              <a:lnSpc>
                <a:spcPts val="3359"/>
              </a:lnSpc>
            </a:pPr>
            <a:endParaRPr lang="en-US" sz="2799" dirty="0">
              <a:solidFill>
                <a:srgbClr val="272728"/>
              </a:solidFill>
              <a:latin typeface="Open Sans"/>
              <a:ea typeface="Open Sans"/>
              <a:cs typeface="Open Sans"/>
              <a:sym typeface="Open Sans"/>
            </a:endParaRPr>
          </a:p>
          <a:p>
            <a:pPr marL="604519" lvl="1" indent="-302260" algn="l">
              <a:lnSpc>
                <a:spcPts val="3359"/>
              </a:lnSpc>
              <a:buFont typeface="Arial"/>
              <a:buChar char="•"/>
            </a:pPr>
            <a:r>
              <a:rPr lang="en-US" sz="2799" b="1" dirty="0">
                <a:solidFill>
                  <a:srgbClr val="272728"/>
                </a:solidFill>
                <a:latin typeface="Open Sans Bold"/>
                <a:ea typeface="Open Sans Bold"/>
                <a:cs typeface="Open Sans Bold"/>
                <a:sym typeface="Open Sans Bold"/>
              </a:rPr>
              <a:t>Smallest Unit of Currency - </a:t>
            </a:r>
            <a:r>
              <a:rPr lang="en-US" sz="2799" dirty="0">
                <a:solidFill>
                  <a:srgbClr val="272728"/>
                </a:solidFill>
                <a:latin typeface="Open Sans"/>
                <a:ea typeface="Open Sans"/>
                <a:cs typeface="Open Sans"/>
                <a:sym typeface="Open Sans"/>
              </a:rPr>
              <a:t>this is the smallest amount of money that commonly used in a certain country or region.</a:t>
            </a:r>
          </a:p>
          <a:p>
            <a:pPr algn="l">
              <a:lnSpc>
                <a:spcPts val="3359"/>
              </a:lnSpc>
            </a:pPr>
            <a:endParaRPr lang="en-US" sz="2799" dirty="0">
              <a:solidFill>
                <a:srgbClr val="272728"/>
              </a:solidFill>
              <a:latin typeface="Open Sans"/>
              <a:ea typeface="Open Sans"/>
              <a:cs typeface="Open Sans"/>
              <a:sym typeface="Open Sans"/>
            </a:endParaRPr>
          </a:p>
          <a:p>
            <a:pPr algn="l">
              <a:lnSpc>
                <a:spcPts val="3359"/>
              </a:lnSpc>
            </a:pPr>
            <a:r>
              <a:rPr lang="en-US" sz="2799" b="1" dirty="0">
                <a:solidFill>
                  <a:srgbClr val="272728"/>
                </a:solidFill>
                <a:latin typeface="Open Sans Bold"/>
                <a:ea typeface="Open Sans Bold"/>
                <a:cs typeface="Open Sans Bold"/>
                <a:sym typeface="Open Sans Bold"/>
              </a:rPr>
              <a:t>Cycle</a:t>
            </a:r>
          </a:p>
          <a:p>
            <a:pPr marL="604519" lvl="1" indent="-302260" algn="l">
              <a:lnSpc>
                <a:spcPts val="3359"/>
              </a:lnSpc>
              <a:buFont typeface="Arial"/>
              <a:buChar char="•"/>
            </a:pPr>
            <a:r>
              <a:rPr lang="en-US" sz="2799" b="1" dirty="0">
                <a:solidFill>
                  <a:srgbClr val="272728"/>
                </a:solidFill>
                <a:latin typeface="Open Sans Bold"/>
                <a:ea typeface="Open Sans Bold"/>
                <a:cs typeface="Open Sans Bold"/>
                <a:sym typeface="Open Sans Bold"/>
              </a:rPr>
              <a:t>Current Cycle - </a:t>
            </a:r>
            <a:r>
              <a:rPr lang="en-US" sz="2799" dirty="0">
                <a:solidFill>
                  <a:srgbClr val="272728"/>
                </a:solidFill>
                <a:latin typeface="Open Sans"/>
                <a:ea typeface="Open Sans"/>
                <a:cs typeface="Open Sans"/>
                <a:sym typeface="Open Sans"/>
              </a:rPr>
              <a:t>This should be a number greater or equal to 1, depending on how long the group has been existence i.e. how many savings cycles it has gone through complete with share-out.</a:t>
            </a:r>
          </a:p>
        </p:txBody>
      </p:sp>
      <p:sp>
        <p:nvSpPr>
          <p:cNvPr id="7" name="Freeform 7"/>
          <p:cNvSpPr/>
          <p:nvPr/>
        </p:nvSpPr>
        <p:spPr>
          <a:xfrm>
            <a:off x="1209829" y="1028700"/>
            <a:ext cx="4273062" cy="9258300"/>
          </a:xfrm>
          <a:custGeom>
            <a:avLst/>
            <a:gdLst/>
            <a:ahLst/>
            <a:cxnLst/>
            <a:rect l="l" t="t" r="r" b="b"/>
            <a:pathLst>
              <a:path w="4273062" h="9258300">
                <a:moveTo>
                  <a:pt x="0" y="0"/>
                </a:moveTo>
                <a:lnTo>
                  <a:pt x="4273062" y="0"/>
                </a:lnTo>
                <a:lnTo>
                  <a:pt x="4273062" y="9258300"/>
                </a:lnTo>
                <a:lnTo>
                  <a:pt x="0" y="9258300"/>
                </a:lnTo>
                <a:lnTo>
                  <a:pt x="0" y="0"/>
                </a:lnTo>
                <a:close/>
              </a:path>
            </a:pathLst>
          </a:custGeom>
          <a:blipFill>
            <a:blip r:embed="rId2"/>
            <a:stretch>
              <a:fillRect/>
            </a:stretch>
          </a:blipFill>
        </p:spPr>
        <p:txBody>
          <a:bodyPr/>
          <a:lstStyle/>
          <a:p>
            <a:endParaRPr lang="en-GB"/>
          </a:p>
        </p:txBody>
      </p:sp>
      <p:sp>
        <p:nvSpPr>
          <p:cNvPr id="8" name="TextBox 8"/>
          <p:cNvSpPr txBox="1"/>
          <p:nvPr/>
        </p:nvSpPr>
        <p:spPr>
          <a:xfrm>
            <a:off x="5842944" y="231733"/>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9" name="Freeform 9"/>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10" name="Freeform 10"/>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683964" y="1087671"/>
            <a:ext cx="4261762" cy="8764234"/>
          </a:xfrm>
          <a:custGeom>
            <a:avLst/>
            <a:gdLst/>
            <a:ahLst/>
            <a:cxnLst/>
            <a:rect l="l" t="t" r="r" b="b"/>
            <a:pathLst>
              <a:path w="4261762" h="8764234">
                <a:moveTo>
                  <a:pt x="0" y="0"/>
                </a:moveTo>
                <a:lnTo>
                  <a:pt x="4261762" y="0"/>
                </a:lnTo>
                <a:lnTo>
                  <a:pt x="4261762" y="8764234"/>
                </a:lnTo>
                <a:lnTo>
                  <a:pt x="0" y="8764234"/>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9" name="TextBox 9"/>
          <p:cNvSpPr txBox="1"/>
          <p:nvPr/>
        </p:nvSpPr>
        <p:spPr>
          <a:xfrm>
            <a:off x="6005890" y="2827553"/>
            <a:ext cx="9766324" cy="5344092"/>
          </a:xfrm>
          <a:prstGeom prst="rect">
            <a:avLst/>
          </a:prstGeom>
        </p:spPr>
        <p:txBody>
          <a:bodyPr lIns="0" tIns="0" rIns="0" bIns="0" rtlCol="0" anchor="t">
            <a:spAutoFit/>
          </a:bodyPr>
          <a:lstStyle/>
          <a:p>
            <a:pPr algn="l">
              <a:lnSpc>
                <a:spcPts val="4199"/>
              </a:lnSpc>
            </a:pPr>
            <a:r>
              <a:rPr lang="en-US" sz="2799" b="1" dirty="0">
                <a:solidFill>
                  <a:srgbClr val="1F2020"/>
                </a:solidFill>
                <a:latin typeface="Open Sans Bold"/>
                <a:ea typeface="Open Sans Bold"/>
                <a:cs typeface="Open Sans Bold"/>
                <a:sym typeface="Open Sans Bold"/>
              </a:rPr>
              <a:t>Social Fund - It is not mandatory. </a:t>
            </a:r>
            <a:r>
              <a:rPr lang="en-US" sz="2799" dirty="0">
                <a:solidFill>
                  <a:srgbClr val="1F2020"/>
                </a:solidFill>
                <a:latin typeface="Open Sans"/>
                <a:ea typeface="Open Sans"/>
                <a:cs typeface="Open Sans"/>
                <a:sym typeface="Open Sans"/>
              </a:rPr>
              <a:t>The group decides if it wants to have one or not. Individual member contributions are recorded if the group has a Social Fund. The minimum contribution amount at each meeting is specified here.</a:t>
            </a:r>
          </a:p>
          <a:p>
            <a:pPr algn="l">
              <a:lnSpc>
                <a:spcPts val="4199"/>
              </a:lnSpc>
            </a:pPr>
            <a:endParaRPr lang="en-US" sz="2799" dirty="0">
              <a:solidFill>
                <a:srgbClr val="1F2020"/>
              </a:solidFill>
              <a:latin typeface="Open Sans"/>
              <a:ea typeface="Open Sans"/>
              <a:cs typeface="Open Sans"/>
              <a:sym typeface="Open Sans"/>
            </a:endParaRPr>
          </a:p>
          <a:p>
            <a:pPr algn="l">
              <a:lnSpc>
                <a:spcPts val="4199"/>
              </a:lnSpc>
            </a:pPr>
            <a:r>
              <a:rPr lang="en-US" sz="2799" b="1" dirty="0">
                <a:solidFill>
                  <a:srgbClr val="1F2020"/>
                </a:solidFill>
                <a:latin typeface="Open Sans Bold"/>
                <a:ea typeface="Open Sans Bold"/>
                <a:cs typeface="Open Sans Bold"/>
                <a:sym typeface="Open Sans Bold"/>
              </a:rPr>
              <a:t>How members save.  There are two choices.</a:t>
            </a:r>
          </a:p>
          <a:p>
            <a:pPr marL="506730" lvl="1" indent="-253365" algn="l">
              <a:lnSpc>
                <a:spcPts val="4199"/>
              </a:lnSpc>
              <a:buFont typeface="Arial"/>
              <a:buChar char="•"/>
            </a:pPr>
            <a:r>
              <a:rPr lang="en-US" sz="2799" b="1" dirty="0">
                <a:solidFill>
                  <a:srgbClr val="1F2020"/>
                </a:solidFill>
                <a:latin typeface="Open Sans Bold"/>
                <a:ea typeface="Open Sans Bold"/>
                <a:cs typeface="Open Sans Bold"/>
                <a:sym typeface="Open Sans Bold"/>
              </a:rPr>
              <a:t>Shares bought</a:t>
            </a:r>
            <a:r>
              <a:rPr lang="en-US" sz="2799" dirty="0">
                <a:solidFill>
                  <a:srgbClr val="1F2020"/>
                </a:solidFill>
                <a:latin typeface="Open Sans"/>
                <a:ea typeface="Open Sans"/>
                <a:cs typeface="Open Sans"/>
                <a:sym typeface="Open Sans"/>
              </a:rPr>
              <a:t>– Number of shares bought at each meeting, recorded in each member’s passbook</a:t>
            </a:r>
          </a:p>
          <a:p>
            <a:pPr marL="506374" lvl="1" indent="-253187" algn="l">
              <a:lnSpc>
                <a:spcPts val="4199"/>
              </a:lnSpc>
              <a:buFont typeface="Arial"/>
              <a:buChar char="•"/>
            </a:pPr>
            <a:r>
              <a:rPr lang="en-US" sz="2799" b="1" dirty="0">
                <a:solidFill>
                  <a:srgbClr val="1F2020"/>
                </a:solidFill>
                <a:latin typeface="Open Sans Bold"/>
                <a:ea typeface="Open Sans Bold"/>
                <a:cs typeface="Open Sans Bold"/>
                <a:sym typeface="Open Sans Bold"/>
              </a:rPr>
              <a:t>Cash value of savings, </a:t>
            </a:r>
            <a:r>
              <a:rPr lang="en-US" sz="2799" dirty="0">
                <a:solidFill>
                  <a:srgbClr val="1F2020"/>
                </a:solidFill>
                <a:latin typeface="Open Sans"/>
                <a:ea typeface="Open Sans"/>
                <a:cs typeface="Open Sans"/>
                <a:sym typeface="Open Sans"/>
              </a:rPr>
              <a:t>shown as a cash amount recorded in a group ledger</a:t>
            </a:r>
          </a:p>
        </p:txBody>
      </p:sp>
      <p:sp>
        <p:nvSpPr>
          <p:cNvPr id="10" name="TextBox 10"/>
          <p:cNvSpPr txBox="1"/>
          <p:nvPr/>
        </p:nvSpPr>
        <p:spPr>
          <a:xfrm>
            <a:off x="5842944" y="231733"/>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11" name="TextBox 11"/>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6" name="TextBox 6"/>
          <p:cNvSpPr txBox="1"/>
          <p:nvPr/>
        </p:nvSpPr>
        <p:spPr>
          <a:xfrm>
            <a:off x="5842944" y="2337157"/>
            <a:ext cx="10404527" cy="4246245"/>
          </a:xfrm>
          <a:prstGeom prst="rect">
            <a:avLst/>
          </a:prstGeom>
        </p:spPr>
        <p:txBody>
          <a:bodyPr lIns="0" tIns="0" rIns="0" bIns="0" rtlCol="0" anchor="t">
            <a:spAutoFit/>
          </a:bodyPr>
          <a:lstStyle/>
          <a:p>
            <a:pPr algn="l">
              <a:lnSpc>
                <a:spcPts val="4200"/>
              </a:lnSpc>
            </a:pPr>
            <a:endParaRPr dirty="0"/>
          </a:p>
          <a:p>
            <a:pPr algn="l">
              <a:lnSpc>
                <a:spcPts val="4200"/>
              </a:lnSpc>
            </a:pPr>
            <a:r>
              <a:rPr lang="en-US" sz="2800" b="1" dirty="0">
                <a:solidFill>
                  <a:srgbClr val="1F2020"/>
                </a:solidFill>
                <a:latin typeface="Open Sans Bold"/>
                <a:ea typeface="Open Sans Bold"/>
                <a:cs typeface="Open Sans Bold"/>
                <a:sym typeface="Open Sans Bold"/>
              </a:rPr>
              <a:t>Savings to loan ratio</a:t>
            </a:r>
          </a:p>
          <a:p>
            <a:pPr marL="604523" lvl="1" indent="-302261" algn="l">
              <a:lnSpc>
                <a:spcPts val="4200"/>
              </a:lnSpc>
              <a:buFont typeface="Arial"/>
              <a:buChar char="•"/>
            </a:pPr>
            <a:r>
              <a:rPr lang="en-US" sz="2800" dirty="0">
                <a:solidFill>
                  <a:srgbClr val="1F2020"/>
                </a:solidFill>
                <a:latin typeface="Open Sans"/>
                <a:ea typeface="Open Sans"/>
                <a:cs typeface="Open Sans"/>
                <a:sym typeface="Open Sans"/>
              </a:rPr>
              <a:t>Most SGs allow members to borrow more than they have saved, but usually put a limit on this. The group can select how many times the value of a member’s savings they can borrow. In this case a member can borrow up to 3 times the value of their savings.</a:t>
            </a:r>
          </a:p>
          <a:p>
            <a:pPr marL="506732" lvl="1" indent="-253366" algn="l">
              <a:lnSpc>
                <a:spcPts val="4200"/>
              </a:lnSpc>
            </a:pPr>
            <a:endParaRPr lang="en-US" sz="2800" dirty="0">
              <a:solidFill>
                <a:srgbClr val="1F2020"/>
              </a:solidFill>
              <a:latin typeface="Open Sans"/>
              <a:ea typeface="Open Sans"/>
              <a:cs typeface="Open Sans"/>
              <a:sym typeface="Open Sans"/>
            </a:endParaRPr>
          </a:p>
        </p:txBody>
      </p:sp>
      <p:sp>
        <p:nvSpPr>
          <p:cNvPr id="7" name="Freeform 7"/>
          <p:cNvSpPr/>
          <p:nvPr/>
        </p:nvSpPr>
        <p:spPr>
          <a:xfrm>
            <a:off x="952078" y="1028700"/>
            <a:ext cx="4070134" cy="8818625"/>
          </a:xfrm>
          <a:custGeom>
            <a:avLst/>
            <a:gdLst/>
            <a:ahLst/>
            <a:cxnLst/>
            <a:rect l="l" t="t" r="r" b="b"/>
            <a:pathLst>
              <a:path w="4070134" h="8818625">
                <a:moveTo>
                  <a:pt x="0" y="0"/>
                </a:moveTo>
                <a:lnTo>
                  <a:pt x="4070135" y="0"/>
                </a:lnTo>
                <a:lnTo>
                  <a:pt x="4070135" y="8818625"/>
                </a:lnTo>
                <a:lnTo>
                  <a:pt x="0" y="8818625"/>
                </a:lnTo>
                <a:lnTo>
                  <a:pt x="0" y="0"/>
                </a:lnTo>
                <a:close/>
              </a:path>
            </a:pathLst>
          </a:custGeom>
          <a:blipFill>
            <a:blip r:embed="rId2"/>
            <a:stretch>
              <a:fillRect/>
            </a:stretch>
          </a:blipFill>
        </p:spPr>
        <p:txBody>
          <a:bodyPr/>
          <a:lstStyle/>
          <a:p>
            <a:endParaRPr lang="en-GB"/>
          </a:p>
        </p:txBody>
      </p:sp>
      <p:sp>
        <p:nvSpPr>
          <p:cNvPr id="8" name="TextBox 8"/>
          <p:cNvSpPr txBox="1"/>
          <p:nvPr/>
        </p:nvSpPr>
        <p:spPr>
          <a:xfrm>
            <a:off x="5842944" y="231733"/>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9" name="Freeform 9"/>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10" name="Freeform 10"/>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66803" y="1613505"/>
            <a:ext cx="3777095" cy="8183706"/>
          </a:xfrm>
          <a:custGeom>
            <a:avLst/>
            <a:gdLst/>
            <a:ahLst/>
            <a:cxnLst/>
            <a:rect l="l" t="t" r="r" b="b"/>
            <a:pathLst>
              <a:path w="3777095" h="8183706">
                <a:moveTo>
                  <a:pt x="0" y="0"/>
                </a:moveTo>
                <a:lnTo>
                  <a:pt x="3777096" y="0"/>
                </a:lnTo>
                <a:lnTo>
                  <a:pt x="3777096" y="8183707"/>
                </a:lnTo>
                <a:lnTo>
                  <a:pt x="0" y="8183707"/>
                </a:lnTo>
                <a:lnTo>
                  <a:pt x="0" y="0"/>
                </a:lnTo>
                <a:close/>
              </a:path>
            </a:pathLst>
          </a:custGeom>
          <a:blipFill>
            <a:blip r:embed="rId2"/>
            <a:stretch>
              <a:fillRect/>
            </a:stretch>
          </a:blipFill>
        </p:spPr>
        <p:txBody>
          <a:bodyPr/>
          <a:lstStyle/>
          <a:p>
            <a:endParaRPr lang="en-GB"/>
          </a:p>
        </p:txBody>
      </p:sp>
      <p:sp>
        <p:nvSpPr>
          <p:cNvPr id="6" name="Freeform 6"/>
          <p:cNvSpPr/>
          <p:nvPr/>
        </p:nvSpPr>
        <p:spPr>
          <a:xfrm>
            <a:off x="5502301" y="1613505"/>
            <a:ext cx="3777095" cy="8183706"/>
          </a:xfrm>
          <a:custGeom>
            <a:avLst/>
            <a:gdLst/>
            <a:ahLst/>
            <a:cxnLst/>
            <a:rect l="l" t="t" r="r" b="b"/>
            <a:pathLst>
              <a:path w="3777095" h="8183706">
                <a:moveTo>
                  <a:pt x="0" y="0"/>
                </a:moveTo>
                <a:lnTo>
                  <a:pt x="3777095" y="0"/>
                </a:lnTo>
                <a:lnTo>
                  <a:pt x="3777095" y="8183707"/>
                </a:lnTo>
                <a:lnTo>
                  <a:pt x="0" y="8183707"/>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8" name="TextBox 8"/>
          <p:cNvSpPr txBox="1"/>
          <p:nvPr/>
        </p:nvSpPr>
        <p:spPr>
          <a:xfrm>
            <a:off x="9378195" y="1825692"/>
            <a:ext cx="8700937" cy="7446645"/>
          </a:xfrm>
          <a:prstGeom prst="rect">
            <a:avLst/>
          </a:prstGeom>
        </p:spPr>
        <p:txBody>
          <a:bodyPr lIns="0" tIns="0" rIns="0" bIns="0" rtlCol="0" anchor="t">
            <a:spAutoFit/>
          </a:bodyPr>
          <a:lstStyle/>
          <a:p>
            <a:pPr algn="l">
              <a:lnSpc>
                <a:spcPts val="4200"/>
              </a:lnSpc>
            </a:pPr>
            <a:endParaRPr dirty="0"/>
          </a:p>
          <a:p>
            <a:pPr marL="604523" lvl="1" indent="-302261" algn="l">
              <a:lnSpc>
                <a:spcPts val="4200"/>
              </a:lnSpc>
              <a:buFont typeface="Arial"/>
              <a:buChar char="•"/>
            </a:pPr>
            <a:r>
              <a:rPr lang="en-US" sz="2800" b="1" dirty="0">
                <a:solidFill>
                  <a:srgbClr val="1F2020"/>
                </a:solidFill>
                <a:latin typeface="Open Sans Bold"/>
                <a:ea typeface="Open Sans Bold"/>
                <a:cs typeface="Open Sans Bold"/>
                <a:sym typeface="Open Sans Bold"/>
              </a:rPr>
              <a:t>Cost of Borrowing - </a:t>
            </a:r>
            <a:r>
              <a:rPr lang="en-US" sz="2800" dirty="0">
                <a:solidFill>
                  <a:srgbClr val="1F2020"/>
                </a:solidFill>
                <a:latin typeface="Open Sans"/>
                <a:ea typeface="Open Sans"/>
                <a:cs typeface="Open Sans"/>
                <a:sym typeface="Open Sans"/>
              </a:rPr>
              <a:t>Specifies whether a loan taken accrues an interest or not and the rate of interest if it does.</a:t>
            </a:r>
          </a:p>
          <a:p>
            <a:pPr marL="604523" lvl="1" indent="-302261" algn="l">
              <a:lnSpc>
                <a:spcPts val="4200"/>
              </a:lnSpc>
              <a:buFont typeface="Arial"/>
              <a:buChar char="•"/>
            </a:pPr>
            <a:r>
              <a:rPr lang="en-US" sz="2800" b="1" dirty="0">
                <a:solidFill>
                  <a:srgbClr val="1F2020"/>
                </a:solidFill>
                <a:latin typeface="Open Sans Bold"/>
                <a:ea typeface="Open Sans Bold"/>
                <a:cs typeface="Open Sans Bold"/>
                <a:sym typeface="Open Sans Bold"/>
              </a:rPr>
              <a:t>Interest calculation methods:</a:t>
            </a:r>
          </a:p>
          <a:p>
            <a:pPr algn="l">
              <a:lnSpc>
                <a:spcPts val="4200"/>
              </a:lnSpc>
            </a:pPr>
            <a:r>
              <a:rPr lang="en-US" sz="2800" dirty="0">
                <a:solidFill>
                  <a:srgbClr val="1F2020"/>
                </a:solidFill>
                <a:latin typeface="Open Sans"/>
                <a:ea typeface="Open Sans"/>
                <a:cs typeface="Open Sans"/>
                <a:sym typeface="Open Sans"/>
              </a:rPr>
              <a:t>                        Declining Balance </a:t>
            </a:r>
          </a:p>
          <a:p>
            <a:pPr algn="l">
              <a:lnSpc>
                <a:spcPts val="4200"/>
              </a:lnSpc>
            </a:pPr>
            <a:r>
              <a:rPr lang="en-US" sz="2800" dirty="0">
                <a:solidFill>
                  <a:srgbClr val="1F2020"/>
                </a:solidFill>
                <a:latin typeface="Open Sans"/>
                <a:ea typeface="Open Sans"/>
                <a:cs typeface="Open Sans"/>
                <a:sym typeface="Open Sans"/>
              </a:rPr>
              <a:t>                        Flat Interest</a:t>
            </a:r>
          </a:p>
          <a:p>
            <a:pPr algn="l">
              <a:lnSpc>
                <a:spcPts val="4200"/>
              </a:lnSpc>
            </a:pPr>
            <a:r>
              <a:rPr lang="en-US" sz="2800" dirty="0">
                <a:solidFill>
                  <a:srgbClr val="1F2020"/>
                </a:solidFill>
                <a:latin typeface="Open Sans"/>
                <a:ea typeface="Open Sans"/>
                <a:cs typeface="Open Sans"/>
                <a:sym typeface="Open Sans"/>
              </a:rPr>
              <a:t>                        Fixed amount </a:t>
            </a:r>
          </a:p>
          <a:p>
            <a:pPr algn="l">
              <a:lnSpc>
                <a:spcPts val="4200"/>
              </a:lnSpc>
            </a:pPr>
            <a:endParaRPr lang="en-US" sz="2800" dirty="0">
              <a:solidFill>
                <a:srgbClr val="1F2020"/>
              </a:solidFill>
              <a:latin typeface="Open Sans"/>
              <a:ea typeface="Open Sans"/>
              <a:cs typeface="Open Sans"/>
              <a:sym typeface="Open Sans"/>
            </a:endParaRPr>
          </a:p>
          <a:p>
            <a:pPr marL="604523" lvl="1" indent="-302261" algn="l">
              <a:lnSpc>
                <a:spcPts val="4200"/>
              </a:lnSpc>
              <a:buFont typeface="Arial"/>
              <a:buChar char="•"/>
            </a:pPr>
            <a:r>
              <a:rPr lang="en-US" sz="2800" b="1" dirty="0">
                <a:solidFill>
                  <a:srgbClr val="1F2020"/>
                </a:solidFill>
                <a:latin typeface="Open Sans Bold"/>
                <a:ea typeface="Open Sans Bold"/>
                <a:cs typeface="Open Sans Bold"/>
                <a:sym typeface="Open Sans Bold"/>
              </a:rPr>
              <a:t>4 weekly interest charge (enter interest rate). </a:t>
            </a:r>
            <a:r>
              <a:rPr lang="en-US" sz="2800" dirty="0">
                <a:solidFill>
                  <a:srgbClr val="1F2020"/>
                </a:solidFill>
                <a:latin typeface="Open Sans"/>
                <a:ea typeface="Open Sans"/>
                <a:cs typeface="Open Sans"/>
                <a:sym typeface="Open Sans"/>
              </a:rPr>
              <a:t>The percentage charged on either flat interest or declining balance loans every 28 days</a:t>
            </a:r>
            <a:r>
              <a:rPr lang="en-US" sz="2800" dirty="0">
                <a:solidFill>
                  <a:srgbClr val="1F2020"/>
                </a:solidFill>
                <a:latin typeface="Open Sans Light"/>
                <a:ea typeface="Open Sans Light"/>
                <a:cs typeface="Open Sans Light"/>
                <a:sym typeface="Open Sans Light"/>
              </a:rPr>
              <a:t>,</a:t>
            </a:r>
            <a:r>
              <a:rPr lang="en-US" sz="2800" dirty="0">
                <a:solidFill>
                  <a:srgbClr val="1F2020"/>
                </a:solidFill>
                <a:latin typeface="Open Sans"/>
                <a:ea typeface="Open Sans"/>
                <a:cs typeface="Open Sans"/>
                <a:sym typeface="Open Sans"/>
              </a:rPr>
              <a:t> until the loan is repaid in full.</a:t>
            </a:r>
          </a:p>
          <a:p>
            <a:pPr marL="506732" lvl="1" indent="-253366" algn="l">
              <a:lnSpc>
                <a:spcPts val="4200"/>
              </a:lnSpc>
            </a:pPr>
            <a:endParaRPr lang="en-US" sz="2800" dirty="0">
              <a:solidFill>
                <a:srgbClr val="1F2020"/>
              </a:solidFill>
              <a:latin typeface="Open Sans"/>
              <a:ea typeface="Open Sans"/>
              <a:cs typeface="Open Sans"/>
              <a:sym typeface="Open Sans"/>
            </a:endParaRPr>
          </a:p>
        </p:txBody>
      </p:sp>
      <p:sp>
        <p:nvSpPr>
          <p:cNvPr id="9" name="TextBox 9"/>
          <p:cNvSpPr txBox="1"/>
          <p:nvPr/>
        </p:nvSpPr>
        <p:spPr>
          <a:xfrm>
            <a:off x="5799262" y="288958"/>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10" name="Freeform 10"/>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1" name="Freeform 11"/>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2" name="TextBox 12"/>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70" b="-16693"/>
            </a:stretch>
          </a:blipFill>
        </p:spPr>
        <p:txBody>
          <a:bodyPr/>
          <a:lstStyle/>
          <a:p>
            <a:endParaRPr lang="en-GB"/>
          </a:p>
        </p:txBody>
      </p:sp>
      <p:sp>
        <p:nvSpPr>
          <p:cNvPr id="3" name="Freeform 3"/>
          <p:cNvSpPr/>
          <p:nvPr/>
        </p:nvSpPr>
        <p:spPr>
          <a:xfrm>
            <a:off x="673429" y="486649"/>
            <a:ext cx="274427" cy="260019"/>
          </a:xfrm>
          <a:custGeom>
            <a:avLst/>
            <a:gdLst/>
            <a:ahLst/>
            <a:cxnLst/>
            <a:rect l="l" t="t" r="r" b="b"/>
            <a:pathLst>
              <a:path w="274427" h="260019">
                <a:moveTo>
                  <a:pt x="0" y="0"/>
                </a:moveTo>
                <a:lnTo>
                  <a:pt x="274427" y="0"/>
                </a:lnTo>
                <a:lnTo>
                  <a:pt x="274427" y="260020"/>
                </a:lnTo>
                <a:lnTo>
                  <a:pt x="0" y="260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13122193" y="7101979"/>
            <a:ext cx="496110" cy="280670"/>
          </a:xfrm>
          <a:prstGeom prst="rect">
            <a:avLst/>
          </a:prstGeom>
        </p:spPr>
        <p:txBody>
          <a:bodyPr lIns="0" tIns="0" rIns="0" bIns="0" rtlCol="0" anchor="t">
            <a:spAutoFit/>
          </a:bodyPr>
          <a:lstStyle/>
          <a:p>
            <a:pPr algn="ctr">
              <a:lnSpc>
                <a:spcPts val="2379"/>
              </a:lnSpc>
            </a:pPr>
            <a:r>
              <a:rPr lang="en-US" sz="1699" b="1">
                <a:solidFill>
                  <a:srgbClr val="FFFFFF"/>
                </a:solidFill>
                <a:latin typeface="Open Sans Bold"/>
                <a:ea typeface="Open Sans Bold"/>
                <a:cs typeface="Open Sans Bold"/>
                <a:sym typeface="Open Sans Bold"/>
              </a:rPr>
              <a:t>02</a:t>
            </a:r>
          </a:p>
        </p:txBody>
      </p:sp>
      <p:sp>
        <p:nvSpPr>
          <p:cNvPr id="5" name="TextBox 5"/>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grpSp>
        <p:nvGrpSpPr>
          <p:cNvPr id="6" name="Group 6"/>
          <p:cNvGrpSpPr/>
          <p:nvPr/>
        </p:nvGrpSpPr>
        <p:grpSpPr>
          <a:xfrm>
            <a:off x="0" y="0"/>
            <a:ext cx="18288000" cy="10287000"/>
            <a:chOff x="0" y="0"/>
            <a:chExt cx="24384000" cy="13716000"/>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5470">
                <a:alpha val="50196"/>
              </a:srgbClr>
            </a:solidFill>
          </p:spPr>
          <p:txBody>
            <a:bodyPr/>
            <a:lstStyle/>
            <a:p>
              <a:endParaRPr lang="en-GB"/>
            </a:p>
          </p:txBody>
        </p:sp>
      </p:grpSp>
      <p:sp>
        <p:nvSpPr>
          <p:cNvPr id="8" name="TextBox 8"/>
          <p:cNvSpPr txBox="1"/>
          <p:nvPr/>
        </p:nvSpPr>
        <p:spPr>
          <a:xfrm>
            <a:off x="1592911" y="2390452"/>
            <a:ext cx="4079559" cy="2739009"/>
          </a:xfrm>
          <a:prstGeom prst="rect">
            <a:avLst/>
          </a:prstGeom>
        </p:spPr>
        <p:txBody>
          <a:bodyPr lIns="0" tIns="0" rIns="0" bIns="0" rtlCol="0" anchor="t">
            <a:spAutoFit/>
          </a:bodyPr>
          <a:lstStyle/>
          <a:p>
            <a:pPr algn="l">
              <a:lnSpc>
                <a:spcPts val="7128"/>
              </a:lnSpc>
            </a:pPr>
            <a:r>
              <a:rPr lang="en-US" sz="6600" spc="61">
                <a:solidFill>
                  <a:srgbClr val="FFFFFF"/>
                </a:solidFill>
                <a:latin typeface="Open Sans"/>
                <a:ea typeface="Open Sans"/>
                <a:cs typeface="Open Sans"/>
                <a:sym typeface="Open Sans"/>
              </a:rPr>
              <a:t>Declining Balance</a:t>
            </a:r>
          </a:p>
          <a:p>
            <a:pPr algn="l">
              <a:lnSpc>
                <a:spcPts val="7128"/>
              </a:lnSpc>
            </a:pPr>
            <a:endParaRPr lang="en-US" sz="6600" spc="61">
              <a:solidFill>
                <a:srgbClr val="FFFFFF"/>
              </a:solidFill>
              <a:latin typeface="Open Sans"/>
              <a:ea typeface="Open Sans"/>
              <a:cs typeface="Open Sans"/>
              <a:sym typeface="Open Sans"/>
            </a:endParaRPr>
          </a:p>
        </p:txBody>
      </p:sp>
      <p:sp>
        <p:nvSpPr>
          <p:cNvPr id="9" name="TextBox 9"/>
          <p:cNvSpPr txBox="1"/>
          <p:nvPr/>
        </p:nvSpPr>
        <p:spPr>
          <a:xfrm>
            <a:off x="1590802" y="4826331"/>
            <a:ext cx="4079557" cy="4098290"/>
          </a:xfrm>
          <a:prstGeom prst="rect">
            <a:avLst/>
          </a:prstGeom>
        </p:spPr>
        <p:txBody>
          <a:bodyPr lIns="0" tIns="0" rIns="0" bIns="0" rtlCol="0" anchor="t">
            <a:spAutoFit/>
          </a:bodyPr>
          <a:lstStyle/>
          <a:p>
            <a:pPr algn="l">
              <a:lnSpc>
                <a:spcPts val="4060"/>
              </a:lnSpc>
            </a:pPr>
            <a:r>
              <a:rPr lang="en-US" sz="2900" spc="-17">
                <a:solidFill>
                  <a:srgbClr val="FFFFFF"/>
                </a:solidFill>
                <a:latin typeface="Open Sans"/>
                <a:ea typeface="Open Sans"/>
                <a:cs typeface="Open Sans"/>
                <a:sym typeface="Open Sans"/>
              </a:rPr>
              <a:t>The interest is calculated as a percentage of the amount left after a repayment is made and is adjusted every 28 days (4 weeks)</a:t>
            </a:r>
          </a:p>
          <a:p>
            <a:pPr algn="l">
              <a:lnSpc>
                <a:spcPts val="4060"/>
              </a:lnSpc>
            </a:pPr>
            <a:endParaRPr lang="en-US" sz="2900" spc="-17">
              <a:solidFill>
                <a:srgbClr val="FFFFFF"/>
              </a:solidFill>
              <a:latin typeface="Open Sans"/>
              <a:ea typeface="Open Sans"/>
              <a:cs typeface="Open Sans"/>
              <a:sym typeface="Open Sans"/>
            </a:endParaRPr>
          </a:p>
        </p:txBody>
      </p:sp>
      <p:sp>
        <p:nvSpPr>
          <p:cNvPr id="10" name="TextBox 10"/>
          <p:cNvSpPr txBox="1"/>
          <p:nvPr/>
        </p:nvSpPr>
        <p:spPr>
          <a:xfrm>
            <a:off x="12353440" y="2390452"/>
            <a:ext cx="4079559" cy="1834134"/>
          </a:xfrm>
          <a:prstGeom prst="rect">
            <a:avLst/>
          </a:prstGeom>
        </p:spPr>
        <p:txBody>
          <a:bodyPr lIns="0" tIns="0" rIns="0" bIns="0" rtlCol="0" anchor="t">
            <a:spAutoFit/>
          </a:bodyPr>
          <a:lstStyle/>
          <a:p>
            <a:pPr algn="l">
              <a:lnSpc>
                <a:spcPts val="7128"/>
              </a:lnSpc>
            </a:pPr>
            <a:r>
              <a:rPr lang="en-US" sz="6600" spc="61">
                <a:solidFill>
                  <a:srgbClr val="FFFFFF"/>
                </a:solidFill>
                <a:latin typeface="Open Sans"/>
                <a:ea typeface="Open Sans"/>
                <a:cs typeface="Open Sans"/>
                <a:sym typeface="Open Sans"/>
              </a:rPr>
              <a:t>Fixed Amount</a:t>
            </a:r>
          </a:p>
        </p:txBody>
      </p:sp>
      <p:sp>
        <p:nvSpPr>
          <p:cNvPr id="11" name="TextBox 11"/>
          <p:cNvSpPr txBox="1"/>
          <p:nvPr/>
        </p:nvSpPr>
        <p:spPr>
          <a:xfrm>
            <a:off x="12359767" y="4661688"/>
            <a:ext cx="4603739" cy="5126990"/>
          </a:xfrm>
          <a:prstGeom prst="rect">
            <a:avLst/>
          </a:prstGeom>
        </p:spPr>
        <p:txBody>
          <a:bodyPr lIns="0" tIns="0" rIns="0" bIns="0" rtlCol="0" anchor="t">
            <a:spAutoFit/>
          </a:bodyPr>
          <a:lstStyle/>
          <a:p>
            <a:pPr algn="l">
              <a:lnSpc>
                <a:spcPts val="4060"/>
              </a:lnSpc>
            </a:pPr>
            <a:r>
              <a:rPr lang="en-US" sz="2900" spc="-17">
                <a:solidFill>
                  <a:srgbClr val="FFFFFF"/>
                </a:solidFill>
                <a:latin typeface="Open Sans"/>
                <a:ea typeface="Open Sans"/>
                <a:cs typeface="Open Sans"/>
                <a:sym typeface="Open Sans"/>
              </a:rPr>
              <a:t>The Interest/service charge is an amount, decided by whatever method the group decides. This is added to the value of the loan, one time only. The total is then paid back, without any new charges being added et any time theafter</a:t>
            </a:r>
          </a:p>
        </p:txBody>
      </p:sp>
      <p:sp>
        <p:nvSpPr>
          <p:cNvPr id="12" name="TextBox 12"/>
          <p:cNvSpPr txBox="1"/>
          <p:nvPr/>
        </p:nvSpPr>
        <p:spPr>
          <a:xfrm>
            <a:off x="6973174" y="2390452"/>
            <a:ext cx="4079559" cy="1834134"/>
          </a:xfrm>
          <a:prstGeom prst="rect">
            <a:avLst/>
          </a:prstGeom>
        </p:spPr>
        <p:txBody>
          <a:bodyPr lIns="0" tIns="0" rIns="0" bIns="0" rtlCol="0" anchor="t">
            <a:spAutoFit/>
          </a:bodyPr>
          <a:lstStyle/>
          <a:p>
            <a:pPr algn="l">
              <a:lnSpc>
                <a:spcPts val="7128"/>
              </a:lnSpc>
            </a:pPr>
            <a:r>
              <a:rPr lang="en-US" sz="6600" spc="61">
                <a:solidFill>
                  <a:srgbClr val="FFFFFF"/>
                </a:solidFill>
                <a:latin typeface="Open Sans"/>
                <a:ea typeface="Open Sans"/>
                <a:cs typeface="Open Sans"/>
                <a:sym typeface="Open Sans"/>
              </a:rPr>
              <a:t>Flat Interest</a:t>
            </a:r>
          </a:p>
        </p:txBody>
      </p:sp>
      <p:sp>
        <p:nvSpPr>
          <p:cNvPr id="13" name="TextBox 13"/>
          <p:cNvSpPr txBox="1"/>
          <p:nvPr/>
        </p:nvSpPr>
        <p:spPr>
          <a:xfrm>
            <a:off x="6975284" y="4661688"/>
            <a:ext cx="4079557" cy="4612640"/>
          </a:xfrm>
          <a:prstGeom prst="rect">
            <a:avLst/>
          </a:prstGeom>
        </p:spPr>
        <p:txBody>
          <a:bodyPr lIns="0" tIns="0" rIns="0" bIns="0" rtlCol="0" anchor="t">
            <a:spAutoFit/>
          </a:bodyPr>
          <a:lstStyle/>
          <a:p>
            <a:pPr algn="l">
              <a:lnSpc>
                <a:spcPts val="4060"/>
              </a:lnSpc>
            </a:pPr>
            <a:r>
              <a:rPr lang="en-US" sz="2900" spc="-17">
                <a:solidFill>
                  <a:srgbClr val="FFFFFF"/>
                </a:solidFill>
                <a:latin typeface="Open Sans"/>
                <a:ea typeface="Open Sans"/>
                <a:cs typeface="Open Sans"/>
                <a:sym typeface="Open Sans"/>
              </a:rPr>
              <a:t>The interest is calculated as a percentage of the initial amount borrowed, and the same amount is charged every 28 days, regardless of the loan balance</a:t>
            </a:r>
          </a:p>
          <a:p>
            <a:pPr algn="l">
              <a:lnSpc>
                <a:spcPts val="4060"/>
              </a:lnSpc>
            </a:pPr>
            <a:endParaRPr lang="en-US" sz="2900" spc="-17">
              <a:solidFill>
                <a:srgbClr val="FFFFFF"/>
              </a:solidFill>
              <a:latin typeface="Open Sans"/>
              <a:ea typeface="Open Sans"/>
              <a:cs typeface="Open Sans"/>
              <a:sym typeface="Open Sans"/>
            </a:endParaRPr>
          </a:p>
        </p:txBody>
      </p:sp>
      <p:sp>
        <p:nvSpPr>
          <p:cNvPr id="14" name="TextBox 14"/>
          <p:cNvSpPr txBox="1"/>
          <p:nvPr/>
        </p:nvSpPr>
        <p:spPr>
          <a:xfrm>
            <a:off x="3632691" y="534274"/>
            <a:ext cx="10057931" cy="1730883"/>
          </a:xfrm>
          <a:prstGeom prst="rect">
            <a:avLst/>
          </a:prstGeom>
        </p:spPr>
        <p:txBody>
          <a:bodyPr lIns="0" tIns="0" rIns="0" bIns="0" rtlCol="0" anchor="t">
            <a:spAutoFit/>
          </a:bodyPr>
          <a:lstStyle/>
          <a:p>
            <a:pPr algn="ctr">
              <a:lnSpc>
                <a:spcPts val="4536"/>
              </a:lnSpc>
            </a:pPr>
            <a:r>
              <a:rPr lang="en-US" sz="4200" b="1" spc="39">
                <a:solidFill>
                  <a:srgbClr val="FFFFFF"/>
                </a:solidFill>
                <a:latin typeface="Open Sans Bold"/>
                <a:ea typeface="Open Sans Bold"/>
                <a:cs typeface="Open Sans Bold"/>
                <a:sym typeface="Open Sans Bold"/>
              </a:rPr>
              <a:t>Interest Calculation Methods Explained</a:t>
            </a:r>
          </a:p>
          <a:p>
            <a:pPr algn="ctr">
              <a:lnSpc>
                <a:spcPts val="4536"/>
              </a:lnSpc>
            </a:pPr>
            <a:endParaRPr lang="en-US" sz="4200" b="1" spc="39">
              <a:solidFill>
                <a:srgbClr val="FFFFFF"/>
              </a:solidFill>
              <a:latin typeface="Open Sans Bold"/>
              <a:ea typeface="Open Sans Bold"/>
              <a:cs typeface="Open Sans Bold"/>
              <a:sym typeface="Open Sans Bold"/>
            </a:endParaRPr>
          </a:p>
        </p:txBody>
      </p:sp>
      <p:sp>
        <p:nvSpPr>
          <p:cNvPr id="15" name="Freeform 15"/>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5"/>
            <a:stretch>
              <a:fillRect/>
            </a:stretch>
          </a:blipFill>
          <a:ln cap="sq">
            <a:noFill/>
            <a:prstDash val="solid"/>
            <a:miter/>
          </a:ln>
        </p:spPr>
        <p:txBody>
          <a:bodyPr/>
          <a:lstStyle/>
          <a:p>
            <a:endParaRPr lang="en-GB"/>
          </a:p>
        </p:txBody>
      </p:sp>
      <p:sp>
        <p:nvSpPr>
          <p:cNvPr id="16" name="Freeform 16"/>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6"/>
            <a:stretch>
              <a:fillRect/>
            </a:stretch>
          </a:blipFill>
        </p:spPr>
        <p:txBody>
          <a:bodyPr/>
          <a:lstStyle/>
          <a:p>
            <a:endParaRPr lang="en-GB"/>
          </a:p>
        </p:txBody>
      </p:sp>
      <p:sp>
        <p:nvSpPr>
          <p:cNvPr id="17" name="TextBox 17"/>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122193" y="710197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6" name="TextBox 6"/>
          <p:cNvSpPr txBox="1"/>
          <p:nvPr/>
        </p:nvSpPr>
        <p:spPr>
          <a:xfrm>
            <a:off x="5842944" y="2277802"/>
            <a:ext cx="10404527" cy="3712845"/>
          </a:xfrm>
          <a:prstGeom prst="rect">
            <a:avLst/>
          </a:prstGeom>
        </p:spPr>
        <p:txBody>
          <a:bodyPr lIns="0" tIns="0" rIns="0" bIns="0" rtlCol="0" anchor="t">
            <a:spAutoFit/>
          </a:bodyPr>
          <a:lstStyle/>
          <a:p>
            <a:pPr marL="604523" lvl="1" indent="-302261" algn="l">
              <a:lnSpc>
                <a:spcPts val="4200"/>
              </a:lnSpc>
              <a:buFont typeface="Arial"/>
              <a:buChar char="•"/>
            </a:pPr>
            <a:r>
              <a:rPr lang="en-US" sz="2800" b="1" dirty="0">
                <a:solidFill>
                  <a:srgbClr val="1F2020"/>
                </a:solidFill>
                <a:latin typeface="Open Sans Bold"/>
                <a:ea typeface="Open Sans Bold"/>
                <a:cs typeface="Open Sans Bold"/>
                <a:sym typeface="Open Sans Bold"/>
              </a:rPr>
              <a:t>Bank - </a:t>
            </a:r>
            <a:r>
              <a:rPr lang="en-US" sz="2800" dirty="0">
                <a:solidFill>
                  <a:srgbClr val="1F2020"/>
                </a:solidFill>
                <a:latin typeface="Open Sans"/>
                <a:ea typeface="Open Sans"/>
                <a:cs typeface="Open Sans"/>
                <a:sym typeface="Open Sans"/>
              </a:rPr>
              <a:t>The Group declares if it has a bank account.</a:t>
            </a:r>
          </a:p>
          <a:p>
            <a:pPr marL="604523" lvl="1" indent="-302261" algn="l">
              <a:lnSpc>
                <a:spcPts val="4200"/>
              </a:lnSpc>
              <a:buFont typeface="Arial"/>
              <a:buChar char="•"/>
            </a:pPr>
            <a:r>
              <a:rPr lang="en-US" sz="2800" b="1" dirty="0">
                <a:solidFill>
                  <a:srgbClr val="1F2020"/>
                </a:solidFill>
                <a:latin typeface="Open Sans Bold"/>
                <a:ea typeface="Open Sans Bold"/>
                <a:cs typeface="Open Sans Bold"/>
                <a:sym typeface="Open Sans Bold"/>
              </a:rPr>
              <a:t>Save Configuration</a:t>
            </a:r>
            <a:r>
              <a:rPr lang="en-US" sz="2800" dirty="0">
                <a:solidFill>
                  <a:srgbClr val="1F2020"/>
                </a:solidFill>
                <a:latin typeface="Open Sans"/>
                <a:ea typeface="Open Sans"/>
                <a:cs typeface="Open Sans"/>
                <a:sym typeface="Open Sans"/>
              </a:rPr>
              <a:t> – For the configurations to take effect, the user clicks on the button.</a:t>
            </a:r>
          </a:p>
          <a:p>
            <a:pPr algn="l">
              <a:lnSpc>
                <a:spcPts val="4200"/>
              </a:lnSpc>
            </a:pPr>
            <a:endParaRPr lang="en-US" sz="2800" dirty="0">
              <a:solidFill>
                <a:srgbClr val="1F2020"/>
              </a:solidFill>
              <a:latin typeface="Open Sans"/>
              <a:ea typeface="Open Sans"/>
              <a:cs typeface="Open Sans"/>
              <a:sym typeface="Open Sans"/>
            </a:endParaRPr>
          </a:p>
          <a:p>
            <a:pPr algn="l">
              <a:lnSpc>
                <a:spcPts val="4200"/>
              </a:lnSpc>
            </a:pPr>
            <a:r>
              <a:rPr lang="en-US" sz="2800" b="1" dirty="0">
                <a:solidFill>
                  <a:srgbClr val="1F2020"/>
                </a:solidFill>
                <a:latin typeface="Open Sans Bold"/>
                <a:ea typeface="Open Sans Bold"/>
                <a:cs typeface="Open Sans Bold"/>
                <a:sym typeface="Open Sans Bold"/>
              </a:rPr>
              <a:t>Note</a:t>
            </a:r>
            <a:r>
              <a:rPr lang="en-US" sz="2800" dirty="0">
                <a:solidFill>
                  <a:srgbClr val="1F2020"/>
                </a:solidFill>
                <a:latin typeface="Open Sans"/>
                <a:ea typeface="Open Sans"/>
                <a:cs typeface="Open Sans"/>
                <a:sym typeface="Open Sans"/>
              </a:rPr>
              <a:t> - if a group does not have a Social Fund or a bank account, the data entry screens will not show these fields in the cash balances section or in ending reports</a:t>
            </a:r>
          </a:p>
        </p:txBody>
      </p:sp>
      <p:sp>
        <p:nvSpPr>
          <p:cNvPr id="7" name="Freeform 7"/>
          <p:cNvSpPr/>
          <p:nvPr/>
        </p:nvSpPr>
        <p:spPr>
          <a:xfrm>
            <a:off x="1049643" y="1408075"/>
            <a:ext cx="4097966" cy="8878925"/>
          </a:xfrm>
          <a:custGeom>
            <a:avLst/>
            <a:gdLst/>
            <a:ahLst/>
            <a:cxnLst/>
            <a:rect l="l" t="t" r="r" b="b"/>
            <a:pathLst>
              <a:path w="4097966" h="8878925">
                <a:moveTo>
                  <a:pt x="0" y="0"/>
                </a:moveTo>
                <a:lnTo>
                  <a:pt x="4097965" y="0"/>
                </a:lnTo>
                <a:lnTo>
                  <a:pt x="4097965" y="8878925"/>
                </a:lnTo>
                <a:lnTo>
                  <a:pt x="0" y="8878925"/>
                </a:lnTo>
                <a:lnTo>
                  <a:pt x="0" y="0"/>
                </a:lnTo>
                <a:close/>
              </a:path>
            </a:pathLst>
          </a:custGeom>
          <a:blipFill>
            <a:blip r:embed="rId2"/>
            <a:stretch>
              <a:fillRect/>
            </a:stretch>
          </a:blipFill>
        </p:spPr>
        <p:txBody>
          <a:bodyPr/>
          <a:lstStyle/>
          <a:p>
            <a:endParaRPr lang="en-GB"/>
          </a:p>
        </p:txBody>
      </p:sp>
      <p:sp>
        <p:nvSpPr>
          <p:cNvPr id="8" name="TextBox 8"/>
          <p:cNvSpPr txBox="1"/>
          <p:nvPr/>
        </p:nvSpPr>
        <p:spPr>
          <a:xfrm>
            <a:off x="5842944" y="231733"/>
            <a:ext cx="9241897"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Group Configuration</a:t>
            </a:r>
          </a:p>
        </p:txBody>
      </p:sp>
      <p:sp>
        <p:nvSpPr>
          <p:cNvPr id="9" name="Freeform 9"/>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10" name="Freeform 10"/>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3081" flipV="1">
            <a:off x="2171611" y="3798806"/>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3794500" y="1386454"/>
            <a:ext cx="4107944" cy="8900546"/>
          </a:xfrm>
          <a:custGeom>
            <a:avLst/>
            <a:gdLst/>
            <a:ahLst/>
            <a:cxnLst/>
            <a:rect l="l" t="t" r="r" b="b"/>
            <a:pathLst>
              <a:path w="4107944" h="8900546">
                <a:moveTo>
                  <a:pt x="0" y="0"/>
                </a:moveTo>
                <a:lnTo>
                  <a:pt x="4107944" y="0"/>
                </a:lnTo>
                <a:lnTo>
                  <a:pt x="4107944" y="8900546"/>
                </a:lnTo>
                <a:lnTo>
                  <a:pt x="0" y="8900546"/>
                </a:lnTo>
                <a:lnTo>
                  <a:pt x="0" y="0"/>
                </a:lnTo>
                <a:close/>
              </a:path>
            </a:pathLst>
          </a:custGeom>
          <a:blipFill>
            <a:blip r:embed="rId4"/>
            <a:stretch>
              <a:fillRect/>
            </a:stretch>
          </a:blipFill>
        </p:spPr>
        <p:txBody>
          <a:bodyPr/>
          <a:lstStyle/>
          <a:p>
            <a:endParaRPr lang="en-GB"/>
          </a:p>
        </p:txBody>
      </p:sp>
      <p:sp>
        <p:nvSpPr>
          <p:cNvPr id="7" name="Freeform 7"/>
          <p:cNvSpPr/>
          <p:nvPr/>
        </p:nvSpPr>
        <p:spPr>
          <a:xfrm rot="906447" flipV="1">
            <a:off x="11054928" y="3472347"/>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4025919" y="3002297"/>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13382495" y="8291184"/>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2564858" y="1247951"/>
            <a:ext cx="4171869" cy="9039049"/>
          </a:xfrm>
          <a:custGeom>
            <a:avLst/>
            <a:gdLst/>
            <a:ahLst/>
            <a:cxnLst/>
            <a:rect l="l" t="t" r="r" b="b"/>
            <a:pathLst>
              <a:path w="4171869" h="9039049">
                <a:moveTo>
                  <a:pt x="0" y="0"/>
                </a:moveTo>
                <a:lnTo>
                  <a:pt x="4171869" y="0"/>
                </a:lnTo>
                <a:lnTo>
                  <a:pt x="4171869" y="9039049"/>
                </a:lnTo>
                <a:lnTo>
                  <a:pt x="0" y="9039049"/>
                </a:lnTo>
                <a:lnTo>
                  <a:pt x="0" y="0"/>
                </a:lnTo>
                <a:close/>
              </a:path>
            </a:pathLst>
          </a:custGeom>
          <a:blipFill>
            <a:blip r:embed="rId7"/>
            <a:stretch>
              <a:fillRect/>
            </a:stretch>
          </a:blipFill>
        </p:spPr>
        <p:txBody>
          <a:bodyPr/>
          <a:lstStyle/>
          <a:p>
            <a:endParaRPr lang="en-GB"/>
          </a:p>
        </p:txBody>
      </p:sp>
      <p:sp>
        <p:nvSpPr>
          <p:cNvPr id="11" name="Freeform 11"/>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8"/>
            <a:stretch>
              <a:fillRect/>
            </a:stretch>
          </a:blipFill>
          <a:ln cap="sq">
            <a:noFill/>
            <a:prstDash val="solid"/>
            <a:miter/>
          </a:ln>
        </p:spPr>
        <p:txBody>
          <a:bodyPr/>
          <a:lstStyle/>
          <a:p>
            <a:endParaRPr lang="en-GB"/>
          </a:p>
        </p:txBody>
      </p:sp>
      <p:sp>
        <p:nvSpPr>
          <p:cNvPr id="12" name="Freeform 12"/>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9"/>
            <a:stretch>
              <a:fillRect/>
            </a:stretch>
          </a:blipFill>
        </p:spPr>
        <p:txBody>
          <a:bodyPr/>
          <a:lstStyle/>
          <a:p>
            <a:endParaRPr lang="en-GB"/>
          </a:p>
        </p:txBody>
      </p:sp>
      <p:sp>
        <p:nvSpPr>
          <p:cNvPr id="13" name="Freeform 13"/>
          <p:cNvSpPr/>
          <p:nvPr/>
        </p:nvSpPr>
        <p:spPr>
          <a:xfrm>
            <a:off x="13459421" y="8621458"/>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TextBox 14"/>
          <p:cNvSpPr txBox="1"/>
          <p:nvPr/>
        </p:nvSpPr>
        <p:spPr>
          <a:xfrm>
            <a:off x="8567692" y="1884585"/>
            <a:ext cx="3447682" cy="1471930"/>
          </a:xfrm>
          <a:prstGeom prst="rect">
            <a:avLst/>
          </a:prstGeom>
        </p:spPr>
        <p:txBody>
          <a:bodyPr lIns="0" tIns="0" rIns="0" bIns="0" rtlCol="0" anchor="t">
            <a:spAutoFit/>
          </a:bodyPr>
          <a:lstStyle/>
          <a:p>
            <a:pPr algn="l">
              <a:lnSpc>
                <a:spcPts val="3919"/>
              </a:lnSpc>
              <a:spcBef>
                <a:spcPct val="0"/>
              </a:spcBef>
            </a:pPr>
            <a:r>
              <a:rPr lang="en-US" sz="2799" b="1" dirty="0">
                <a:solidFill>
                  <a:srgbClr val="335ACF"/>
                </a:solidFill>
                <a:latin typeface="Open Sans Bold"/>
                <a:ea typeface="Open Sans Bold"/>
                <a:cs typeface="Open Sans Bold"/>
                <a:sym typeface="Open Sans Bold"/>
              </a:rPr>
              <a:t>STEP 2: Select ‘Add member’ To add a new member.</a:t>
            </a:r>
          </a:p>
        </p:txBody>
      </p:sp>
      <p:sp>
        <p:nvSpPr>
          <p:cNvPr id="15" name="TextBox 15"/>
          <p:cNvSpPr txBox="1"/>
          <p:nvPr/>
        </p:nvSpPr>
        <p:spPr>
          <a:xfrm>
            <a:off x="292976" y="1763593"/>
            <a:ext cx="3186920" cy="1967230"/>
          </a:xfrm>
          <a:prstGeom prst="rect">
            <a:avLst/>
          </a:prstGeom>
        </p:spPr>
        <p:txBody>
          <a:bodyPr lIns="0" tIns="0" rIns="0" bIns="0" rtlCol="0" anchor="t">
            <a:spAutoFit/>
          </a:bodyPr>
          <a:lstStyle/>
          <a:p>
            <a:pPr algn="l">
              <a:lnSpc>
                <a:spcPts val="3919"/>
              </a:lnSpc>
              <a:spcBef>
                <a:spcPct val="0"/>
              </a:spcBef>
            </a:pPr>
            <a:r>
              <a:rPr lang="en-US" sz="2799" b="1" dirty="0">
                <a:solidFill>
                  <a:srgbClr val="335ACF"/>
                </a:solidFill>
                <a:latin typeface="Open Sans Bold"/>
                <a:ea typeface="Open Sans Bold"/>
                <a:cs typeface="Open Sans Bold"/>
                <a:sym typeface="Open Sans Bold"/>
              </a:rPr>
              <a:t>STEP 1: From the home page, select  ‘Manage members’</a:t>
            </a:r>
          </a:p>
        </p:txBody>
      </p:sp>
      <p:sp>
        <p:nvSpPr>
          <p:cNvPr id="16" name="TextBox 16"/>
          <p:cNvSpPr txBox="1"/>
          <p:nvPr/>
        </p:nvSpPr>
        <p:spPr>
          <a:xfrm>
            <a:off x="4419055" y="244802"/>
            <a:ext cx="12564052" cy="641201"/>
          </a:xfrm>
          <a:prstGeom prst="rect">
            <a:avLst/>
          </a:prstGeom>
        </p:spPr>
        <p:txBody>
          <a:bodyPr lIns="0" tIns="0" rIns="0" bIns="0" rtlCol="0" anchor="t">
            <a:spAutoFit/>
          </a:bodyPr>
          <a:lstStyle/>
          <a:p>
            <a:pPr algn="l">
              <a:lnSpc>
                <a:spcPts val="4985"/>
              </a:lnSpc>
            </a:pPr>
            <a:r>
              <a:rPr lang="en-US" sz="4260" b="1" dirty="0">
                <a:solidFill>
                  <a:srgbClr val="1F2020"/>
                </a:solidFill>
                <a:latin typeface="Poppins Bold"/>
                <a:ea typeface="Poppins Bold"/>
                <a:cs typeface="Poppins Bold"/>
                <a:sym typeface="Poppins Bold"/>
              </a:rPr>
              <a:t>member Management: Add new member</a:t>
            </a:r>
          </a:p>
        </p:txBody>
      </p:sp>
      <p:sp>
        <p:nvSpPr>
          <p:cNvPr id="17" name="TextBox 17"/>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723081" flipV="1">
            <a:off x="3239229" y="4461395"/>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723081" flipV="1">
            <a:off x="11978175" y="4976708"/>
            <a:ext cx="933099" cy="333583"/>
          </a:xfrm>
          <a:custGeom>
            <a:avLst/>
            <a:gdLst/>
            <a:ahLst/>
            <a:cxnLst/>
            <a:rect l="l" t="t" r="r" b="b"/>
            <a:pathLst>
              <a:path w="933099" h="333583">
                <a:moveTo>
                  <a:pt x="0" y="333584"/>
                </a:moveTo>
                <a:lnTo>
                  <a:pt x="933100" y="333584"/>
                </a:lnTo>
                <a:lnTo>
                  <a:pt x="933100" y="0"/>
                </a:lnTo>
                <a:lnTo>
                  <a:pt x="0" y="0"/>
                </a:lnTo>
                <a:lnTo>
                  <a:pt x="0" y="3335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4489408" y="1372822"/>
            <a:ext cx="3963030" cy="8586564"/>
          </a:xfrm>
          <a:custGeom>
            <a:avLst/>
            <a:gdLst/>
            <a:ahLst/>
            <a:cxnLst/>
            <a:rect l="l" t="t" r="r" b="b"/>
            <a:pathLst>
              <a:path w="3963030" h="8586564">
                <a:moveTo>
                  <a:pt x="0" y="0"/>
                </a:moveTo>
                <a:lnTo>
                  <a:pt x="3963030" y="0"/>
                </a:lnTo>
                <a:lnTo>
                  <a:pt x="3963030" y="8586564"/>
                </a:lnTo>
                <a:lnTo>
                  <a:pt x="0" y="8586564"/>
                </a:lnTo>
                <a:lnTo>
                  <a:pt x="0" y="0"/>
                </a:lnTo>
                <a:close/>
              </a:path>
            </a:pathLst>
          </a:custGeom>
          <a:blipFill>
            <a:blip r:embed="rId4"/>
            <a:stretch>
              <a:fillRect/>
            </a:stretch>
          </a:blipFill>
        </p:spPr>
        <p:txBody>
          <a:bodyPr/>
          <a:lstStyle/>
          <a:p>
            <a:endParaRPr lang="en-GB"/>
          </a:p>
        </p:txBody>
      </p:sp>
      <p:sp>
        <p:nvSpPr>
          <p:cNvPr id="8" name="Freeform 8"/>
          <p:cNvSpPr/>
          <p:nvPr/>
        </p:nvSpPr>
        <p:spPr>
          <a:xfrm>
            <a:off x="5251105" y="5417386"/>
            <a:ext cx="2382743" cy="1273684"/>
          </a:xfrm>
          <a:custGeom>
            <a:avLst/>
            <a:gdLst/>
            <a:ahLst/>
            <a:cxnLst/>
            <a:rect l="l" t="t" r="r" b="b"/>
            <a:pathLst>
              <a:path w="2382743" h="1273684">
                <a:moveTo>
                  <a:pt x="0" y="0"/>
                </a:moveTo>
                <a:lnTo>
                  <a:pt x="2382743" y="0"/>
                </a:lnTo>
                <a:lnTo>
                  <a:pt x="2382743" y="1273684"/>
                </a:lnTo>
                <a:lnTo>
                  <a:pt x="0" y="1273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7"/>
            <a:stretch>
              <a:fillRect/>
            </a:stretch>
          </a:blipFill>
          <a:ln cap="sq">
            <a:noFill/>
            <a:prstDash val="solid"/>
            <a:miter/>
          </a:ln>
        </p:spPr>
        <p:txBody>
          <a:bodyPr/>
          <a:lstStyle/>
          <a:p>
            <a:endParaRPr lang="en-GB"/>
          </a:p>
        </p:txBody>
      </p:sp>
      <p:sp>
        <p:nvSpPr>
          <p:cNvPr id="10" name="Freeform 10"/>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8"/>
            <a:stretch>
              <a:fillRect/>
            </a:stretch>
          </a:blipFill>
        </p:spPr>
        <p:txBody>
          <a:bodyPr/>
          <a:lstStyle/>
          <a:p>
            <a:endParaRPr lang="en-GB"/>
          </a:p>
        </p:txBody>
      </p:sp>
      <p:sp>
        <p:nvSpPr>
          <p:cNvPr id="11" name="Freeform 11"/>
          <p:cNvSpPr/>
          <p:nvPr/>
        </p:nvSpPr>
        <p:spPr>
          <a:xfrm>
            <a:off x="13499877" y="1372822"/>
            <a:ext cx="3963030" cy="8586564"/>
          </a:xfrm>
          <a:custGeom>
            <a:avLst/>
            <a:gdLst/>
            <a:ahLst/>
            <a:cxnLst/>
            <a:rect l="l" t="t" r="r" b="b"/>
            <a:pathLst>
              <a:path w="3963030" h="8586564">
                <a:moveTo>
                  <a:pt x="0" y="0"/>
                </a:moveTo>
                <a:lnTo>
                  <a:pt x="3963030" y="0"/>
                </a:lnTo>
                <a:lnTo>
                  <a:pt x="3963030" y="8586564"/>
                </a:lnTo>
                <a:lnTo>
                  <a:pt x="0" y="8586564"/>
                </a:lnTo>
                <a:lnTo>
                  <a:pt x="0" y="0"/>
                </a:lnTo>
                <a:close/>
              </a:path>
            </a:pathLst>
          </a:custGeom>
          <a:blipFill>
            <a:blip r:embed="rId9"/>
            <a:stretch>
              <a:fillRect/>
            </a:stretch>
          </a:blipFill>
        </p:spPr>
        <p:txBody>
          <a:bodyPr/>
          <a:lstStyle/>
          <a:p>
            <a:endParaRPr lang="en-GB"/>
          </a:p>
        </p:txBody>
      </p:sp>
      <p:sp>
        <p:nvSpPr>
          <p:cNvPr id="12" name="TextBox 12"/>
          <p:cNvSpPr txBox="1"/>
          <p:nvPr/>
        </p:nvSpPr>
        <p:spPr>
          <a:xfrm>
            <a:off x="4196870" y="322867"/>
            <a:ext cx="12564052" cy="641201"/>
          </a:xfrm>
          <a:prstGeom prst="rect">
            <a:avLst/>
          </a:prstGeom>
        </p:spPr>
        <p:txBody>
          <a:bodyPr lIns="0" tIns="0" rIns="0" bIns="0" rtlCol="0" anchor="t">
            <a:spAutoFit/>
          </a:bodyPr>
          <a:lstStyle/>
          <a:p>
            <a:pPr algn="l">
              <a:lnSpc>
                <a:spcPts val="4985"/>
              </a:lnSpc>
            </a:pPr>
            <a:r>
              <a:rPr lang="en-US" sz="4260" b="1" dirty="0">
                <a:solidFill>
                  <a:srgbClr val="1F2020"/>
                </a:solidFill>
                <a:latin typeface="Open Sans Bold"/>
                <a:ea typeface="Open Sans Bold"/>
                <a:cs typeface="Open Sans Bold"/>
                <a:sym typeface="Open Sans Bold"/>
              </a:rPr>
              <a:t>member Management: Add new member</a:t>
            </a:r>
          </a:p>
        </p:txBody>
      </p:sp>
      <p:sp>
        <p:nvSpPr>
          <p:cNvPr id="13" name="TextBox 13"/>
          <p:cNvSpPr txBox="1"/>
          <p:nvPr/>
        </p:nvSpPr>
        <p:spPr>
          <a:xfrm>
            <a:off x="383098" y="1905131"/>
            <a:ext cx="3813772" cy="24625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3: Fill in the ‘Add member’ form with the details requested, then click ‘Save’. </a:t>
            </a:r>
          </a:p>
        </p:txBody>
      </p:sp>
      <p:sp>
        <p:nvSpPr>
          <p:cNvPr id="14" name="TextBox 14"/>
          <p:cNvSpPr txBox="1"/>
          <p:nvPr/>
        </p:nvSpPr>
        <p:spPr>
          <a:xfrm>
            <a:off x="8964892" y="1905131"/>
            <a:ext cx="3970924" cy="2957830"/>
          </a:xfrm>
          <a:prstGeom prst="rect">
            <a:avLst/>
          </a:prstGeom>
        </p:spPr>
        <p:txBody>
          <a:bodyPr lIns="0" tIns="0" rIns="0" bIns="0" rtlCol="0" anchor="t">
            <a:spAutoFit/>
          </a:bodyPr>
          <a:lstStyle/>
          <a:p>
            <a:pPr algn="l">
              <a:lnSpc>
                <a:spcPts val="3919"/>
              </a:lnSpc>
            </a:pPr>
            <a:r>
              <a:rPr lang="en-US" sz="2799" b="1" dirty="0">
                <a:solidFill>
                  <a:srgbClr val="335ACF"/>
                </a:solidFill>
                <a:latin typeface="Open Sans Bold"/>
                <a:ea typeface="Open Sans Bold"/>
                <a:cs typeface="Open Sans Bold"/>
                <a:sym typeface="Open Sans Bold"/>
              </a:rPr>
              <a:t>STEP 4: New member has been added to the member list.</a:t>
            </a:r>
          </a:p>
          <a:p>
            <a:pPr algn="l">
              <a:lnSpc>
                <a:spcPts val="3919"/>
              </a:lnSpc>
            </a:pPr>
            <a:endParaRPr lang="en-US" sz="2799" b="1" dirty="0">
              <a:solidFill>
                <a:srgbClr val="335ACF"/>
              </a:solidFill>
              <a:latin typeface="Open Sans Bold"/>
              <a:ea typeface="Open Sans Bold"/>
              <a:cs typeface="Open Sans Bold"/>
              <a:sym typeface="Open Sans Bold"/>
            </a:endParaRPr>
          </a:p>
          <a:p>
            <a:pPr algn="l">
              <a:lnSpc>
                <a:spcPts val="3919"/>
              </a:lnSpc>
              <a:spcBef>
                <a:spcPct val="0"/>
              </a:spcBef>
            </a:pPr>
            <a:r>
              <a:rPr lang="en-US" sz="2799" b="1" dirty="0">
                <a:solidFill>
                  <a:srgbClr val="335ACF"/>
                </a:solidFill>
                <a:latin typeface="Open Sans Bold"/>
                <a:ea typeface="Open Sans Bold"/>
                <a:cs typeface="Open Sans Bold"/>
                <a:sym typeface="Open Sans Bold"/>
              </a:rPr>
              <a:t>members are added one at a time. </a:t>
            </a:r>
          </a:p>
        </p:txBody>
      </p:sp>
      <p:sp>
        <p:nvSpPr>
          <p:cNvPr id="15" name="TextBox 15"/>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93116" y="657737"/>
            <a:ext cx="397367" cy="28996"/>
            <a:chOff x="0" y="0"/>
            <a:chExt cx="128243" cy="9358"/>
          </a:xfrm>
        </p:grpSpPr>
        <p:sp>
          <p:nvSpPr>
            <p:cNvPr id="3" name="Freeform 3"/>
            <p:cNvSpPr/>
            <p:nvPr/>
          </p:nvSpPr>
          <p:spPr>
            <a:xfrm>
              <a:off x="0" y="0"/>
              <a:ext cx="128243" cy="9358"/>
            </a:xfrm>
            <a:custGeom>
              <a:avLst/>
              <a:gdLst/>
              <a:ahLst/>
              <a:cxnLst/>
              <a:rect l="l" t="t" r="r" b="b"/>
              <a:pathLst>
                <a:path w="128243" h="9358">
                  <a:moveTo>
                    <a:pt x="0" y="0"/>
                  </a:moveTo>
                  <a:lnTo>
                    <a:pt x="128243" y="0"/>
                  </a:lnTo>
                  <a:lnTo>
                    <a:pt x="128243" y="9358"/>
                  </a:lnTo>
                  <a:lnTo>
                    <a:pt x="0" y="9358"/>
                  </a:lnTo>
                  <a:close/>
                </a:path>
              </a:pathLst>
            </a:custGeom>
            <a:solidFill>
              <a:srgbClr val="335ACF"/>
            </a:solidFill>
          </p:spPr>
          <p:txBody>
            <a:bodyPr/>
            <a:lstStyle/>
            <a:p>
              <a:endParaRPr lang="en-GB"/>
            </a:p>
          </p:txBody>
        </p:sp>
        <p:sp>
          <p:nvSpPr>
            <p:cNvPr id="4" name="TextBox 4"/>
            <p:cNvSpPr txBox="1"/>
            <p:nvPr/>
          </p:nvSpPr>
          <p:spPr>
            <a:xfrm>
              <a:off x="0" y="-38100"/>
              <a:ext cx="128243" cy="474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177932" y="8597752"/>
            <a:ext cx="110068" cy="660548"/>
            <a:chOff x="0" y="0"/>
            <a:chExt cx="28989" cy="173972"/>
          </a:xfrm>
        </p:grpSpPr>
        <p:sp>
          <p:nvSpPr>
            <p:cNvPr id="6" name="Freeform 6"/>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7" name="TextBox 7"/>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10643" y="5532895"/>
            <a:ext cx="9163193" cy="916319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3491847" y="1596184"/>
            <a:ext cx="4180995" cy="8272818"/>
            <a:chOff x="0" y="0"/>
            <a:chExt cx="2620010" cy="5184140"/>
          </a:xfrm>
        </p:grpSpPr>
        <p:sp>
          <p:nvSpPr>
            <p:cNvPr id="12" name="Freeform 12"/>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GB"/>
            </a:p>
          </p:txBody>
        </p:sp>
        <p:sp>
          <p:nvSpPr>
            <p:cNvPr id="13" name="Freeform 13"/>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t="-158" b="-158"/>
              </a:stretch>
            </a:blipFill>
          </p:spPr>
          <p:txBody>
            <a:bodyPr/>
            <a:lstStyle/>
            <a:p>
              <a:endParaRPr lang="en-GB"/>
            </a:p>
          </p:txBody>
        </p:sp>
        <p:sp>
          <p:nvSpPr>
            <p:cNvPr id="14" name="Freeform 14"/>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GB"/>
            </a:p>
          </p:txBody>
        </p:sp>
        <p:sp>
          <p:nvSpPr>
            <p:cNvPr id="15" name="Freeform 15"/>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B8B8B8"/>
            </a:solidFill>
          </p:spPr>
          <p:txBody>
            <a:bodyPr/>
            <a:lstStyle/>
            <a:p>
              <a:endParaRPr lang="en-GB"/>
            </a:p>
          </p:txBody>
        </p:sp>
        <p:sp>
          <p:nvSpPr>
            <p:cNvPr id="16" name="Freeform 16"/>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GB"/>
            </a:p>
          </p:txBody>
        </p:sp>
        <p:sp>
          <p:nvSpPr>
            <p:cNvPr id="17" name="Freeform 17"/>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GB"/>
            </a:p>
          </p:txBody>
        </p:sp>
        <p:sp>
          <p:nvSpPr>
            <p:cNvPr id="18" name="Freeform 18"/>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GB"/>
            </a:p>
          </p:txBody>
        </p:sp>
        <p:sp>
          <p:nvSpPr>
            <p:cNvPr id="19" name="Freeform 19"/>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9E9E9"/>
            </a:solidFill>
          </p:spPr>
          <p:txBody>
            <a:bodyPr/>
            <a:lstStyle/>
            <a:p>
              <a:endParaRPr lang="en-GB"/>
            </a:p>
          </p:txBody>
        </p:sp>
        <p:sp>
          <p:nvSpPr>
            <p:cNvPr id="20" name="Freeform 20"/>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GB"/>
            </a:p>
          </p:txBody>
        </p:sp>
      </p:grpSp>
      <p:grpSp>
        <p:nvGrpSpPr>
          <p:cNvPr id="21" name="Group 21"/>
          <p:cNvGrpSpPr>
            <a:grpSpLocks noChangeAspect="1"/>
          </p:cNvGrpSpPr>
          <p:nvPr/>
        </p:nvGrpSpPr>
        <p:grpSpPr>
          <a:xfrm>
            <a:off x="1760418" y="4100085"/>
            <a:ext cx="2915550" cy="5768917"/>
            <a:chOff x="0" y="0"/>
            <a:chExt cx="2620010" cy="5184140"/>
          </a:xfrm>
        </p:grpSpPr>
        <p:sp>
          <p:nvSpPr>
            <p:cNvPr id="22" name="Freeform 22"/>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GB"/>
            </a:p>
          </p:txBody>
        </p:sp>
        <p:sp>
          <p:nvSpPr>
            <p:cNvPr id="23" name="Freeform 23"/>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t="-158" b="-158"/>
              </a:stretch>
            </a:blipFill>
          </p:spPr>
          <p:txBody>
            <a:bodyPr/>
            <a:lstStyle/>
            <a:p>
              <a:endParaRPr lang="en-GB"/>
            </a:p>
          </p:txBody>
        </p:sp>
        <p:sp>
          <p:nvSpPr>
            <p:cNvPr id="24" name="Freeform 24"/>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GB"/>
            </a:p>
          </p:txBody>
        </p:sp>
        <p:sp>
          <p:nvSpPr>
            <p:cNvPr id="25" name="Freeform 25"/>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GB"/>
            </a:p>
          </p:txBody>
        </p:sp>
        <p:sp>
          <p:nvSpPr>
            <p:cNvPr id="26" name="Freeform 26"/>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GB"/>
            </a:p>
          </p:txBody>
        </p:sp>
        <p:sp>
          <p:nvSpPr>
            <p:cNvPr id="27" name="Freeform 27"/>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GB"/>
            </a:p>
          </p:txBody>
        </p:sp>
        <p:sp>
          <p:nvSpPr>
            <p:cNvPr id="28" name="Freeform 28"/>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GB"/>
            </a:p>
          </p:txBody>
        </p:sp>
        <p:sp>
          <p:nvSpPr>
            <p:cNvPr id="29" name="Freeform 29"/>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GB"/>
            </a:p>
          </p:txBody>
        </p:sp>
        <p:sp>
          <p:nvSpPr>
            <p:cNvPr id="30" name="Freeform 30"/>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GB"/>
            </a:p>
          </p:txBody>
        </p:sp>
      </p:grpSp>
      <p:grpSp>
        <p:nvGrpSpPr>
          <p:cNvPr id="31" name="Group 31"/>
          <p:cNvGrpSpPr>
            <a:grpSpLocks noChangeAspect="1"/>
          </p:cNvGrpSpPr>
          <p:nvPr/>
        </p:nvGrpSpPr>
        <p:grpSpPr>
          <a:xfrm>
            <a:off x="6528297" y="5339641"/>
            <a:ext cx="2289092" cy="4529361"/>
            <a:chOff x="0" y="0"/>
            <a:chExt cx="2620010" cy="5184140"/>
          </a:xfrm>
        </p:grpSpPr>
        <p:sp>
          <p:nvSpPr>
            <p:cNvPr id="32" name="Freeform 32"/>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GB"/>
            </a:p>
          </p:txBody>
        </p:sp>
        <p:sp>
          <p:nvSpPr>
            <p:cNvPr id="33" name="Freeform 33"/>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t="-158" b="-158"/>
              </a:stretch>
            </a:blipFill>
          </p:spPr>
          <p:txBody>
            <a:bodyPr/>
            <a:lstStyle/>
            <a:p>
              <a:endParaRPr lang="en-GB"/>
            </a:p>
          </p:txBody>
        </p:sp>
        <p:sp>
          <p:nvSpPr>
            <p:cNvPr id="34" name="Freeform 34"/>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GB"/>
            </a:p>
          </p:txBody>
        </p:sp>
        <p:sp>
          <p:nvSpPr>
            <p:cNvPr id="35" name="Freeform 35"/>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GB"/>
            </a:p>
          </p:txBody>
        </p:sp>
        <p:sp>
          <p:nvSpPr>
            <p:cNvPr id="36" name="Freeform 36"/>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GB"/>
            </a:p>
          </p:txBody>
        </p:sp>
        <p:sp>
          <p:nvSpPr>
            <p:cNvPr id="37" name="Freeform 37"/>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GB"/>
            </a:p>
          </p:txBody>
        </p:sp>
        <p:sp>
          <p:nvSpPr>
            <p:cNvPr id="38" name="Freeform 38"/>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GB"/>
            </a:p>
          </p:txBody>
        </p:sp>
        <p:sp>
          <p:nvSpPr>
            <p:cNvPr id="39" name="Freeform 39"/>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GB"/>
            </a:p>
          </p:txBody>
        </p:sp>
        <p:sp>
          <p:nvSpPr>
            <p:cNvPr id="40" name="Freeform 40"/>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GB"/>
            </a:p>
          </p:txBody>
        </p:sp>
      </p:grpSp>
      <p:grpSp>
        <p:nvGrpSpPr>
          <p:cNvPr id="41" name="Group 41"/>
          <p:cNvGrpSpPr/>
          <p:nvPr/>
        </p:nvGrpSpPr>
        <p:grpSpPr>
          <a:xfrm>
            <a:off x="11258044" y="3954642"/>
            <a:ext cx="1042538" cy="47625"/>
            <a:chOff x="0" y="0"/>
            <a:chExt cx="274578" cy="12543"/>
          </a:xfrm>
        </p:grpSpPr>
        <p:sp>
          <p:nvSpPr>
            <p:cNvPr id="42" name="Freeform 42"/>
            <p:cNvSpPr/>
            <p:nvPr/>
          </p:nvSpPr>
          <p:spPr>
            <a:xfrm>
              <a:off x="0" y="0"/>
              <a:ext cx="274578" cy="12543"/>
            </a:xfrm>
            <a:custGeom>
              <a:avLst/>
              <a:gdLst/>
              <a:ahLst/>
              <a:cxnLst/>
              <a:rect l="l" t="t" r="r" b="b"/>
              <a:pathLst>
                <a:path w="274578" h="12543">
                  <a:moveTo>
                    <a:pt x="6272" y="0"/>
                  </a:moveTo>
                  <a:lnTo>
                    <a:pt x="268306" y="0"/>
                  </a:lnTo>
                  <a:cubicBezTo>
                    <a:pt x="269970" y="0"/>
                    <a:pt x="271565" y="661"/>
                    <a:pt x="272741" y="1837"/>
                  </a:cubicBezTo>
                  <a:cubicBezTo>
                    <a:pt x="273917" y="3013"/>
                    <a:pt x="274578" y="4608"/>
                    <a:pt x="274578" y="6272"/>
                  </a:cubicBezTo>
                  <a:lnTo>
                    <a:pt x="274578" y="6272"/>
                  </a:lnTo>
                  <a:cubicBezTo>
                    <a:pt x="274578" y="7935"/>
                    <a:pt x="273917" y="9530"/>
                    <a:pt x="272741" y="10706"/>
                  </a:cubicBezTo>
                  <a:cubicBezTo>
                    <a:pt x="271565" y="11882"/>
                    <a:pt x="269970" y="12543"/>
                    <a:pt x="268306"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335ACF"/>
            </a:solidFill>
          </p:spPr>
          <p:txBody>
            <a:bodyPr/>
            <a:lstStyle/>
            <a:p>
              <a:endParaRPr lang="en-GB"/>
            </a:p>
          </p:txBody>
        </p:sp>
        <p:sp>
          <p:nvSpPr>
            <p:cNvPr id="43" name="TextBox 43"/>
            <p:cNvSpPr txBox="1"/>
            <p:nvPr/>
          </p:nvSpPr>
          <p:spPr>
            <a:xfrm>
              <a:off x="0" y="-38100"/>
              <a:ext cx="274578" cy="50643"/>
            </a:xfrm>
            <a:prstGeom prst="rect">
              <a:avLst/>
            </a:prstGeom>
          </p:spPr>
          <p:txBody>
            <a:bodyPr lIns="50800" tIns="50800" rIns="50800" bIns="50800" rtlCol="0" anchor="ctr"/>
            <a:lstStyle/>
            <a:p>
              <a:pPr algn="ctr">
                <a:lnSpc>
                  <a:spcPts val="2659"/>
                </a:lnSpc>
              </a:pPr>
              <a:endParaRPr/>
            </a:p>
          </p:txBody>
        </p:sp>
      </p:grpSp>
      <p:sp>
        <p:nvSpPr>
          <p:cNvPr id="44" name="TextBox 44"/>
          <p:cNvSpPr txBox="1"/>
          <p:nvPr/>
        </p:nvSpPr>
        <p:spPr>
          <a:xfrm>
            <a:off x="11258044" y="2349565"/>
            <a:ext cx="4982921" cy="1360402"/>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Welcome To Our Application</a:t>
            </a:r>
          </a:p>
        </p:txBody>
      </p:sp>
      <p:sp>
        <p:nvSpPr>
          <p:cNvPr id="45" name="TextBox 45"/>
          <p:cNvSpPr txBox="1"/>
          <p:nvPr/>
        </p:nvSpPr>
        <p:spPr>
          <a:xfrm>
            <a:off x="11258044" y="5105400"/>
            <a:ext cx="6233755" cy="3159125"/>
          </a:xfrm>
          <a:prstGeom prst="rect">
            <a:avLst/>
          </a:prstGeom>
        </p:spPr>
        <p:txBody>
          <a:bodyPr lIns="0" tIns="0" rIns="0" bIns="0" rtlCol="0" anchor="t">
            <a:spAutoFit/>
          </a:bodyPr>
          <a:lstStyle/>
          <a:p>
            <a:pPr algn="l">
              <a:lnSpc>
                <a:spcPts val="2799"/>
              </a:lnSpc>
            </a:pPr>
            <a:r>
              <a:rPr lang="en-US" sz="1999">
                <a:solidFill>
                  <a:srgbClr val="1F2020"/>
                </a:solidFill>
                <a:latin typeface="Open Sans"/>
                <a:ea typeface="Open Sans"/>
                <a:cs typeface="Open Sans"/>
                <a:sym typeface="Open Sans"/>
              </a:rPr>
              <a:t>With the help of Kalority LTD, VSLA has come up with the Independent group app allowing independent groups to be able to collect data as well as carry out complex calculations during shareout and loan repayment. Groups also have the option to take a back up of their data which can be restored at any time incase of loss or damage to their mobile phone.</a:t>
            </a:r>
          </a:p>
          <a:p>
            <a:pPr algn="l">
              <a:lnSpc>
                <a:spcPts val="2799"/>
              </a:lnSpc>
              <a:spcBef>
                <a:spcPct val="0"/>
              </a:spcBef>
            </a:pPr>
            <a:endParaRPr lang="en-US" sz="1999">
              <a:solidFill>
                <a:srgbClr val="1F2020"/>
              </a:solidFill>
              <a:latin typeface="Open Sans"/>
              <a:ea typeface="Open Sans"/>
              <a:cs typeface="Open Sans"/>
              <a:sym typeface="Open Sans"/>
            </a:endParaRPr>
          </a:p>
        </p:txBody>
      </p:sp>
      <p:sp>
        <p:nvSpPr>
          <p:cNvPr id="46" name="TextBox 46"/>
          <p:cNvSpPr txBox="1"/>
          <p:nvPr/>
        </p:nvSpPr>
        <p:spPr>
          <a:xfrm>
            <a:off x="11258044" y="4433647"/>
            <a:ext cx="2378606" cy="264160"/>
          </a:xfrm>
          <a:prstGeom prst="rect">
            <a:avLst/>
          </a:prstGeom>
        </p:spPr>
        <p:txBody>
          <a:bodyPr lIns="0" tIns="0" rIns="0" bIns="0" rtlCol="0" anchor="t">
            <a:spAutoFit/>
          </a:bodyPr>
          <a:lstStyle/>
          <a:p>
            <a:pPr algn="l">
              <a:lnSpc>
                <a:spcPts val="2239"/>
              </a:lnSpc>
              <a:spcBef>
                <a:spcPct val="0"/>
              </a:spcBef>
            </a:pPr>
            <a:r>
              <a:rPr lang="en-US" sz="1599" b="1">
                <a:solidFill>
                  <a:srgbClr val="395BD1"/>
                </a:solidFill>
                <a:latin typeface="Open Sans Bold"/>
                <a:ea typeface="Open Sans Bold"/>
                <a:cs typeface="Open Sans Bold"/>
                <a:sym typeface="Open Sans Bold"/>
              </a:rPr>
              <a:t>About Our Application</a:t>
            </a:r>
          </a:p>
        </p:txBody>
      </p:sp>
      <p:sp>
        <p:nvSpPr>
          <p:cNvPr id="47" name="TextBox 47"/>
          <p:cNvSpPr txBox="1"/>
          <p:nvPr/>
        </p:nvSpPr>
        <p:spPr>
          <a:xfrm>
            <a:off x="11258044" y="8899451"/>
            <a:ext cx="5263403" cy="257175"/>
          </a:xfrm>
          <a:prstGeom prst="rect">
            <a:avLst/>
          </a:prstGeom>
        </p:spPr>
        <p:txBody>
          <a:bodyPr lIns="0" tIns="0" rIns="0" bIns="0" rtlCol="0" anchor="t">
            <a:spAutoFit/>
          </a:bodyPr>
          <a:lstStyle/>
          <a:p>
            <a:pPr algn="l">
              <a:lnSpc>
                <a:spcPts val="2100"/>
              </a:lnSpc>
              <a:spcBef>
                <a:spcPct val="0"/>
              </a:spcBef>
            </a:pPr>
            <a:r>
              <a:rPr lang="en-US" sz="1500">
                <a:solidFill>
                  <a:srgbClr val="1F2020"/>
                </a:solidFill>
                <a:latin typeface="Open Sans"/>
                <a:ea typeface="Open Sans"/>
                <a:cs typeface="Open Sans"/>
                <a:sym typeface="Open Sans"/>
              </a:rPr>
              <a:t>Powered by Kalority LTD</a:t>
            </a:r>
          </a:p>
        </p:txBody>
      </p:sp>
      <p:sp>
        <p:nvSpPr>
          <p:cNvPr id="48" name="Freeform 48"/>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49" name="Freeform 49"/>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50" name="TextBox 50"/>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13302" y="1690370"/>
            <a:ext cx="4092392" cy="34531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Select member you wish to edit from list. A checkmark, an ‘Edit’ button and a ‘Remove’ button will be revealed. Select ‘Edit’</a:t>
            </a:r>
          </a:p>
        </p:txBody>
      </p:sp>
      <p:sp>
        <p:nvSpPr>
          <p:cNvPr id="6" name="Freeform 6"/>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7" name="Freeform 7"/>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8" name="Freeform 8"/>
          <p:cNvSpPr/>
          <p:nvPr/>
        </p:nvSpPr>
        <p:spPr>
          <a:xfrm rot="723081" flipV="1">
            <a:off x="3128741" y="5237234"/>
            <a:ext cx="933099" cy="333583"/>
          </a:xfrm>
          <a:custGeom>
            <a:avLst/>
            <a:gdLst/>
            <a:ahLst/>
            <a:cxnLst/>
            <a:rect l="l" t="t" r="r" b="b"/>
            <a:pathLst>
              <a:path w="933099" h="333583">
                <a:moveTo>
                  <a:pt x="0" y="333583"/>
                </a:moveTo>
                <a:lnTo>
                  <a:pt x="933100" y="333583"/>
                </a:lnTo>
                <a:lnTo>
                  <a:pt x="933100" y="0"/>
                </a:lnTo>
                <a:lnTo>
                  <a:pt x="0" y="0"/>
                </a:lnTo>
                <a:lnTo>
                  <a:pt x="0" y="3335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rot="723081" flipV="1">
            <a:off x="11811869" y="4200525"/>
            <a:ext cx="933099" cy="333583"/>
          </a:xfrm>
          <a:custGeom>
            <a:avLst/>
            <a:gdLst/>
            <a:ahLst/>
            <a:cxnLst/>
            <a:rect l="l" t="t" r="r" b="b"/>
            <a:pathLst>
              <a:path w="933099" h="333583">
                <a:moveTo>
                  <a:pt x="0" y="333583"/>
                </a:moveTo>
                <a:lnTo>
                  <a:pt x="933100" y="333583"/>
                </a:lnTo>
                <a:lnTo>
                  <a:pt x="933100" y="0"/>
                </a:lnTo>
                <a:lnTo>
                  <a:pt x="0" y="0"/>
                </a:lnTo>
                <a:lnTo>
                  <a:pt x="0" y="3335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5201534" y="1383797"/>
            <a:ext cx="3951466" cy="8561510"/>
          </a:xfrm>
          <a:custGeom>
            <a:avLst/>
            <a:gdLst/>
            <a:ahLst/>
            <a:cxnLst/>
            <a:rect l="l" t="t" r="r" b="b"/>
            <a:pathLst>
              <a:path w="3951466" h="8561510">
                <a:moveTo>
                  <a:pt x="0" y="0"/>
                </a:moveTo>
                <a:lnTo>
                  <a:pt x="3951466" y="0"/>
                </a:lnTo>
                <a:lnTo>
                  <a:pt x="3951466" y="8561510"/>
                </a:lnTo>
                <a:lnTo>
                  <a:pt x="0" y="8561510"/>
                </a:lnTo>
                <a:lnTo>
                  <a:pt x="0" y="0"/>
                </a:lnTo>
                <a:close/>
              </a:path>
            </a:pathLst>
          </a:custGeom>
          <a:blipFill>
            <a:blip r:embed="rId6"/>
            <a:stretch>
              <a:fillRect/>
            </a:stretch>
          </a:blipFill>
        </p:spPr>
        <p:txBody>
          <a:bodyPr/>
          <a:lstStyle/>
          <a:p>
            <a:endParaRPr lang="en-GB"/>
          </a:p>
        </p:txBody>
      </p:sp>
      <p:sp>
        <p:nvSpPr>
          <p:cNvPr id="11" name="Freeform 11"/>
          <p:cNvSpPr/>
          <p:nvPr/>
        </p:nvSpPr>
        <p:spPr>
          <a:xfrm>
            <a:off x="13325834" y="1262024"/>
            <a:ext cx="3998669" cy="8663782"/>
          </a:xfrm>
          <a:custGeom>
            <a:avLst/>
            <a:gdLst/>
            <a:ahLst/>
            <a:cxnLst/>
            <a:rect l="l" t="t" r="r" b="b"/>
            <a:pathLst>
              <a:path w="3998669" h="8663782">
                <a:moveTo>
                  <a:pt x="0" y="0"/>
                </a:moveTo>
                <a:lnTo>
                  <a:pt x="3998669" y="0"/>
                </a:lnTo>
                <a:lnTo>
                  <a:pt x="3998669" y="8663782"/>
                </a:lnTo>
                <a:lnTo>
                  <a:pt x="0" y="8663782"/>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4180525" y="344573"/>
            <a:ext cx="11277740" cy="684127"/>
          </a:xfrm>
          <a:prstGeom prst="rect">
            <a:avLst/>
          </a:prstGeom>
        </p:spPr>
        <p:txBody>
          <a:bodyPr lIns="0" tIns="0" rIns="0" bIns="0" rtlCol="0" anchor="t">
            <a:spAutoFit/>
          </a:bodyPr>
          <a:lstStyle/>
          <a:p>
            <a:pPr algn="l">
              <a:lnSpc>
                <a:spcPts val="5336"/>
              </a:lnSpc>
            </a:pPr>
            <a:r>
              <a:rPr lang="en-US" sz="4560" b="1" dirty="0">
                <a:solidFill>
                  <a:srgbClr val="1F2020"/>
                </a:solidFill>
                <a:latin typeface="Open Sans Bold"/>
                <a:ea typeface="Open Sans Bold"/>
                <a:cs typeface="Open Sans Bold"/>
                <a:sym typeface="Open Sans Bold"/>
              </a:rPr>
              <a:t>member Management: Edit member</a:t>
            </a:r>
          </a:p>
        </p:txBody>
      </p:sp>
      <p:sp>
        <p:nvSpPr>
          <p:cNvPr id="13" name="TextBox 13"/>
          <p:cNvSpPr txBox="1"/>
          <p:nvPr/>
        </p:nvSpPr>
        <p:spPr>
          <a:xfrm>
            <a:off x="9405447" y="2139561"/>
            <a:ext cx="3080132" cy="19672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2: Edit member name, gender or phone number.</a:t>
            </a:r>
          </a:p>
        </p:txBody>
      </p:sp>
      <p:sp>
        <p:nvSpPr>
          <p:cNvPr id="14" name="TextBox 14"/>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5" name="Freeform 15"/>
          <p:cNvSpPr/>
          <p:nvPr/>
        </p:nvSpPr>
        <p:spPr>
          <a:xfrm>
            <a:off x="5003055" y="8597752"/>
            <a:ext cx="2382743" cy="1273684"/>
          </a:xfrm>
          <a:custGeom>
            <a:avLst/>
            <a:gdLst/>
            <a:ahLst/>
            <a:cxnLst/>
            <a:rect l="l" t="t" r="r" b="b"/>
            <a:pathLst>
              <a:path w="2382743" h="1273684">
                <a:moveTo>
                  <a:pt x="0" y="0"/>
                </a:moveTo>
                <a:lnTo>
                  <a:pt x="2382743" y="0"/>
                </a:lnTo>
                <a:lnTo>
                  <a:pt x="2382743" y="1273684"/>
                </a:lnTo>
                <a:lnTo>
                  <a:pt x="0" y="12736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14620302" y="5575343"/>
            <a:ext cx="1344530" cy="718713"/>
          </a:xfrm>
          <a:custGeom>
            <a:avLst/>
            <a:gdLst/>
            <a:ahLst/>
            <a:cxnLst/>
            <a:rect l="l" t="t" r="r" b="b"/>
            <a:pathLst>
              <a:path w="1344530" h="718713">
                <a:moveTo>
                  <a:pt x="0" y="0"/>
                </a:moveTo>
                <a:lnTo>
                  <a:pt x="1344530" y="0"/>
                </a:lnTo>
                <a:lnTo>
                  <a:pt x="1344530" y="718712"/>
                </a:lnTo>
                <a:lnTo>
                  <a:pt x="0" y="718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761344" y="9124526"/>
            <a:ext cx="1344530" cy="718713"/>
          </a:xfrm>
          <a:custGeom>
            <a:avLst/>
            <a:gdLst/>
            <a:ahLst/>
            <a:cxnLst/>
            <a:rect l="l" t="t" r="r" b="b"/>
            <a:pathLst>
              <a:path w="1344530" h="718713">
                <a:moveTo>
                  <a:pt x="0" y="0"/>
                </a:moveTo>
                <a:lnTo>
                  <a:pt x="1344531" y="0"/>
                </a:lnTo>
                <a:lnTo>
                  <a:pt x="1344531" y="718713"/>
                </a:lnTo>
                <a:lnTo>
                  <a:pt x="0" y="71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531564" y="2148900"/>
            <a:ext cx="3129103" cy="14719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3: Click save after all the edits are done.</a:t>
            </a:r>
          </a:p>
        </p:txBody>
      </p:sp>
      <p:sp>
        <p:nvSpPr>
          <p:cNvPr id="7" name="TextBox 7"/>
          <p:cNvSpPr txBox="1"/>
          <p:nvPr/>
        </p:nvSpPr>
        <p:spPr>
          <a:xfrm>
            <a:off x="9656920" y="2148900"/>
            <a:ext cx="2796226" cy="19672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4: The member name has changed on the list.</a:t>
            </a:r>
          </a:p>
        </p:txBody>
      </p:sp>
      <p:sp>
        <p:nvSpPr>
          <p:cNvPr id="8" name="Freeform 8"/>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9" name="Freeform 9"/>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0" name="Freeform 10"/>
          <p:cNvSpPr/>
          <p:nvPr/>
        </p:nvSpPr>
        <p:spPr>
          <a:xfrm rot="723081" flipV="1">
            <a:off x="3194117" y="3634613"/>
            <a:ext cx="933099" cy="333583"/>
          </a:xfrm>
          <a:custGeom>
            <a:avLst/>
            <a:gdLst/>
            <a:ahLst/>
            <a:cxnLst/>
            <a:rect l="l" t="t" r="r" b="b"/>
            <a:pathLst>
              <a:path w="933099" h="333583">
                <a:moveTo>
                  <a:pt x="0" y="333583"/>
                </a:moveTo>
                <a:lnTo>
                  <a:pt x="933100" y="333583"/>
                </a:lnTo>
                <a:lnTo>
                  <a:pt x="933100" y="0"/>
                </a:lnTo>
                <a:lnTo>
                  <a:pt x="0" y="0"/>
                </a:lnTo>
                <a:lnTo>
                  <a:pt x="0" y="33358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723081" flipV="1">
            <a:off x="11986597" y="3949339"/>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4659459" y="1435485"/>
            <a:ext cx="3998669" cy="8663782"/>
          </a:xfrm>
          <a:custGeom>
            <a:avLst/>
            <a:gdLst/>
            <a:ahLst/>
            <a:cxnLst/>
            <a:rect l="l" t="t" r="r" b="b"/>
            <a:pathLst>
              <a:path w="3998669" h="8663782">
                <a:moveTo>
                  <a:pt x="0" y="0"/>
                </a:moveTo>
                <a:lnTo>
                  <a:pt x="3998669" y="0"/>
                </a:lnTo>
                <a:lnTo>
                  <a:pt x="3998669" y="8663782"/>
                </a:lnTo>
                <a:lnTo>
                  <a:pt x="0" y="8663782"/>
                </a:lnTo>
                <a:lnTo>
                  <a:pt x="0" y="0"/>
                </a:lnTo>
                <a:close/>
              </a:path>
            </a:pathLst>
          </a:custGeom>
          <a:blipFill>
            <a:blip r:embed="rId8"/>
            <a:stretch>
              <a:fillRect/>
            </a:stretch>
          </a:blipFill>
        </p:spPr>
        <p:txBody>
          <a:bodyPr/>
          <a:lstStyle/>
          <a:p>
            <a:endParaRPr lang="en-GB"/>
          </a:p>
        </p:txBody>
      </p:sp>
      <p:sp>
        <p:nvSpPr>
          <p:cNvPr id="13" name="Freeform 13"/>
          <p:cNvSpPr/>
          <p:nvPr/>
        </p:nvSpPr>
        <p:spPr>
          <a:xfrm>
            <a:off x="5986528" y="5767376"/>
            <a:ext cx="1344530" cy="718713"/>
          </a:xfrm>
          <a:custGeom>
            <a:avLst/>
            <a:gdLst/>
            <a:ahLst/>
            <a:cxnLst/>
            <a:rect l="l" t="t" r="r" b="b"/>
            <a:pathLst>
              <a:path w="1344530" h="718713">
                <a:moveTo>
                  <a:pt x="0" y="0"/>
                </a:moveTo>
                <a:lnTo>
                  <a:pt x="1344531" y="0"/>
                </a:lnTo>
                <a:lnTo>
                  <a:pt x="1344531" y="718712"/>
                </a:lnTo>
                <a:lnTo>
                  <a:pt x="0" y="718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a:off x="13281415" y="1284728"/>
            <a:ext cx="4068249" cy="8814539"/>
          </a:xfrm>
          <a:custGeom>
            <a:avLst/>
            <a:gdLst/>
            <a:ahLst/>
            <a:cxnLst/>
            <a:rect l="l" t="t" r="r" b="b"/>
            <a:pathLst>
              <a:path w="4068249" h="8814539">
                <a:moveTo>
                  <a:pt x="0" y="0"/>
                </a:moveTo>
                <a:lnTo>
                  <a:pt x="4068248" y="0"/>
                </a:lnTo>
                <a:lnTo>
                  <a:pt x="4068248" y="8814539"/>
                </a:lnTo>
                <a:lnTo>
                  <a:pt x="0" y="8814539"/>
                </a:lnTo>
                <a:lnTo>
                  <a:pt x="0" y="0"/>
                </a:lnTo>
                <a:close/>
              </a:path>
            </a:pathLst>
          </a:custGeom>
          <a:blipFill>
            <a:blip r:embed="rId9"/>
            <a:stretch>
              <a:fillRect/>
            </a:stretch>
          </a:blipFill>
        </p:spPr>
        <p:txBody>
          <a:bodyPr/>
          <a:lstStyle/>
          <a:p>
            <a:endParaRPr lang="en-GB"/>
          </a:p>
        </p:txBody>
      </p:sp>
      <p:sp>
        <p:nvSpPr>
          <p:cNvPr id="15" name="TextBox 15"/>
          <p:cNvSpPr txBox="1"/>
          <p:nvPr/>
        </p:nvSpPr>
        <p:spPr>
          <a:xfrm>
            <a:off x="4018050" y="344573"/>
            <a:ext cx="11277740" cy="684127"/>
          </a:xfrm>
          <a:prstGeom prst="rect">
            <a:avLst/>
          </a:prstGeom>
        </p:spPr>
        <p:txBody>
          <a:bodyPr lIns="0" tIns="0" rIns="0" bIns="0" rtlCol="0" anchor="t">
            <a:spAutoFit/>
          </a:bodyPr>
          <a:lstStyle/>
          <a:p>
            <a:pPr algn="l">
              <a:lnSpc>
                <a:spcPts val="5336"/>
              </a:lnSpc>
            </a:pPr>
            <a:r>
              <a:rPr lang="en-US" sz="4560" b="1" dirty="0">
                <a:solidFill>
                  <a:srgbClr val="1F2020"/>
                </a:solidFill>
                <a:latin typeface="Open Sans Bold"/>
                <a:ea typeface="Open Sans Bold"/>
                <a:cs typeface="Open Sans Bold"/>
                <a:sym typeface="Open Sans Bold"/>
              </a:rPr>
              <a:t>member Management: Edit member</a:t>
            </a:r>
          </a:p>
        </p:txBody>
      </p:sp>
      <p:sp>
        <p:nvSpPr>
          <p:cNvPr id="16" name="TextBox 16"/>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7" name="Freeform 17"/>
          <p:cNvSpPr/>
          <p:nvPr/>
        </p:nvSpPr>
        <p:spPr>
          <a:xfrm>
            <a:off x="13542993" y="6618685"/>
            <a:ext cx="2209387" cy="1181018"/>
          </a:xfrm>
          <a:custGeom>
            <a:avLst/>
            <a:gdLst/>
            <a:ahLst/>
            <a:cxnLst/>
            <a:rect l="l" t="t" r="r" b="b"/>
            <a:pathLst>
              <a:path w="2209387" h="1181018">
                <a:moveTo>
                  <a:pt x="0" y="0"/>
                </a:moveTo>
                <a:lnTo>
                  <a:pt x="2209388" y="0"/>
                </a:lnTo>
                <a:lnTo>
                  <a:pt x="2209388" y="1181017"/>
                </a:lnTo>
                <a:lnTo>
                  <a:pt x="0" y="11810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31564" y="1912283"/>
            <a:ext cx="4018963" cy="34531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Select member you wish to remove  from list. A checkmark, an ‘Edit’ button and a ‘Remove’ button appear. Select ‘Remove’</a:t>
            </a:r>
          </a:p>
        </p:txBody>
      </p:sp>
      <p:sp>
        <p:nvSpPr>
          <p:cNvPr id="6" name="TextBox 6"/>
          <p:cNvSpPr txBox="1"/>
          <p:nvPr/>
        </p:nvSpPr>
        <p:spPr>
          <a:xfrm>
            <a:off x="9558977" y="2049322"/>
            <a:ext cx="3283407" cy="44437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2: From the pop up, the member has no loan balance, hence they are eligible for payment from the group upon deletion.</a:t>
            </a:r>
          </a:p>
        </p:txBody>
      </p:sp>
      <p:sp>
        <p:nvSpPr>
          <p:cNvPr id="7" name="Freeform 7"/>
          <p:cNvSpPr/>
          <p:nvPr/>
        </p:nvSpPr>
        <p:spPr>
          <a:xfrm rot="723081" flipV="1">
            <a:off x="3354605" y="5198622"/>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723081" flipV="1">
            <a:off x="12553915" y="4716183"/>
            <a:ext cx="933099" cy="333583"/>
          </a:xfrm>
          <a:custGeom>
            <a:avLst/>
            <a:gdLst/>
            <a:ahLst/>
            <a:cxnLst/>
            <a:rect l="l" t="t" r="r" b="b"/>
            <a:pathLst>
              <a:path w="933099" h="333583">
                <a:moveTo>
                  <a:pt x="0" y="333583"/>
                </a:moveTo>
                <a:lnTo>
                  <a:pt x="933100" y="333583"/>
                </a:lnTo>
                <a:lnTo>
                  <a:pt x="933100"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531564" y="311886"/>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0" name="Freeform 10"/>
          <p:cNvSpPr/>
          <p:nvPr/>
        </p:nvSpPr>
        <p:spPr>
          <a:xfrm>
            <a:off x="1972194" y="279433"/>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1" name="Freeform 11"/>
          <p:cNvSpPr/>
          <p:nvPr/>
        </p:nvSpPr>
        <p:spPr>
          <a:xfrm>
            <a:off x="5104897" y="1364612"/>
            <a:ext cx="3998484" cy="8663383"/>
          </a:xfrm>
          <a:custGeom>
            <a:avLst/>
            <a:gdLst/>
            <a:ahLst/>
            <a:cxnLst/>
            <a:rect l="l" t="t" r="r" b="b"/>
            <a:pathLst>
              <a:path w="3998484" h="8663383">
                <a:moveTo>
                  <a:pt x="0" y="0"/>
                </a:moveTo>
                <a:lnTo>
                  <a:pt x="3998484" y="0"/>
                </a:lnTo>
                <a:lnTo>
                  <a:pt x="3998484" y="8663383"/>
                </a:lnTo>
                <a:lnTo>
                  <a:pt x="0" y="8663383"/>
                </a:lnTo>
                <a:lnTo>
                  <a:pt x="0" y="0"/>
                </a:lnTo>
                <a:close/>
              </a:path>
            </a:pathLst>
          </a:custGeom>
          <a:blipFill>
            <a:blip r:embed="rId6"/>
            <a:stretch>
              <a:fillRect/>
            </a:stretch>
          </a:blipFill>
        </p:spPr>
        <p:txBody>
          <a:bodyPr/>
          <a:lstStyle/>
          <a:p>
            <a:endParaRPr lang="en-GB"/>
          </a:p>
        </p:txBody>
      </p:sp>
      <p:sp>
        <p:nvSpPr>
          <p:cNvPr id="12" name="Freeform 12"/>
          <p:cNvSpPr/>
          <p:nvPr/>
        </p:nvSpPr>
        <p:spPr>
          <a:xfrm>
            <a:off x="6892390" y="8597752"/>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a:off x="13511556" y="1292928"/>
            <a:ext cx="3997203" cy="8666023"/>
          </a:xfrm>
          <a:custGeom>
            <a:avLst/>
            <a:gdLst/>
            <a:ahLst/>
            <a:cxnLst/>
            <a:rect l="l" t="t" r="r" b="b"/>
            <a:pathLst>
              <a:path w="3997203" h="8666023">
                <a:moveTo>
                  <a:pt x="0" y="0"/>
                </a:moveTo>
                <a:lnTo>
                  <a:pt x="3997203" y="0"/>
                </a:lnTo>
                <a:lnTo>
                  <a:pt x="3997203" y="8666022"/>
                </a:lnTo>
                <a:lnTo>
                  <a:pt x="0" y="8666022"/>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330063" y="321411"/>
            <a:ext cx="14060750" cy="564257"/>
          </a:xfrm>
          <a:prstGeom prst="rect">
            <a:avLst/>
          </a:prstGeom>
        </p:spPr>
        <p:txBody>
          <a:bodyPr lIns="0" tIns="0" rIns="0" bIns="0" rtlCol="0" anchor="t">
            <a:spAutoFit/>
          </a:bodyPr>
          <a:lstStyle/>
          <a:p>
            <a:pPr algn="l">
              <a:lnSpc>
                <a:spcPts val="4400"/>
              </a:lnSpc>
            </a:pPr>
            <a:r>
              <a:rPr lang="en-US" sz="3760" b="1" dirty="0">
                <a:solidFill>
                  <a:srgbClr val="1F2020"/>
                </a:solidFill>
                <a:latin typeface="Open Sans Bold"/>
                <a:ea typeface="Open Sans Bold"/>
                <a:cs typeface="Open Sans Bold"/>
                <a:sym typeface="Open Sans Bold"/>
              </a:rPr>
              <a:t>member Management: Delete a member with Savings only</a:t>
            </a:r>
          </a:p>
        </p:txBody>
      </p:sp>
      <p:sp>
        <p:nvSpPr>
          <p:cNvPr id="15" name="TextBox 15"/>
          <p:cNvSpPr txBox="1"/>
          <p:nvPr/>
        </p:nvSpPr>
        <p:spPr>
          <a:xfrm>
            <a:off x="1039613" y="362640"/>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6" name="Freeform 16"/>
          <p:cNvSpPr/>
          <p:nvPr/>
        </p:nvSpPr>
        <p:spPr>
          <a:xfrm>
            <a:off x="15126017" y="6959198"/>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31564" y="1912283"/>
            <a:ext cx="4018963" cy="34531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Select member you wish to remove  from list. A checkmark, an ‘Edit’ button and a ‘Remove’ button appear. Select ‘Remove’</a:t>
            </a:r>
          </a:p>
        </p:txBody>
      </p:sp>
      <p:sp>
        <p:nvSpPr>
          <p:cNvPr id="6" name="TextBox 6"/>
          <p:cNvSpPr txBox="1"/>
          <p:nvPr/>
        </p:nvSpPr>
        <p:spPr>
          <a:xfrm>
            <a:off x="9558977" y="2049322"/>
            <a:ext cx="3283407" cy="54343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2: From the pop up, the member has a loan balance that will be deducted from their savings upon deletion, after which the group owes them 700 from the left over savings.</a:t>
            </a:r>
          </a:p>
        </p:txBody>
      </p:sp>
      <p:sp>
        <p:nvSpPr>
          <p:cNvPr id="7" name="Freeform 7"/>
          <p:cNvSpPr/>
          <p:nvPr/>
        </p:nvSpPr>
        <p:spPr>
          <a:xfrm rot="723081" flipV="1">
            <a:off x="3354605" y="5198622"/>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723081" flipV="1">
            <a:off x="12774608" y="5198622"/>
            <a:ext cx="933099" cy="333583"/>
          </a:xfrm>
          <a:custGeom>
            <a:avLst/>
            <a:gdLst/>
            <a:ahLst/>
            <a:cxnLst/>
            <a:rect l="l" t="t" r="r" b="b"/>
            <a:pathLst>
              <a:path w="933099" h="333583">
                <a:moveTo>
                  <a:pt x="0" y="333583"/>
                </a:moveTo>
                <a:lnTo>
                  <a:pt x="933100" y="333583"/>
                </a:lnTo>
                <a:lnTo>
                  <a:pt x="933100"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531564" y="311886"/>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0" name="Freeform 10"/>
          <p:cNvSpPr/>
          <p:nvPr/>
        </p:nvSpPr>
        <p:spPr>
          <a:xfrm>
            <a:off x="1972194" y="279433"/>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1" name="Freeform 11"/>
          <p:cNvSpPr/>
          <p:nvPr/>
        </p:nvSpPr>
        <p:spPr>
          <a:xfrm>
            <a:off x="6892390" y="8597752"/>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5009427" y="1423925"/>
            <a:ext cx="4090650" cy="8863075"/>
          </a:xfrm>
          <a:custGeom>
            <a:avLst/>
            <a:gdLst/>
            <a:ahLst/>
            <a:cxnLst/>
            <a:rect l="l" t="t" r="r" b="b"/>
            <a:pathLst>
              <a:path w="4090650" h="8863075">
                <a:moveTo>
                  <a:pt x="0" y="0"/>
                </a:moveTo>
                <a:lnTo>
                  <a:pt x="4090650" y="0"/>
                </a:lnTo>
                <a:lnTo>
                  <a:pt x="4090650" y="8863075"/>
                </a:lnTo>
                <a:lnTo>
                  <a:pt x="0" y="8863075"/>
                </a:lnTo>
                <a:lnTo>
                  <a:pt x="0" y="0"/>
                </a:lnTo>
                <a:close/>
              </a:path>
            </a:pathLst>
          </a:custGeom>
          <a:blipFill>
            <a:blip r:embed="rId8"/>
            <a:stretch>
              <a:fillRect/>
            </a:stretch>
          </a:blipFill>
        </p:spPr>
        <p:txBody>
          <a:bodyPr/>
          <a:lstStyle/>
          <a:p>
            <a:endParaRPr lang="en-GB"/>
          </a:p>
        </p:txBody>
      </p:sp>
      <p:sp>
        <p:nvSpPr>
          <p:cNvPr id="13" name="Freeform 13"/>
          <p:cNvSpPr/>
          <p:nvPr/>
        </p:nvSpPr>
        <p:spPr>
          <a:xfrm>
            <a:off x="6892390" y="8928026"/>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3732250" y="1423925"/>
            <a:ext cx="4090650" cy="8863075"/>
          </a:xfrm>
          <a:custGeom>
            <a:avLst/>
            <a:gdLst/>
            <a:ahLst/>
            <a:cxnLst/>
            <a:rect l="l" t="t" r="r" b="b"/>
            <a:pathLst>
              <a:path w="4090650" h="8863075">
                <a:moveTo>
                  <a:pt x="0" y="0"/>
                </a:moveTo>
                <a:lnTo>
                  <a:pt x="4090649" y="0"/>
                </a:lnTo>
                <a:lnTo>
                  <a:pt x="4090649" y="8863075"/>
                </a:lnTo>
                <a:lnTo>
                  <a:pt x="0" y="8863075"/>
                </a:lnTo>
                <a:lnTo>
                  <a:pt x="0" y="0"/>
                </a:lnTo>
                <a:close/>
              </a:path>
            </a:pathLst>
          </a:custGeom>
          <a:blipFill>
            <a:blip r:embed="rId9"/>
            <a:stretch>
              <a:fillRect/>
            </a:stretch>
          </a:blipFill>
        </p:spPr>
        <p:txBody>
          <a:bodyPr/>
          <a:lstStyle/>
          <a:p>
            <a:endParaRPr lang="en-GB"/>
          </a:p>
        </p:txBody>
      </p:sp>
      <p:sp>
        <p:nvSpPr>
          <p:cNvPr id="15" name="TextBox 15"/>
          <p:cNvSpPr txBox="1"/>
          <p:nvPr/>
        </p:nvSpPr>
        <p:spPr>
          <a:xfrm>
            <a:off x="3330063" y="34580"/>
            <a:ext cx="14957937" cy="1360402"/>
          </a:xfrm>
          <a:prstGeom prst="rect">
            <a:avLst/>
          </a:prstGeom>
        </p:spPr>
        <p:txBody>
          <a:bodyPr lIns="0" tIns="0" rIns="0" bIns="0" rtlCol="0" anchor="t">
            <a:spAutoFit/>
          </a:bodyPr>
          <a:lstStyle/>
          <a:p>
            <a:pPr algn="l">
              <a:lnSpc>
                <a:spcPts val="5336"/>
              </a:lnSpc>
            </a:pPr>
            <a:r>
              <a:rPr lang="en-US" sz="4560" b="1" dirty="0">
                <a:solidFill>
                  <a:srgbClr val="1F2020"/>
                </a:solidFill>
                <a:latin typeface="Open Sans Bold"/>
                <a:ea typeface="Open Sans Bold"/>
                <a:cs typeface="Open Sans Bold"/>
                <a:sym typeface="Open Sans Bold"/>
              </a:rPr>
              <a:t>member Management: Delete a member with more Savings than Loan</a:t>
            </a:r>
          </a:p>
        </p:txBody>
      </p:sp>
      <p:sp>
        <p:nvSpPr>
          <p:cNvPr id="16" name="TextBox 16"/>
          <p:cNvSpPr txBox="1"/>
          <p:nvPr/>
        </p:nvSpPr>
        <p:spPr>
          <a:xfrm>
            <a:off x="1039613" y="362640"/>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7" name="Freeform 17"/>
          <p:cNvSpPr/>
          <p:nvPr/>
        </p:nvSpPr>
        <p:spPr>
          <a:xfrm>
            <a:off x="15440157" y="7324068"/>
            <a:ext cx="2382743" cy="1273684"/>
          </a:xfrm>
          <a:custGeom>
            <a:avLst/>
            <a:gdLst/>
            <a:ahLst/>
            <a:cxnLst/>
            <a:rect l="l" t="t" r="r" b="b"/>
            <a:pathLst>
              <a:path w="2382743" h="1273684">
                <a:moveTo>
                  <a:pt x="0" y="0"/>
                </a:moveTo>
                <a:lnTo>
                  <a:pt x="2382742" y="0"/>
                </a:lnTo>
                <a:lnTo>
                  <a:pt x="2382742" y="1273684"/>
                </a:lnTo>
                <a:lnTo>
                  <a:pt x="0" y="1273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31564" y="1912283"/>
            <a:ext cx="4018963" cy="34531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Select member you wish to remove  from list. A checkmark, an ‘Edit’ button and a ‘Remove’ button appear. Select ‘Remove’</a:t>
            </a:r>
          </a:p>
        </p:txBody>
      </p:sp>
      <p:sp>
        <p:nvSpPr>
          <p:cNvPr id="6" name="TextBox 6"/>
          <p:cNvSpPr txBox="1"/>
          <p:nvPr/>
        </p:nvSpPr>
        <p:spPr>
          <a:xfrm>
            <a:off x="9558977" y="2049322"/>
            <a:ext cx="3283407" cy="49390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2: From the pop up, You can see that the member had a loan balance that was more than their savings. They owe the group 1200 upon their deletion.</a:t>
            </a:r>
          </a:p>
        </p:txBody>
      </p:sp>
      <p:sp>
        <p:nvSpPr>
          <p:cNvPr id="7" name="Freeform 7"/>
          <p:cNvSpPr/>
          <p:nvPr/>
        </p:nvSpPr>
        <p:spPr>
          <a:xfrm rot="723081" flipV="1">
            <a:off x="3354605" y="5198622"/>
            <a:ext cx="933099" cy="333583"/>
          </a:xfrm>
          <a:custGeom>
            <a:avLst/>
            <a:gdLst/>
            <a:ahLst/>
            <a:cxnLst/>
            <a:rect l="l" t="t" r="r" b="b"/>
            <a:pathLst>
              <a:path w="933099" h="333583">
                <a:moveTo>
                  <a:pt x="0" y="333583"/>
                </a:moveTo>
                <a:lnTo>
                  <a:pt x="933099" y="333583"/>
                </a:lnTo>
                <a:lnTo>
                  <a:pt x="933099" y="0"/>
                </a:lnTo>
                <a:lnTo>
                  <a:pt x="0" y="0"/>
                </a:lnTo>
                <a:lnTo>
                  <a:pt x="0" y="33358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723081" flipV="1">
            <a:off x="12375834" y="4976708"/>
            <a:ext cx="933099" cy="333583"/>
          </a:xfrm>
          <a:custGeom>
            <a:avLst/>
            <a:gdLst/>
            <a:ahLst/>
            <a:cxnLst/>
            <a:rect l="l" t="t" r="r" b="b"/>
            <a:pathLst>
              <a:path w="933099" h="333583">
                <a:moveTo>
                  <a:pt x="0" y="333584"/>
                </a:moveTo>
                <a:lnTo>
                  <a:pt x="933100" y="333584"/>
                </a:lnTo>
                <a:lnTo>
                  <a:pt x="933100" y="0"/>
                </a:lnTo>
                <a:lnTo>
                  <a:pt x="0" y="0"/>
                </a:lnTo>
                <a:lnTo>
                  <a:pt x="0" y="3335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531564" y="311886"/>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0" name="Freeform 10"/>
          <p:cNvSpPr/>
          <p:nvPr/>
        </p:nvSpPr>
        <p:spPr>
          <a:xfrm>
            <a:off x="1972194" y="279433"/>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1" name="Freeform 11"/>
          <p:cNvSpPr/>
          <p:nvPr/>
        </p:nvSpPr>
        <p:spPr>
          <a:xfrm>
            <a:off x="4938160" y="1394981"/>
            <a:ext cx="4205840" cy="8892019"/>
          </a:xfrm>
          <a:custGeom>
            <a:avLst/>
            <a:gdLst/>
            <a:ahLst/>
            <a:cxnLst/>
            <a:rect l="l" t="t" r="r" b="b"/>
            <a:pathLst>
              <a:path w="4205840" h="8892019">
                <a:moveTo>
                  <a:pt x="0" y="0"/>
                </a:moveTo>
                <a:lnTo>
                  <a:pt x="4205840" y="0"/>
                </a:lnTo>
                <a:lnTo>
                  <a:pt x="4205840" y="8892019"/>
                </a:lnTo>
                <a:lnTo>
                  <a:pt x="0" y="8892019"/>
                </a:lnTo>
                <a:lnTo>
                  <a:pt x="0" y="0"/>
                </a:lnTo>
                <a:close/>
              </a:path>
            </a:pathLst>
          </a:custGeom>
          <a:blipFill>
            <a:blip r:embed="rId6"/>
            <a:stretch>
              <a:fillRect t="-2481"/>
            </a:stretch>
          </a:blipFill>
        </p:spPr>
        <p:txBody>
          <a:bodyPr/>
          <a:lstStyle/>
          <a:p>
            <a:endParaRPr lang="en-GB"/>
          </a:p>
        </p:txBody>
      </p:sp>
      <p:sp>
        <p:nvSpPr>
          <p:cNvPr id="12" name="Freeform 12"/>
          <p:cNvSpPr/>
          <p:nvPr/>
        </p:nvSpPr>
        <p:spPr>
          <a:xfrm>
            <a:off x="7041080" y="8928026"/>
            <a:ext cx="2382743" cy="1273684"/>
          </a:xfrm>
          <a:custGeom>
            <a:avLst/>
            <a:gdLst/>
            <a:ahLst/>
            <a:cxnLst/>
            <a:rect l="l" t="t" r="r" b="b"/>
            <a:pathLst>
              <a:path w="2382743" h="1273684">
                <a:moveTo>
                  <a:pt x="0" y="0"/>
                </a:moveTo>
                <a:lnTo>
                  <a:pt x="2382743" y="0"/>
                </a:lnTo>
                <a:lnTo>
                  <a:pt x="2382743" y="1273684"/>
                </a:lnTo>
                <a:lnTo>
                  <a:pt x="0" y="1273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a:off x="13715547" y="1394981"/>
            <a:ext cx="4064644" cy="8806729"/>
          </a:xfrm>
          <a:custGeom>
            <a:avLst/>
            <a:gdLst/>
            <a:ahLst/>
            <a:cxnLst/>
            <a:rect l="l" t="t" r="r" b="b"/>
            <a:pathLst>
              <a:path w="4064644" h="8806729">
                <a:moveTo>
                  <a:pt x="0" y="0"/>
                </a:moveTo>
                <a:lnTo>
                  <a:pt x="4064644" y="0"/>
                </a:lnTo>
                <a:lnTo>
                  <a:pt x="4064644" y="8806729"/>
                </a:lnTo>
                <a:lnTo>
                  <a:pt x="0" y="8806729"/>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1039613" y="362640"/>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5" name="TextBox 15"/>
          <p:cNvSpPr txBox="1"/>
          <p:nvPr/>
        </p:nvSpPr>
        <p:spPr>
          <a:xfrm>
            <a:off x="3330063" y="34580"/>
            <a:ext cx="14957937" cy="1360402"/>
          </a:xfrm>
          <a:prstGeom prst="rect">
            <a:avLst/>
          </a:prstGeom>
        </p:spPr>
        <p:txBody>
          <a:bodyPr lIns="0" tIns="0" rIns="0" bIns="0" rtlCol="0" anchor="t">
            <a:spAutoFit/>
          </a:bodyPr>
          <a:lstStyle/>
          <a:p>
            <a:pPr algn="l">
              <a:lnSpc>
                <a:spcPts val="5336"/>
              </a:lnSpc>
            </a:pPr>
            <a:r>
              <a:rPr lang="en-US" sz="4560" b="1" dirty="0">
                <a:solidFill>
                  <a:srgbClr val="1F2020"/>
                </a:solidFill>
                <a:latin typeface="Open Sans Bold"/>
                <a:ea typeface="Open Sans Bold"/>
                <a:cs typeface="Open Sans Bold"/>
                <a:sym typeface="Open Sans Bold"/>
              </a:rPr>
              <a:t>member Management: Delete a member with Less Savings than Loan</a:t>
            </a:r>
          </a:p>
        </p:txBody>
      </p:sp>
      <p:sp>
        <p:nvSpPr>
          <p:cNvPr id="16" name="Freeform 16"/>
          <p:cNvSpPr/>
          <p:nvPr/>
        </p:nvSpPr>
        <p:spPr>
          <a:xfrm>
            <a:off x="15551301" y="7198962"/>
            <a:ext cx="2032322" cy="1086369"/>
          </a:xfrm>
          <a:custGeom>
            <a:avLst/>
            <a:gdLst/>
            <a:ahLst/>
            <a:cxnLst/>
            <a:rect l="l" t="t" r="r" b="b"/>
            <a:pathLst>
              <a:path w="2032322" h="1086369">
                <a:moveTo>
                  <a:pt x="0" y="0"/>
                </a:moveTo>
                <a:lnTo>
                  <a:pt x="2032322" y="0"/>
                </a:lnTo>
                <a:lnTo>
                  <a:pt x="2032322" y="1086368"/>
                </a:lnTo>
                <a:lnTo>
                  <a:pt x="0" y="10863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24544" flipV="1">
            <a:off x="2902718" y="4260064"/>
            <a:ext cx="1086459" cy="388409"/>
          </a:xfrm>
          <a:custGeom>
            <a:avLst/>
            <a:gdLst/>
            <a:ahLst/>
            <a:cxnLst/>
            <a:rect l="l" t="t" r="r" b="b"/>
            <a:pathLst>
              <a:path w="1086459" h="388409">
                <a:moveTo>
                  <a:pt x="0" y="388409"/>
                </a:moveTo>
                <a:lnTo>
                  <a:pt x="1086459" y="388409"/>
                </a:lnTo>
                <a:lnTo>
                  <a:pt x="1086459" y="0"/>
                </a:lnTo>
                <a:lnTo>
                  <a:pt x="0" y="0"/>
                </a:lnTo>
                <a:lnTo>
                  <a:pt x="0" y="38840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091150" y="1262584"/>
            <a:ext cx="4165115" cy="9024416"/>
          </a:xfrm>
          <a:custGeom>
            <a:avLst/>
            <a:gdLst/>
            <a:ahLst/>
            <a:cxnLst/>
            <a:rect l="l" t="t" r="r" b="b"/>
            <a:pathLst>
              <a:path w="4165115" h="9024416">
                <a:moveTo>
                  <a:pt x="0" y="0"/>
                </a:moveTo>
                <a:lnTo>
                  <a:pt x="4165115" y="0"/>
                </a:lnTo>
                <a:lnTo>
                  <a:pt x="4165115" y="9024416"/>
                </a:lnTo>
                <a:lnTo>
                  <a:pt x="0" y="9024416"/>
                </a:lnTo>
                <a:lnTo>
                  <a:pt x="0" y="0"/>
                </a:lnTo>
                <a:close/>
              </a:path>
            </a:pathLst>
          </a:custGeom>
          <a:blipFill>
            <a:blip r:embed="rId4"/>
            <a:stretch>
              <a:fillRect/>
            </a:stretch>
          </a:blipFill>
        </p:spPr>
        <p:txBody>
          <a:bodyPr/>
          <a:lstStyle/>
          <a:p>
            <a:endParaRPr lang="en-GB"/>
          </a:p>
        </p:txBody>
      </p:sp>
      <p:sp>
        <p:nvSpPr>
          <p:cNvPr id="4" name="Freeform 4"/>
          <p:cNvSpPr/>
          <p:nvPr/>
        </p:nvSpPr>
        <p:spPr>
          <a:xfrm>
            <a:off x="952500" y="499035"/>
            <a:ext cx="365679" cy="365679"/>
          </a:xfrm>
          <a:custGeom>
            <a:avLst/>
            <a:gdLst/>
            <a:ahLst/>
            <a:cxnLst/>
            <a:rect l="l" t="t" r="r" b="b"/>
            <a:pathLst>
              <a:path w="365679" h="365679">
                <a:moveTo>
                  <a:pt x="0" y="0"/>
                </a:moveTo>
                <a:lnTo>
                  <a:pt x="365679" y="0"/>
                </a:lnTo>
                <a:lnTo>
                  <a:pt x="365679" y="365678"/>
                </a:lnTo>
                <a:lnTo>
                  <a:pt x="0" y="365678"/>
                </a:lnTo>
                <a:lnTo>
                  <a:pt x="0" y="0"/>
                </a:lnTo>
                <a:close/>
              </a:path>
            </a:pathLst>
          </a:custGeom>
          <a:blipFill>
            <a:blip r:embed="rId5"/>
            <a:stretch>
              <a:fillRect/>
            </a:stretch>
          </a:blipFill>
          <a:ln cap="sq">
            <a:noFill/>
            <a:prstDash val="solid"/>
            <a:miter/>
          </a:ln>
        </p:spPr>
        <p:txBody>
          <a:bodyPr/>
          <a:lstStyle/>
          <a:p>
            <a:endParaRPr lang="en-GB"/>
          </a:p>
        </p:txBody>
      </p:sp>
      <p:sp>
        <p:nvSpPr>
          <p:cNvPr id="5" name="Freeform 5"/>
          <p:cNvSpPr/>
          <p:nvPr/>
        </p:nvSpPr>
        <p:spPr>
          <a:xfrm>
            <a:off x="2393130" y="466581"/>
            <a:ext cx="979606" cy="430585"/>
          </a:xfrm>
          <a:custGeom>
            <a:avLst/>
            <a:gdLst/>
            <a:ahLst/>
            <a:cxnLst/>
            <a:rect l="l" t="t" r="r" b="b"/>
            <a:pathLst>
              <a:path w="979606" h="430585">
                <a:moveTo>
                  <a:pt x="0" y="0"/>
                </a:moveTo>
                <a:lnTo>
                  <a:pt x="979606" y="0"/>
                </a:lnTo>
                <a:lnTo>
                  <a:pt x="979606" y="430586"/>
                </a:lnTo>
                <a:lnTo>
                  <a:pt x="0" y="430586"/>
                </a:lnTo>
                <a:lnTo>
                  <a:pt x="0" y="0"/>
                </a:lnTo>
                <a:close/>
              </a:path>
            </a:pathLst>
          </a:custGeom>
          <a:blipFill>
            <a:blip r:embed="rId6"/>
            <a:stretch>
              <a:fillRect/>
            </a:stretch>
          </a:blipFill>
        </p:spPr>
        <p:txBody>
          <a:bodyPr/>
          <a:lstStyle/>
          <a:p>
            <a:endParaRPr lang="en-GB"/>
          </a:p>
        </p:txBody>
      </p:sp>
      <p:sp>
        <p:nvSpPr>
          <p:cNvPr id="6" name="Freeform 6"/>
          <p:cNvSpPr/>
          <p:nvPr/>
        </p:nvSpPr>
        <p:spPr>
          <a:xfrm>
            <a:off x="4933146" y="7072296"/>
            <a:ext cx="2481123" cy="1326273"/>
          </a:xfrm>
          <a:custGeom>
            <a:avLst/>
            <a:gdLst/>
            <a:ahLst/>
            <a:cxnLst/>
            <a:rect l="l" t="t" r="r" b="b"/>
            <a:pathLst>
              <a:path w="2481123" h="1326273">
                <a:moveTo>
                  <a:pt x="0" y="0"/>
                </a:moveTo>
                <a:lnTo>
                  <a:pt x="2481123" y="0"/>
                </a:lnTo>
                <a:lnTo>
                  <a:pt x="2481123" y="1326273"/>
                </a:lnTo>
                <a:lnTo>
                  <a:pt x="0" y="1326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424544" flipV="1">
            <a:off x="11045903" y="4779346"/>
            <a:ext cx="1086459" cy="388409"/>
          </a:xfrm>
          <a:custGeom>
            <a:avLst/>
            <a:gdLst/>
            <a:ahLst/>
            <a:cxnLst/>
            <a:rect l="l" t="t" r="r" b="b"/>
            <a:pathLst>
              <a:path w="1086459" h="388409">
                <a:moveTo>
                  <a:pt x="0" y="388409"/>
                </a:moveTo>
                <a:lnTo>
                  <a:pt x="1086459" y="388409"/>
                </a:lnTo>
                <a:lnTo>
                  <a:pt x="1086459" y="0"/>
                </a:lnTo>
                <a:lnTo>
                  <a:pt x="0" y="0"/>
                </a:lnTo>
                <a:lnTo>
                  <a:pt x="0" y="38840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3329309" y="1262584"/>
            <a:ext cx="4165115" cy="9024416"/>
          </a:xfrm>
          <a:custGeom>
            <a:avLst/>
            <a:gdLst/>
            <a:ahLst/>
            <a:cxnLst/>
            <a:rect l="l" t="t" r="r" b="b"/>
            <a:pathLst>
              <a:path w="4165115" h="9024416">
                <a:moveTo>
                  <a:pt x="0" y="0"/>
                </a:moveTo>
                <a:lnTo>
                  <a:pt x="4165115" y="0"/>
                </a:lnTo>
                <a:lnTo>
                  <a:pt x="4165115" y="9024416"/>
                </a:lnTo>
                <a:lnTo>
                  <a:pt x="0" y="9024416"/>
                </a:lnTo>
                <a:lnTo>
                  <a:pt x="0" y="0"/>
                </a:lnTo>
                <a:close/>
              </a:path>
            </a:pathLst>
          </a:custGeom>
          <a:blipFill>
            <a:blip r:embed="rId9"/>
            <a:stretch>
              <a:fillRect/>
            </a:stretch>
          </a:blipFill>
        </p:spPr>
        <p:txBody>
          <a:bodyPr/>
          <a:lstStyle/>
          <a:p>
            <a:endParaRPr lang="en-GB"/>
          </a:p>
        </p:txBody>
      </p:sp>
      <p:sp>
        <p:nvSpPr>
          <p:cNvPr id="9" name="TextBox 9"/>
          <p:cNvSpPr txBox="1"/>
          <p:nvPr/>
        </p:nvSpPr>
        <p:spPr>
          <a:xfrm>
            <a:off x="4792936" y="296948"/>
            <a:ext cx="12466364" cy="679673"/>
          </a:xfrm>
          <a:prstGeom prst="rect">
            <a:avLst/>
          </a:prstGeom>
        </p:spPr>
        <p:txBody>
          <a:bodyPr lIns="0" tIns="0" rIns="0" bIns="0" rtlCol="0" anchor="t">
            <a:spAutoFit/>
          </a:bodyPr>
          <a:lstStyle/>
          <a:p>
            <a:pPr algn="l">
              <a:lnSpc>
                <a:spcPts val="5336"/>
              </a:lnSpc>
            </a:pPr>
            <a:r>
              <a:rPr lang="en-US" sz="4560" b="1" dirty="0">
                <a:solidFill>
                  <a:srgbClr val="1F2020"/>
                </a:solidFill>
                <a:latin typeface="Poppins Bold"/>
                <a:ea typeface="Poppins Bold"/>
                <a:cs typeface="Poppins Bold"/>
                <a:sym typeface="Poppins Bold"/>
              </a:rPr>
              <a:t>member Management: Delete a member</a:t>
            </a:r>
          </a:p>
        </p:txBody>
      </p:sp>
      <p:sp>
        <p:nvSpPr>
          <p:cNvPr id="10" name="TextBox 10"/>
          <p:cNvSpPr txBox="1"/>
          <p:nvPr/>
        </p:nvSpPr>
        <p:spPr>
          <a:xfrm>
            <a:off x="552740" y="1991738"/>
            <a:ext cx="3396040" cy="2462530"/>
          </a:xfrm>
          <a:prstGeom prst="rect">
            <a:avLst/>
          </a:prstGeom>
        </p:spPr>
        <p:txBody>
          <a:bodyPr lIns="0" tIns="0" rIns="0" bIns="0" rtlCol="0" anchor="t">
            <a:spAutoFit/>
          </a:bodyPr>
          <a:lstStyle/>
          <a:p>
            <a:pPr algn="l">
              <a:lnSpc>
                <a:spcPts val="3920"/>
              </a:lnSpc>
              <a:spcBef>
                <a:spcPct val="0"/>
              </a:spcBef>
            </a:pPr>
            <a:r>
              <a:rPr lang="en-US" sz="2800" b="1">
                <a:solidFill>
                  <a:srgbClr val="335ACF"/>
                </a:solidFill>
                <a:latin typeface="Open Sans Bold"/>
                <a:ea typeface="Open Sans Bold"/>
                <a:cs typeface="Open Sans Bold"/>
                <a:sym typeface="Open Sans Bold"/>
              </a:rPr>
              <a:t>STEP 3: Input any 2 pins to authorize deletion then click ‘Approve’ to complete.</a:t>
            </a:r>
          </a:p>
        </p:txBody>
      </p:sp>
      <p:sp>
        <p:nvSpPr>
          <p:cNvPr id="11" name="TextBox 11"/>
          <p:cNvSpPr txBox="1"/>
          <p:nvPr/>
        </p:nvSpPr>
        <p:spPr>
          <a:xfrm>
            <a:off x="1460549" y="549789"/>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2" name="TextBox 12"/>
          <p:cNvSpPr txBox="1"/>
          <p:nvPr/>
        </p:nvSpPr>
        <p:spPr>
          <a:xfrm>
            <a:off x="8544630" y="1756079"/>
            <a:ext cx="3396040" cy="2957830"/>
          </a:xfrm>
          <a:prstGeom prst="rect">
            <a:avLst/>
          </a:prstGeom>
        </p:spPr>
        <p:txBody>
          <a:bodyPr lIns="0" tIns="0" rIns="0" bIns="0" rtlCol="0" anchor="t">
            <a:spAutoFit/>
          </a:bodyPr>
          <a:lstStyle/>
          <a:p>
            <a:pPr algn="l">
              <a:lnSpc>
                <a:spcPts val="3920"/>
              </a:lnSpc>
              <a:spcBef>
                <a:spcPct val="0"/>
              </a:spcBef>
            </a:pPr>
            <a:r>
              <a:rPr lang="en-US" sz="2800" b="1">
                <a:solidFill>
                  <a:srgbClr val="335ACF"/>
                </a:solidFill>
                <a:latin typeface="Open Sans Bold"/>
                <a:ea typeface="Open Sans Bold"/>
                <a:cs typeface="Open Sans Bold"/>
                <a:sym typeface="Open Sans Bold"/>
              </a:rPr>
              <a:t>STEP 4: Once removal is approved, confirm that the member no longer exists on the list.</a:t>
            </a:r>
          </a:p>
        </p:txBody>
      </p:sp>
      <p:sp>
        <p:nvSpPr>
          <p:cNvPr id="13" name="TextBox 13"/>
          <p:cNvSpPr txBox="1"/>
          <p:nvPr/>
        </p:nvSpPr>
        <p:spPr>
          <a:xfrm>
            <a:off x="695110" y="7515223"/>
            <a:ext cx="3396040" cy="1967230"/>
          </a:xfrm>
          <a:prstGeom prst="rect">
            <a:avLst/>
          </a:prstGeom>
        </p:spPr>
        <p:txBody>
          <a:bodyPr lIns="0" tIns="0" rIns="0" bIns="0" rtlCol="0" anchor="t">
            <a:spAutoFit/>
          </a:bodyPr>
          <a:lstStyle/>
          <a:p>
            <a:pPr algn="l">
              <a:lnSpc>
                <a:spcPts val="3920"/>
              </a:lnSpc>
              <a:spcBef>
                <a:spcPct val="0"/>
              </a:spcBef>
            </a:pPr>
            <a:r>
              <a:rPr lang="en-US" sz="2800" b="1">
                <a:solidFill>
                  <a:srgbClr val="335ACF"/>
                </a:solidFill>
                <a:latin typeface="Open Sans Bold"/>
                <a:ea typeface="Open Sans Bold"/>
                <a:cs typeface="Open Sans Bold"/>
                <a:sym typeface="Open Sans Bold"/>
              </a:rPr>
              <a:t>You can stop the removal at this stage by clicking ‘Cancel’</a:t>
            </a:r>
          </a:p>
        </p:txBody>
      </p:sp>
      <p:sp>
        <p:nvSpPr>
          <p:cNvPr id="14" name="TextBox 14"/>
          <p:cNvSpPr txBox="1"/>
          <p:nvPr/>
        </p:nvSpPr>
        <p:spPr>
          <a:xfrm>
            <a:off x="9009344" y="7015146"/>
            <a:ext cx="3396040" cy="1471930"/>
          </a:xfrm>
          <a:prstGeom prst="rect">
            <a:avLst/>
          </a:prstGeom>
        </p:spPr>
        <p:txBody>
          <a:bodyPr lIns="0" tIns="0" rIns="0" bIns="0" rtlCol="0" anchor="t">
            <a:spAutoFit/>
          </a:bodyPr>
          <a:lstStyle/>
          <a:p>
            <a:pPr algn="l">
              <a:lnSpc>
                <a:spcPts val="3920"/>
              </a:lnSpc>
              <a:spcBef>
                <a:spcPct val="0"/>
              </a:spcBef>
            </a:pPr>
            <a:r>
              <a:rPr lang="en-US" sz="2800" b="1" dirty="0">
                <a:solidFill>
                  <a:srgbClr val="335ACF"/>
                </a:solidFill>
                <a:latin typeface="Open Sans Bold"/>
                <a:ea typeface="Open Sans Bold"/>
                <a:cs typeface="Open Sans Bold"/>
                <a:sym typeface="Open Sans Bold"/>
              </a:rPr>
              <a:t>members can only be removed one at a time.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1045" y="1748392"/>
            <a:ext cx="3109673" cy="19672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From the home page, select  ‘Go to Meeting’</a:t>
            </a:r>
          </a:p>
        </p:txBody>
      </p:sp>
      <p:sp>
        <p:nvSpPr>
          <p:cNvPr id="6" name="Freeform 6"/>
          <p:cNvSpPr/>
          <p:nvPr/>
        </p:nvSpPr>
        <p:spPr>
          <a:xfrm>
            <a:off x="3448936" y="1256894"/>
            <a:ext cx="4098526" cy="8885694"/>
          </a:xfrm>
          <a:custGeom>
            <a:avLst/>
            <a:gdLst/>
            <a:ahLst/>
            <a:cxnLst/>
            <a:rect l="l" t="t" r="r" b="b"/>
            <a:pathLst>
              <a:path w="4098526" h="8885694">
                <a:moveTo>
                  <a:pt x="0" y="0"/>
                </a:moveTo>
                <a:lnTo>
                  <a:pt x="4098526" y="0"/>
                </a:lnTo>
                <a:lnTo>
                  <a:pt x="4098526" y="8885694"/>
                </a:lnTo>
                <a:lnTo>
                  <a:pt x="0" y="8885694"/>
                </a:lnTo>
                <a:lnTo>
                  <a:pt x="0" y="0"/>
                </a:lnTo>
                <a:close/>
              </a:path>
            </a:pathLst>
          </a:custGeom>
          <a:blipFill>
            <a:blip r:embed="rId2"/>
            <a:stretch>
              <a:fillRect/>
            </a:stretch>
          </a:blipFill>
        </p:spPr>
        <p:txBody>
          <a:bodyPr/>
          <a:lstStyle/>
          <a:p>
            <a:endParaRPr lang="en-GB"/>
          </a:p>
        </p:txBody>
      </p:sp>
      <p:sp>
        <p:nvSpPr>
          <p:cNvPr id="7" name="Freeform 7"/>
          <p:cNvSpPr/>
          <p:nvPr/>
        </p:nvSpPr>
        <p:spPr>
          <a:xfrm>
            <a:off x="13100828" y="1256894"/>
            <a:ext cx="4099839" cy="8882984"/>
          </a:xfrm>
          <a:custGeom>
            <a:avLst/>
            <a:gdLst/>
            <a:ahLst/>
            <a:cxnLst/>
            <a:rect l="l" t="t" r="r" b="b"/>
            <a:pathLst>
              <a:path w="4099839" h="8882984">
                <a:moveTo>
                  <a:pt x="0" y="0"/>
                </a:moveTo>
                <a:lnTo>
                  <a:pt x="4099839" y="0"/>
                </a:lnTo>
                <a:lnTo>
                  <a:pt x="4099839" y="8882984"/>
                </a:lnTo>
                <a:lnTo>
                  <a:pt x="0" y="8882984"/>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6539773" y="241333"/>
            <a:ext cx="4982921"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Go To Meeting</a:t>
            </a:r>
          </a:p>
        </p:txBody>
      </p:sp>
      <p:sp>
        <p:nvSpPr>
          <p:cNvPr id="9" name="TextBox 9"/>
          <p:cNvSpPr txBox="1"/>
          <p:nvPr/>
        </p:nvSpPr>
        <p:spPr>
          <a:xfrm>
            <a:off x="8369657" y="1748392"/>
            <a:ext cx="3753906" cy="24625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2: On the pop up, select ‘Okay’ to start a meeting or ‘Cancel’ to go back to the home page.</a:t>
            </a:r>
          </a:p>
        </p:txBody>
      </p:sp>
      <p:sp>
        <p:nvSpPr>
          <p:cNvPr id="10" name="Freeform 10"/>
          <p:cNvSpPr/>
          <p:nvPr/>
        </p:nvSpPr>
        <p:spPr>
          <a:xfrm>
            <a:off x="3448936" y="3389997"/>
            <a:ext cx="2328367" cy="1244618"/>
          </a:xfrm>
          <a:custGeom>
            <a:avLst/>
            <a:gdLst/>
            <a:ahLst/>
            <a:cxnLst/>
            <a:rect l="l" t="t" r="r" b="b"/>
            <a:pathLst>
              <a:path w="2328367" h="1244618">
                <a:moveTo>
                  <a:pt x="0" y="0"/>
                </a:moveTo>
                <a:lnTo>
                  <a:pt x="2328366" y="0"/>
                </a:lnTo>
                <a:lnTo>
                  <a:pt x="2328366" y="1244618"/>
                </a:lnTo>
                <a:lnTo>
                  <a:pt x="0" y="1244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1028700" y="283742"/>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12" name="Freeform 12"/>
          <p:cNvSpPr/>
          <p:nvPr/>
        </p:nvSpPr>
        <p:spPr>
          <a:xfrm>
            <a:off x="2469330" y="251289"/>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1536749" y="334496"/>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4" name="Freeform 14"/>
          <p:cNvSpPr/>
          <p:nvPr/>
        </p:nvSpPr>
        <p:spPr>
          <a:xfrm rot="424544" flipV="1">
            <a:off x="1951640" y="3818101"/>
            <a:ext cx="1086459" cy="388409"/>
          </a:xfrm>
          <a:custGeom>
            <a:avLst/>
            <a:gdLst/>
            <a:ahLst/>
            <a:cxnLst/>
            <a:rect l="l" t="t" r="r" b="b"/>
            <a:pathLst>
              <a:path w="1086459" h="388409">
                <a:moveTo>
                  <a:pt x="0" y="388409"/>
                </a:moveTo>
                <a:lnTo>
                  <a:pt x="1086458" y="388409"/>
                </a:lnTo>
                <a:lnTo>
                  <a:pt x="1086458" y="0"/>
                </a:lnTo>
                <a:lnTo>
                  <a:pt x="0" y="0"/>
                </a:lnTo>
                <a:lnTo>
                  <a:pt x="0" y="3884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rot="424544" flipV="1">
            <a:off x="11245499" y="4440410"/>
            <a:ext cx="1086459" cy="388409"/>
          </a:xfrm>
          <a:custGeom>
            <a:avLst/>
            <a:gdLst/>
            <a:ahLst/>
            <a:cxnLst/>
            <a:rect l="l" t="t" r="r" b="b"/>
            <a:pathLst>
              <a:path w="1086459" h="388409">
                <a:moveTo>
                  <a:pt x="0" y="388409"/>
                </a:moveTo>
                <a:lnTo>
                  <a:pt x="1086459" y="388409"/>
                </a:lnTo>
                <a:lnTo>
                  <a:pt x="1086459" y="0"/>
                </a:lnTo>
                <a:lnTo>
                  <a:pt x="0" y="0"/>
                </a:lnTo>
                <a:lnTo>
                  <a:pt x="0" y="3884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14930933" y="6338032"/>
            <a:ext cx="2328367" cy="1244618"/>
          </a:xfrm>
          <a:custGeom>
            <a:avLst/>
            <a:gdLst/>
            <a:ahLst/>
            <a:cxnLst/>
            <a:rect l="l" t="t" r="r" b="b"/>
            <a:pathLst>
              <a:path w="2328367" h="1244618">
                <a:moveTo>
                  <a:pt x="0" y="0"/>
                </a:moveTo>
                <a:lnTo>
                  <a:pt x="2328367" y="0"/>
                </a:lnTo>
                <a:lnTo>
                  <a:pt x="2328367" y="1244618"/>
                </a:lnTo>
                <a:lnTo>
                  <a:pt x="0" y="1244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52539" y="1669947"/>
            <a:ext cx="10224015" cy="6353895"/>
          </a:xfrm>
          <a:prstGeom prst="rect">
            <a:avLst/>
          </a:prstGeom>
        </p:spPr>
        <p:txBody>
          <a:bodyPr wrap="square" lIns="0" tIns="0" rIns="0" bIns="0" rtlCol="0" anchor="t">
            <a:spAutoFit/>
          </a:bodyPr>
          <a:lstStyle/>
          <a:p>
            <a:pPr marL="722313" lvl="1" indent="-441325" algn="l">
              <a:lnSpc>
                <a:spcPts val="3653"/>
              </a:lnSpc>
              <a:buAutoNum type="arabicPeriod"/>
            </a:pPr>
            <a:r>
              <a:rPr lang="en-US" sz="2609" dirty="0">
                <a:solidFill>
                  <a:srgbClr val="1F2020"/>
                </a:solidFill>
                <a:latin typeface="Open Sans"/>
                <a:ea typeface="Open Sans"/>
                <a:cs typeface="Open Sans"/>
                <a:sym typeface="Open Sans"/>
              </a:rPr>
              <a:t> ‘Is this a share-out meeting’ - This checkmark should only be selected if the group has come to the end of their cycle and  are ready to distribute either part or all of the money accrued during the cycle. Most if not all loans should be cleared prior to the meeting .</a:t>
            </a:r>
          </a:p>
          <a:p>
            <a:pPr marL="722313" lvl="1" indent="-441325" algn="l">
              <a:lnSpc>
                <a:spcPts val="3653"/>
              </a:lnSpc>
              <a:buAutoNum type="arabicPeriod"/>
            </a:pPr>
            <a:r>
              <a:rPr lang="en-US" sz="2609" dirty="0">
                <a:solidFill>
                  <a:srgbClr val="1F2020"/>
                </a:solidFill>
                <a:latin typeface="Open Sans"/>
                <a:ea typeface="Open Sans"/>
                <a:cs typeface="Open Sans"/>
                <a:sym typeface="Open Sans"/>
              </a:rPr>
              <a:t>Check Cash balances at the start of meeting - These values are as a result of data saved in the previous meeting displayed here to ensure starting balances can be validated through counting cash or by study of bank statements.</a:t>
            </a:r>
          </a:p>
          <a:p>
            <a:pPr marL="722313" lvl="1" indent="-441325" algn="l">
              <a:lnSpc>
                <a:spcPts val="3653"/>
              </a:lnSpc>
              <a:spcBef>
                <a:spcPct val="0"/>
              </a:spcBef>
              <a:buAutoNum type="arabicPeriod"/>
            </a:pPr>
            <a:r>
              <a:rPr lang="en-US" sz="2609" dirty="0">
                <a:solidFill>
                  <a:srgbClr val="1F2020"/>
                </a:solidFill>
                <a:latin typeface="Open Sans"/>
                <a:ea typeface="Open Sans"/>
                <a:cs typeface="Open Sans"/>
                <a:sym typeface="Open Sans"/>
              </a:rPr>
              <a:t>Social Fund - This opens a series of screens to help the group manage their Social Fund as well as track the contributions, loans and grants given from the Social Fund. This must be done at the start of a new meeting.</a:t>
            </a:r>
          </a:p>
        </p:txBody>
      </p:sp>
      <p:sp>
        <p:nvSpPr>
          <p:cNvPr id="6" name="Freeform 6"/>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7" name="Freeform 7"/>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6652539" y="151798"/>
            <a:ext cx="4982921"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Meeting Steps</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pic>
        <p:nvPicPr>
          <p:cNvPr id="12" name="Picture 11">
            <a:extLst>
              <a:ext uri="{FF2B5EF4-FFF2-40B4-BE49-F238E27FC236}">
                <a16:creationId xmlns:a16="http://schemas.microsoft.com/office/drawing/2014/main" id="{F57E34A0-D846-028D-4E26-74442765966D}"/>
              </a:ext>
            </a:extLst>
          </p:cNvPr>
          <p:cNvPicPr>
            <a:picLocks noChangeAspect="1"/>
          </p:cNvPicPr>
          <p:nvPr/>
        </p:nvPicPr>
        <p:blipFill>
          <a:blip r:embed="rId4"/>
          <a:stretch>
            <a:fillRect/>
          </a:stretch>
        </p:blipFill>
        <p:spPr>
          <a:xfrm>
            <a:off x="760721" y="1485900"/>
            <a:ext cx="5477079" cy="8001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1203374" y="883549"/>
            <a:ext cx="4502010" cy="9258300"/>
          </a:xfrm>
          <a:custGeom>
            <a:avLst/>
            <a:gdLst/>
            <a:ahLst/>
            <a:cxnLst/>
            <a:rect l="l" t="t" r="r" b="b"/>
            <a:pathLst>
              <a:path w="4502010" h="9258300">
                <a:moveTo>
                  <a:pt x="0" y="0"/>
                </a:moveTo>
                <a:lnTo>
                  <a:pt x="4502010" y="0"/>
                </a:lnTo>
                <a:lnTo>
                  <a:pt x="4502010" y="9258300"/>
                </a:lnTo>
                <a:lnTo>
                  <a:pt x="0" y="9258300"/>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7396728" y="1669947"/>
            <a:ext cx="9479826" cy="7085081"/>
          </a:xfrm>
          <a:prstGeom prst="rect">
            <a:avLst/>
          </a:prstGeom>
        </p:spPr>
        <p:txBody>
          <a:bodyPr lIns="0" tIns="0" rIns="0" bIns="0" rtlCol="0" anchor="t">
            <a:spAutoFit/>
          </a:bodyPr>
          <a:lstStyle/>
          <a:p>
            <a:pPr marL="563433" lvl="1" indent="-281717" algn="l">
              <a:lnSpc>
                <a:spcPts val="3653"/>
              </a:lnSpc>
              <a:buAutoNum type="arabicPeriod"/>
            </a:pPr>
            <a:r>
              <a:rPr lang="en-US" sz="2609" dirty="0">
                <a:solidFill>
                  <a:srgbClr val="1F2020"/>
                </a:solidFill>
                <a:latin typeface="Open Sans"/>
                <a:ea typeface="Open Sans"/>
                <a:cs typeface="Open Sans"/>
                <a:sym typeface="Open Sans"/>
              </a:rPr>
              <a:t>Prior Cash in Social Fund - This will show the value recorded for Cash in Social Fund from the last meeting.</a:t>
            </a:r>
          </a:p>
          <a:p>
            <a:pPr marL="563433" lvl="1" indent="-281717" algn="l">
              <a:lnSpc>
                <a:spcPts val="3653"/>
              </a:lnSpc>
              <a:buAutoNum type="arabicPeriod"/>
            </a:pPr>
            <a:r>
              <a:rPr lang="en-US" sz="2609" dirty="0">
                <a:solidFill>
                  <a:srgbClr val="1F2020"/>
                </a:solidFill>
                <a:latin typeface="Open Sans"/>
                <a:ea typeface="Open Sans"/>
                <a:cs typeface="Open Sans"/>
                <a:sym typeface="Open Sans"/>
              </a:rPr>
              <a:t>member Contribution - where the record keeper will manage member contributions.</a:t>
            </a:r>
          </a:p>
          <a:p>
            <a:pPr marL="563433" lvl="1" indent="-281717" algn="l">
              <a:lnSpc>
                <a:spcPts val="3653"/>
              </a:lnSpc>
              <a:buAutoNum type="arabicPeriod"/>
            </a:pPr>
            <a:r>
              <a:rPr lang="en-US" sz="2609" dirty="0">
                <a:solidFill>
                  <a:srgbClr val="1F2020"/>
                </a:solidFill>
                <a:latin typeface="Open Sans"/>
                <a:ea typeface="Open Sans"/>
                <a:cs typeface="Open Sans"/>
                <a:sym typeface="Open Sans"/>
              </a:rPr>
              <a:t>Repay Social Fund Loan - For any loans given from the Social Fund, repayments will be tracked here.</a:t>
            </a:r>
          </a:p>
          <a:p>
            <a:pPr marL="563433" lvl="1" indent="-281717" algn="l">
              <a:lnSpc>
                <a:spcPts val="3653"/>
              </a:lnSpc>
              <a:buAutoNum type="arabicPeriod"/>
            </a:pPr>
            <a:r>
              <a:rPr lang="en-US" sz="2609" dirty="0">
                <a:solidFill>
                  <a:srgbClr val="1F2020"/>
                </a:solidFill>
                <a:latin typeface="Open Sans"/>
                <a:ea typeface="Open Sans"/>
                <a:cs typeface="Open Sans"/>
                <a:sym typeface="Open Sans"/>
              </a:rPr>
              <a:t>Loans and Grants - Any loans or grants to be given are first recorded here by the record keeper.</a:t>
            </a:r>
          </a:p>
          <a:p>
            <a:pPr marL="563433" lvl="1" indent="-281717" algn="l">
              <a:lnSpc>
                <a:spcPts val="3653"/>
              </a:lnSpc>
              <a:buAutoNum type="arabicPeriod"/>
            </a:pPr>
            <a:r>
              <a:rPr lang="en-US" sz="2609" dirty="0">
                <a:solidFill>
                  <a:srgbClr val="1F2020"/>
                </a:solidFill>
                <a:latin typeface="Open Sans"/>
                <a:ea typeface="Open Sans"/>
                <a:cs typeface="Open Sans"/>
                <a:sym typeface="Open Sans"/>
              </a:rPr>
              <a:t>Transactions in Meeting - This gives a summary of all the transactions done in the Social fund activities. (contributions, loan repayments, loans disbursed and grants issued).</a:t>
            </a:r>
          </a:p>
          <a:p>
            <a:pPr marL="563433" lvl="1" indent="-281717" algn="l">
              <a:lnSpc>
                <a:spcPts val="3653"/>
              </a:lnSpc>
              <a:spcBef>
                <a:spcPct val="0"/>
              </a:spcBef>
              <a:buAutoNum type="arabicPeriod"/>
            </a:pPr>
            <a:r>
              <a:rPr lang="en-US" sz="2609" dirty="0">
                <a:solidFill>
                  <a:srgbClr val="1F2020"/>
                </a:solidFill>
                <a:latin typeface="Open Sans"/>
                <a:ea typeface="Open Sans"/>
                <a:cs typeface="Open Sans"/>
                <a:sym typeface="Open Sans"/>
              </a:rPr>
              <a:t>Ending Cash in Social Fund - This value will be calculated based on the transactions done in the Social Fund </a:t>
            </a:r>
            <a:r>
              <a:rPr lang="en-US" sz="2609" dirty="0" err="1">
                <a:solidFill>
                  <a:srgbClr val="1F2020"/>
                </a:solidFill>
                <a:latin typeface="Open Sans"/>
                <a:ea typeface="Open Sans"/>
                <a:cs typeface="Open Sans"/>
                <a:sym typeface="Open Sans"/>
              </a:rPr>
              <a:t>Activites</a:t>
            </a:r>
            <a:r>
              <a:rPr lang="en-US" sz="2609" dirty="0">
                <a:solidFill>
                  <a:srgbClr val="1F2020"/>
                </a:solidFill>
                <a:latin typeface="Open Sans"/>
                <a:ea typeface="Open Sans"/>
                <a:cs typeface="Open Sans"/>
                <a:sym typeface="Open Sans"/>
              </a:rPr>
              <a:t>.</a:t>
            </a:r>
          </a:p>
        </p:txBody>
      </p:sp>
      <p:sp>
        <p:nvSpPr>
          <p:cNvPr id="9" name="TextBox 9"/>
          <p:cNvSpPr txBox="1"/>
          <p:nvPr/>
        </p:nvSpPr>
        <p:spPr>
          <a:xfrm>
            <a:off x="5848259" y="151798"/>
            <a:ext cx="11411041"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Meeting Steps: Social Fund Activities</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7201745" y="3370947"/>
            <a:ext cx="9479826" cy="1661549"/>
          </a:xfrm>
          <a:prstGeom prst="rect">
            <a:avLst/>
          </a:prstGeom>
        </p:spPr>
        <p:txBody>
          <a:bodyPr lIns="0" tIns="0" rIns="0" bIns="0" rtlCol="0" anchor="t">
            <a:spAutoFit/>
          </a:bodyPr>
          <a:lstStyle/>
          <a:p>
            <a:pPr algn="l">
              <a:lnSpc>
                <a:spcPts val="4493"/>
              </a:lnSpc>
              <a:spcBef>
                <a:spcPct val="0"/>
              </a:spcBef>
            </a:pPr>
            <a:r>
              <a:rPr lang="en-US" sz="3209">
                <a:solidFill>
                  <a:srgbClr val="1F2020"/>
                </a:solidFill>
                <a:latin typeface="Open Sans"/>
                <a:ea typeface="Open Sans"/>
                <a:cs typeface="Open Sans"/>
                <a:sym typeface="Open Sans"/>
              </a:rPr>
              <a:t>The record keeper will select individual members from the list to record and save their contribution amount.</a:t>
            </a:r>
          </a:p>
        </p:txBody>
      </p:sp>
      <p:sp>
        <p:nvSpPr>
          <p:cNvPr id="8" name="Freeform 8"/>
          <p:cNvSpPr/>
          <p:nvPr/>
        </p:nvSpPr>
        <p:spPr>
          <a:xfrm>
            <a:off x="1203374" y="1028700"/>
            <a:ext cx="4396892" cy="9042127"/>
          </a:xfrm>
          <a:custGeom>
            <a:avLst/>
            <a:gdLst/>
            <a:ahLst/>
            <a:cxnLst/>
            <a:rect l="l" t="t" r="r" b="b"/>
            <a:pathLst>
              <a:path w="4396892" h="9042127">
                <a:moveTo>
                  <a:pt x="0" y="0"/>
                </a:moveTo>
                <a:lnTo>
                  <a:pt x="4396892" y="0"/>
                </a:lnTo>
                <a:lnTo>
                  <a:pt x="4396892" y="9042127"/>
                </a:lnTo>
                <a:lnTo>
                  <a:pt x="0" y="9042127"/>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5705384" y="161323"/>
            <a:ext cx="12472548" cy="641201"/>
          </a:xfrm>
          <a:prstGeom prst="rect">
            <a:avLst/>
          </a:prstGeom>
        </p:spPr>
        <p:txBody>
          <a:bodyPr lIns="0" tIns="0" rIns="0" bIns="0" rtlCol="0" anchor="t">
            <a:spAutoFit/>
          </a:bodyPr>
          <a:lstStyle/>
          <a:p>
            <a:pPr algn="l">
              <a:lnSpc>
                <a:spcPts val="4999"/>
              </a:lnSpc>
            </a:pPr>
            <a:r>
              <a:rPr lang="en-US" sz="4273" b="1" dirty="0">
                <a:solidFill>
                  <a:srgbClr val="1F2020"/>
                </a:solidFill>
                <a:latin typeface="Poppins Bold"/>
                <a:ea typeface="Poppins Bold"/>
                <a:cs typeface="Poppins Bold"/>
                <a:sym typeface="Poppins Bold"/>
              </a:rPr>
              <a:t>Social Fund Activities: member Contribution</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1" name="Freeform 11"/>
          <p:cNvSpPr/>
          <p:nvPr/>
        </p:nvSpPr>
        <p:spPr>
          <a:xfrm>
            <a:off x="1461575" y="3428097"/>
            <a:ext cx="2328367" cy="1244618"/>
          </a:xfrm>
          <a:custGeom>
            <a:avLst/>
            <a:gdLst/>
            <a:ahLst/>
            <a:cxnLst/>
            <a:rect l="l" t="t" r="r" b="b"/>
            <a:pathLst>
              <a:path w="2328367" h="1244618">
                <a:moveTo>
                  <a:pt x="0" y="0"/>
                </a:moveTo>
                <a:lnTo>
                  <a:pt x="2328366" y="0"/>
                </a:lnTo>
                <a:lnTo>
                  <a:pt x="2328366" y="1244618"/>
                </a:lnTo>
                <a:lnTo>
                  <a:pt x="0" y="1244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0229" y="4470746"/>
            <a:ext cx="8252837" cy="82528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27240" y="3710399"/>
            <a:ext cx="1042538" cy="47625"/>
            <a:chOff x="0" y="0"/>
            <a:chExt cx="274578" cy="12543"/>
          </a:xfrm>
        </p:grpSpPr>
        <p:sp>
          <p:nvSpPr>
            <p:cNvPr id="6" name="Freeform 6"/>
            <p:cNvSpPr/>
            <p:nvPr/>
          </p:nvSpPr>
          <p:spPr>
            <a:xfrm>
              <a:off x="0" y="0"/>
              <a:ext cx="274578" cy="12543"/>
            </a:xfrm>
            <a:custGeom>
              <a:avLst/>
              <a:gdLst/>
              <a:ahLst/>
              <a:cxnLst/>
              <a:rect l="l" t="t" r="r" b="b"/>
              <a:pathLst>
                <a:path w="274578" h="12543">
                  <a:moveTo>
                    <a:pt x="6272" y="0"/>
                  </a:moveTo>
                  <a:lnTo>
                    <a:pt x="268306" y="0"/>
                  </a:lnTo>
                  <a:cubicBezTo>
                    <a:pt x="269970" y="0"/>
                    <a:pt x="271565" y="661"/>
                    <a:pt x="272741" y="1837"/>
                  </a:cubicBezTo>
                  <a:cubicBezTo>
                    <a:pt x="273917" y="3013"/>
                    <a:pt x="274578" y="4608"/>
                    <a:pt x="274578" y="6272"/>
                  </a:cubicBezTo>
                  <a:lnTo>
                    <a:pt x="274578" y="6272"/>
                  </a:lnTo>
                  <a:cubicBezTo>
                    <a:pt x="274578" y="7935"/>
                    <a:pt x="273917" y="9530"/>
                    <a:pt x="272741" y="10706"/>
                  </a:cubicBezTo>
                  <a:cubicBezTo>
                    <a:pt x="271565" y="11882"/>
                    <a:pt x="269970" y="12543"/>
                    <a:pt x="268306"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335ACF"/>
            </a:solidFill>
          </p:spPr>
          <p:txBody>
            <a:bodyPr/>
            <a:lstStyle/>
            <a:p>
              <a:endParaRPr lang="en-GB"/>
            </a:p>
          </p:txBody>
        </p:sp>
        <p:sp>
          <p:nvSpPr>
            <p:cNvPr id="7" name="TextBox 7"/>
            <p:cNvSpPr txBox="1"/>
            <p:nvPr/>
          </p:nvSpPr>
          <p:spPr>
            <a:xfrm>
              <a:off x="0" y="-38100"/>
              <a:ext cx="274578" cy="5064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927240" y="4748749"/>
            <a:ext cx="677751" cy="67775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5953135" y="4748749"/>
            <a:ext cx="677751" cy="6777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1812986" y="6243065"/>
            <a:ext cx="677751" cy="67775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5953135" y="6185701"/>
            <a:ext cx="677751" cy="67775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20" name="Group 20"/>
          <p:cNvGrpSpPr/>
          <p:nvPr/>
        </p:nvGrpSpPr>
        <p:grpSpPr>
          <a:xfrm>
            <a:off x="1837863" y="8203840"/>
            <a:ext cx="677751" cy="6777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23" name="Freeform 23"/>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24" name="Freeform 24"/>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grpSp>
        <p:nvGrpSpPr>
          <p:cNvPr id="25" name="Group 25"/>
          <p:cNvGrpSpPr/>
          <p:nvPr/>
        </p:nvGrpSpPr>
        <p:grpSpPr>
          <a:xfrm>
            <a:off x="5906433" y="7846288"/>
            <a:ext cx="677751" cy="67775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ACF"/>
            </a:solidFill>
          </p:spPr>
          <p:txBody>
            <a:bodyPr/>
            <a:lstStyle/>
            <a:p>
              <a:endParaRPr lang="en-GB"/>
            </a:p>
          </p:txBody>
        </p:sp>
        <p:sp>
          <p:nvSpPr>
            <p:cNvPr id="27" name="TextBox 27"/>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28" name="Freeform 28"/>
          <p:cNvSpPr/>
          <p:nvPr/>
        </p:nvSpPr>
        <p:spPr>
          <a:xfrm>
            <a:off x="12687300" y="484755"/>
            <a:ext cx="4345837" cy="8937133"/>
          </a:xfrm>
          <a:custGeom>
            <a:avLst/>
            <a:gdLst/>
            <a:ahLst/>
            <a:cxnLst/>
            <a:rect l="l" t="t" r="r" b="b"/>
            <a:pathLst>
              <a:path w="4345837" h="8937133">
                <a:moveTo>
                  <a:pt x="0" y="0"/>
                </a:moveTo>
                <a:lnTo>
                  <a:pt x="4345837" y="0"/>
                </a:lnTo>
                <a:lnTo>
                  <a:pt x="4345837" y="8937133"/>
                </a:lnTo>
                <a:lnTo>
                  <a:pt x="0" y="8937133"/>
                </a:lnTo>
                <a:lnTo>
                  <a:pt x="0" y="0"/>
                </a:lnTo>
                <a:close/>
              </a:path>
            </a:pathLst>
          </a:custGeom>
          <a:blipFill>
            <a:blip r:embed="rId4"/>
            <a:stretch>
              <a:fillRect/>
            </a:stretch>
          </a:blipFill>
        </p:spPr>
        <p:txBody>
          <a:bodyPr/>
          <a:lstStyle/>
          <a:p>
            <a:endParaRPr lang="en-GB"/>
          </a:p>
        </p:txBody>
      </p:sp>
      <p:sp>
        <p:nvSpPr>
          <p:cNvPr id="29" name="TextBox 29"/>
          <p:cNvSpPr txBox="1"/>
          <p:nvPr/>
        </p:nvSpPr>
        <p:spPr>
          <a:xfrm>
            <a:off x="1927240" y="2105323"/>
            <a:ext cx="4982921" cy="1360402"/>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Application Advantages</a:t>
            </a:r>
          </a:p>
        </p:txBody>
      </p:sp>
      <p:sp>
        <p:nvSpPr>
          <p:cNvPr id="30" name="TextBox 30"/>
          <p:cNvSpPr txBox="1"/>
          <p:nvPr/>
        </p:nvSpPr>
        <p:spPr>
          <a:xfrm>
            <a:off x="2874528" y="4915221"/>
            <a:ext cx="2243577" cy="356235"/>
          </a:xfrm>
          <a:prstGeom prst="rect">
            <a:avLst/>
          </a:prstGeom>
        </p:spPr>
        <p:txBody>
          <a:bodyPr lIns="0" tIns="0" rIns="0" bIns="0" rtlCol="0" anchor="t">
            <a:spAutoFit/>
          </a:bodyPr>
          <a:lstStyle/>
          <a:p>
            <a:pPr algn="l">
              <a:lnSpc>
                <a:spcPts val="2939"/>
              </a:lnSpc>
              <a:spcBef>
                <a:spcPct val="0"/>
              </a:spcBef>
            </a:pPr>
            <a:r>
              <a:rPr lang="en-US" sz="2099">
                <a:solidFill>
                  <a:srgbClr val="1F2020"/>
                </a:solidFill>
                <a:latin typeface="Open Sans"/>
                <a:ea typeface="Open Sans"/>
                <a:cs typeface="Open Sans"/>
                <a:sym typeface="Open Sans"/>
              </a:rPr>
              <a:t>Cloud Backup</a:t>
            </a:r>
          </a:p>
        </p:txBody>
      </p:sp>
      <p:sp>
        <p:nvSpPr>
          <p:cNvPr id="31" name="TextBox 31"/>
          <p:cNvSpPr txBox="1"/>
          <p:nvPr/>
        </p:nvSpPr>
        <p:spPr>
          <a:xfrm>
            <a:off x="2018060" y="4924746"/>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01</a:t>
            </a:r>
          </a:p>
        </p:txBody>
      </p:sp>
      <p:sp>
        <p:nvSpPr>
          <p:cNvPr id="32" name="TextBox 32"/>
          <p:cNvSpPr txBox="1"/>
          <p:nvPr/>
        </p:nvSpPr>
        <p:spPr>
          <a:xfrm>
            <a:off x="6900423" y="4710649"/>
            <a:ext cx="2243577" cy="727710"/>
          </a:xfrm>
          <a:prstGeom prst="rect">
            <a:avLst/>
          </a:prstGeom>
        </p:spPr>
        <p:txBody>
          <a:bodyPr lIns="0" tIns="0" rIns="0" bIns="0" rtlCol="0" anchor="t">
            <a:spAutoFit/>
          </a:bodyPr>
          <a:lstStyle/>
          <a:p>
            <a:pPr algn="l">
              <a:lnSpc>
                <a:spcPts val="2939"/>
              </a:lnSpc>
              <a:spcBef>
                <a:spcPct val="0"/>
              </a:spcBef>
            </a:pPr>
            <a:r>
              <a:rPr lang="en-US" sz="2099">
                <a:solidFill>
                  <a:srgbClr val="1F2020"/>
                </a:solidFill>
                <a:latin typeface="Open Sans"/>
                <a:ea typeface="Open Sans"/>
                <a:cs typeface="Open Sans"/>
                <a:sym typeface="Open Sans"/>
              </a:rPr>
              <a:t>Group Financial Report</a:t>
            </a:r>
          </a:p>
        </p:txBody>
      </p:sp>
      <p:sp>
        <p:nvSpPr>
          <p:cNvPr id="33" name="TextBox 33"/>
          <p:cNvSpPr txBox="1"/>
          <p:nvPr/>
        </p:nvSpPr>
        <p:spPr>
          <a:xfrm>
            <a:off x="6043955" y="4924746"/>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34" name="TextBox 34"/>
          <p:cNvSpPr txBox="1"/>
          <p:nvPr/>
        </p:nvSpPr>
        <p:spPr>
          <a:xfrm>
            <a:off x="2760274" y="6204965"/>
            <a:ext cx="2243577" cy="1099185"/>
          </a:xfrm>
          <a:prstGeom prst="rect">
            <a:avLst/>
          </a:prstGeom>
        </p:spPr>
        <p:txBody>
          <a:bodyPr lIns="0" tIns="0" rIns="0" bIns="0" rtlCol="0" anchor="t">
            <a:spAutoFit/>
          </a:bodyPr>
          <a:lstStyle/>
          <a:p>
            <a:pPr algn="l">
              <a:lnSpc>
                <a:spcPts val="2939"/>
              </a:lnSpc>
              <a:spcBef>
                <a:spcPct val="0"/>
              </a:spcBef>
            </a:pPr>
            <a:r>
              <a:rPr lang="en-US" sz="2099" dirty="0">
                <a:solidFill>
                  <a:srgbClr val="1F2020"/>
                </a:solidFill>
                <a:latin typeface="Open Sans"/>
                <a:ea typeface="Open Sans"/>
                <a:cs typeface="Open Sans"/>
                <a:sym typeface="Open Sans"/>
              </a:rPr>
              <a:t>member Report shared through SMS</a:t>
            </a:r>
          </a:p>
        </p:txBody>
      </p:sp>
      <p:sp>
        <p:nvSpPr>
          <p:cNvPr id="35" name="TextBox 35"/>
          <p:cNvSpPr txBox="1"/>
          <p:nvPr/>
        </p:nvSpPr>
        <p:spPr>
          <a:xfrm>
            <a:off x="1903806" y="6419063"/>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03</a:t>
            </a:r>
          </a:p>
        </p:txBody>
      </p:sp>
      <p:sp>
        <p:nvSpPr>
          <p:cNvPr id="36" name="TextBox 36"/>
          <p:cNvSpPr txBox="1"/>
          <p:nvPr/>
        </p:nvSpPr>
        <p:spPr>
          <a:xfrm>
            <a:off x="6900423" y="6147601"/>
            <a:ext cx="2243577" cy="1099185"/>
          </a:xfrm>
          <a:prstGeom prst="rect">
            <a:avLst/>
          </a:prstGeom>
        </p:spPr>
        <p:txBody>
          <a:bodyPr lIns="0" tIns="0" rIns="0" bIns="0" rtlCol="0" anchor="t">
            <a:spAutoFit/>
          </a:bodyPr>
          <a:lstStyle/>
          <a:p>
            <a:pPr algn="l">
              <a:lnSpc>
                <a:spcPts val="2939"/>
              </a:lnSpc>
              <a:spcBef>
                <a:spcPct val="0"/>
              </a:spcBef>
            </a:pPr>
            <a:r>
              <a:rPr lang="en-US" sz="2099">
                <a:solidFill>
                  <a:srgbClr val="1F2020"/>
                </a:solidFill>
                <a:latin typeface="Open Sans"/>
                <a:ea typeface="Open Sans"/>
                <a:cs typeface="Open Sans"/>
                <a:sym typeface="Open Sans"/>
              </a:rPr>
              <a:t>Complex  share-out calculations made easy</a:t>
            </a:r>
          </a:p>
        </p:txBody>
      </p:sp>
      <p:sp>
        <p:nvSpPr>
          <p:cNvPr id="37" name="TextBox 37"/>
          <p:cNvSpPr txBox="1"/>
          <p:nvPr/>
        </p:nvSpPr>
        <p:spPr>
          <a:xfrm>
            <a:off x="6043955" y="6361698"/>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04</a:t>
            </a:r>
          </a:p>
        </p:txBody>
      </p:sp>
      <p:sp>
        <p:nvSpPr>
          <p:cNvPr id="38" name="TextBox 38"/>
          <p:cNvSpPr txBox="1"/>
          <p:nvPr/>
        </p:nvSpPr>
        <p:spPr>
          <a:xfrm>
            <a:off x="2760274" y="8085201"/>
            <a:ext cx="2243577" cy="727710"/>
          </a:xfrm>
          <a:prstGeom prst="rect">
            <a:avLst/>
          </a:prstGeom>
        </p:spPr>
        <p:txBody>
          <a:bodyPr lIns="0" tIns="0" rIns="0" bIns="0" rtlCol="0" anchor="t">
            <a:spAutoFit/>
          </a:bodyPr>
          <a:lstStyle/>
          <a:p>
            <a:pPr algn="l">
              <a:lnSpc>
                <a:spcPts val="2939"/>
              </a:lnSpc>
              <a:spcBef>
                <a:spcPct val="0"/>
              </a:spcBef>
            </a:pPr>
            <a:r>
              <a:rPr lang="en-US" sz="2099" dirty="0">
                <a:solidFill>
                  <a:srgbClr val="1F2020"/>
                </a:solidFill>
                <a:latin typeface="Open Sans"/>
                <a:ea typeface="Open Sans"/>
                <a:cs typeface="Open Sans"/>
                <a:sym typeface="Open Sans"/>
              </a:rPr>
              <a:t>Translated in 9 languages</a:t>
            </a:r>
          </a:p>
        </p:txBody>
      </p:sp>
      <p:sp>
        <p:nvSpPr>
          <p:cNvPr id="39" name="TextBox 39"/>
          <p:cNvSpPr txBox="1"/>
          <p:nvPr/>
        </p:nvSpPr>
        <p:spPr>
          <a:xfrm>
            <a:off x="1846266" y="8391264"/>
            <a:ext cx="701117" cy="300019"/>
          </a:xfrm>
          <a:prstGeom prst="rect">
            <a:avLst/>
          </a:prstGeom>
        </p:spPr>
        <p:txBody>
          <a:bodyPr wrap="square" lIns="0" tIns="0" rIns="0" bIns="0" rtlCol="0" anchor="t">
            <a:spAutoFit/>
          </a:bodyPr>
          <a:lstStyle/>
          <a:p>
            <a:pPr algn="ctr">
              <a:lnSpc>
                <a:spcPts val="2519"/>
              </a:lnSpc>
              <a:spcBef>
                <a:spcPct val="0"/>
              </a:spcBef>
            </a:pPr>
            <a:r>
              <a:rPr lang="en-US" sz="1799" b="1" dirty="0">
                <a:solidFill>
                  <a:srgbClr val="FFFFFF"/>
                </a:solidFill>
                <a:latin typeface="Open Sans Bold"/>
                <a:ea typeface="Open Sans Bold"/>
                <a:cs typeface="Open Sans Bold"/>
                <a:sym typeface="Open Sans Bold"/>
              </a:rPr>
              <a:t>05</a:t>
            </a:r>
          </a:p>
        </p:txBody>
      </p:sp>
      <p:sp>
        <p:nvSpPr>
          <p:cNvPr id="40" name="TextBox 40"/>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41" name="TextBox 41"/>
          <p:cNvSpPr txBox="1"/>
          <p:nvPr/>
        </p:nvSpPr>
        <p:spPr>
          <a:xfrm>
            <a:off x="6900423" y="7684463"/>
            <a:ext cx="2243577" cy="727710"/>
          </a:xfrm>
          <a:prstGeom prst="rect">
            <a:avLst/>
          </a:prstGeom>
        </p:spPr>
        <p:txBody>
          <a:bodyPr lIns="0" tIns="0" rIns="0" bIns="0" rtlCol="0" anchor="t">
            <a:spAutoFit/>
          </a:bodyPr>
          <a:lstStyle/>
          <a:p>
            <a:pPr algn="l">
              <a:lnSpc>
                <a:spcPts val="2939"/>
              </a:lnSpc>
              <a:spcBef>
                <a:spcPct val="0"/>
              </a:spcBef>
            </a:pPr>
            <a:r>
              <a:rPr lang="en-US" sz="2099">
                <a:solidFill>
                  <a:srgbClr val="1F2020"/>
                </a:solidFill>
                <a:latin typeface="Open Sans"/>
                <a:ea typeface="Open Sans"/>
                <a:cs typeface="Open Sans"/>
                <a:sym typeface="Open Sans"/>
              </a:rPr>
              <a:t>Social Fund Activities tracking</a:t>
            </a:r>
          </a:p>
        </p:txBody>
      </p:sp>
      <p:sp>
        <p:nvSpPr>
          <p:cNvPr id="42" name="TextBox 42"/>
          <p:cNvSpPr txBox="1"/>
          <p:nvPr/>
        </p:nvSpPr>
        <p:spPr>
          <a:xfrm>
            <a:off x="5991235" y="801609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1202348" y="834829"/>
            <a:ext cx="4503036" cy="9258300"/>
          </a:xfrm>
          <a:custGeom>
            <a:avLst/>
            <a:gdLst/>
            <a:ahLst/>
            <a:cxnLst/>
            <a:rect l="l" t="t" r="r" b="b"/>
            <a:pathLst>
              <a:path w="4503036" h="9258300">
                <a:moveTo>
                  <a:pt x="0" y="0"/>
                </a:moveTo>
                <a:lnTo>
                  <a:pt x="4503036" y="0"/>
                </a:lnTo>
                <a:lnTo>
                  <a:pt x="4503036" y="9258300"/>
                </a:lnTo>
                <a:lnTo>
                  <a:pt x="0" y="9258300"/>
                </a:lnTo>
                <a:lnTo>
                  <a:pt x="0" y="0"/>
                </a:lnTo>
                <a:close/>
              </a:path>
            </a:pathLst>
          </a:custGeom>
          <a:blipFill>
            <a:blip r:embed="rId4"/>
            <a:stretch>
              <a:fillRect t="-11" b="-11"/>
            </a:stretch>
          </a:blipFill>
        </p:spPr>
        <p:txBody>
          <a:bodyPr/>
          <a:lstStyle/>
          <a:p>
            <a:endParaRPr lang="en-GB"/>
          </a:p>
        </p:txBody>
      </p:sp>
      <p:sp>
        <p:nvSpPr>
          <p:cNvPr id="8" name="TextBox 8"/>
          <p:cNvSpPr txBox="1"/>
          <p:nvPr/>
        </p:nvSpPr>
        <p:spPr>
          <a:xfrm>
            <a:off x="7779474" y="1275447"/>
            <a:ext cx="9479826" cy="8425768"/>
          </a:xfrm>
          <a:prstGeom prst="rect">
            <a:avLst/>
          </a:prstGeom>
        </p:spPr>
        <p:txBody>
          <a:bodyPr lIns="0" tIns="0" rIns="0" bIns="0" rtlCol="0" anchor="t">
            <a:spAutoFit/>
          </a:bodyPr>
          <a:lstStyle/>
          <a:p>
            <a:pPr algn="l">
              <a:lnSpc>
                <a:spcPts val="4353"/>
              </a:lnSpc>
            </a:pPr>
            <a:r>
              <a:rPr lang="en-US" sz="3109" dirty="0">
                <a:solidFill>
                  <a:srgbClr val="1F2020"/>
                </a:solidFill>
                <a:latin typeface="Open Sans"/>
                <a:ea typeface="Open Sans"/>
                <a:cs typeface="Open Sans"/>
                <a:sym typeface="Open Sans"/>
              </a:rPr>
              <a:t>For every member selected, the following will be shown:</a:t>
            </a:r>
          </a:p>
          <a:p>
            <a:pPr marL="671382" lvl="1" indent="-335691" algn="l">
              <a:lnSpc>
                <a:spcPts val="4353"/>
              </a:lnSpc>
              <a:buAutoNum type="arabicPeriod"/>
            </a:pPr>
            <a:r>
              <a:rPr lang="en-US" sz="3109" dirty="0">
                <a:solidFill>
                  <a:srgbClr val="1F2020"/>
                </a:solidFill>
                <a:latin typeface="Open Sans"/>
                <a:ea typeface="Open Sans"/>
                <a:cs typeface="Open Sans"/>
                <a:sym typeface="Open Sans"/>
              </a:rPr>
              <a:t>Arrears - Any Social Fund contribution they have not paid</a:t>
            </a:r>
          </a:p>
          <a:p>
            <a:pPr marL="671382" lvl="1" indent="-335691" algn="l">
              <a:lnSpc>
                <a:spcPts val="4353"/>
              </a:lnSpc>
              <a:buAutoNum type="arabicPeriod"/>
            </a:pPr>
            <a:r>
              <a:rPr lang="en-US" sz="3109" dirty="0">
                <a:solidFill>
                  <a:srgbClr val="1F2020"/>
                </a:solidFill>
                <a:latin typeface="Open Sans"/>
                <a:ea typeface="Open Sans"/>
                <a:cs typeface="Open Sans"/>
                <a:sym typeface="Open Sans"/>
              </a:rPr>
              <a:t>Due This Meeting - the Social Fund contribution amount to be paid in that meeting.</a:t>
            </a:r>
          </a:p>
          <a:p>
            <a:pPr marL="671382" lvl="1" indent="-335691" algn="l">
              <a:lnSpc>
                <a:spcPts val="4353"/>
              </a:lnSpc>
              <a:buAutoNum type="arabicPeriod"/>
            </a:pPr>
            <a:r>
              <a:rPr lang="en-US" sz="3109" dirty="0">
                <a:solidFill>
                  <a:srgbClr val="1F2020"/>
                </a:solidFill>
                <a:latin typeface="Open Sans"/>
                <a:ea typeface="Open Sans"/>
                <a:cs typeface="Open Sans"/>
                <a:sym typeface="Open Sans"/>
              </a:rPr>
              <a:t>Total Due - This is the sum of arrears + amount due this meeting.</a:t>
            </a:r>
          </a:p>
          <a:p>
            <a:pPr marL="671382" lvl="1" indent="-335691" algn="l">
              <a:lnSpc>
                <a:spcPts val="4353"/>
              </a:lnSpc>
              <a:buAutoNum type="arabicPeriod"/>
            </a:pPr>
            <a:r>
              <a:rPr lang="en-US" sz="3109" dirty="0">
                <a:solidFill>
                  <a:srgbClr val="1F2020"/>
                </a:solidFill>
                <a:latin typeface="Open Sans"/>
                <a:ea typeface="Open Sans"/>
                <a:cs typeface="Open Sans"/>
                <a:sym typeface="Open Sans"/>
              </a:rPr>
              <a:t>Social Fund Contribution - This is where the value of their actual contribution is put down for that meeting.</a:t>
            </a:r>
          </a:p>
          <a:p>
            <a:pPr algn="l">
              <a:lnSpc>
                <a:spcPts val="4353"/>
              </a:lnSpc>
            </a:pPr>
            <a:endParaRPr lang="en-US" sz="3109" dirty="0">
              <a:solidFill>
                <a:srgbClr val="1F2020"/>
              </a:solidFill>
              <a:latin typeface="Open Sans"/>
              <a:ea typeface="Open Sans"/>
              <a:cs typeface="Open Sans"/>
              <a:sym typeface="Open Sans"/>
            </a:endParaRPr>
          </a:p>
          <a:p>
            <a:pPr algn="l">
              <a:lnSpc>
                <a:spcPts val="4353"/>
              </a:lnSpc>
              <a:spcBef>
                <a:spcPct val="0"/>
              </a:spcBef>
            </a:pPr>
            <a:r>
              <a:rPr lang="en-US" sz="3109" dirty="0">
                <a:solidFill>
                  <a:srgbClr val="1F2020"/>
                </a:solidFill>
                <a:latin typeface="Open Sans"/>
                <a:ea typeface="Open Sans"/>
                <a:cs typeface="Open Sans"/>
                <a:sym typeface="Open Sans"/>
              </a:rPr>
              <a:t>Once the Social Fund details for this member have been verified and contribution is recorded, the record-keeper will click save to persist this data.</a:t>
            </a:r>
          </a:p>
        </p:txBody>
      </p:sp>
      <p:sp>
        <p:nvSpPr>
          <p:cNvPr id="9" name="TextBox 9"/>
          <p:cNvSpPr txBox="1"/>
          <p:nvPr/>
        </p:nvSpPr>
        <p:spPr>
          <a:xfrm>
            <a:off x="5705384" y="161323"/>
            <a:ext cx="12472548" cy="641201"/>
          </a:xfrm>
          <a:prstGeom prst="rect">
            <a:avLst/>
          </a:prstGeom>
        </p:spPr>
        <p:txBody>
          <a:bodyPr lIns="0" tIns="0" rIns="0" bIns="0" rtlCol="0" anchor="t">
            <a:spAutoFit/>
          </a:bodyPr>
          <a:lstStyle/>
          <a:p>
            <a:pPr algn="l">
              <a:lnSpc>
                <a:spcPts val="4999"/>
              </a:lnSpc>
            </a:pPr>
            <a:r>
              <a:rPr lang="en-US" sz="4273" b="1" dirty="0">
                <a:solidFill>
                  <a:srgbClr val="1F2020"/>
                </a:solidFill>
                <a:latin typeface="Poppins Bold"/>
                <a:ea typeface="Poppins Bold"/>
                <a:cs typeface="Poppins Bold"/>
                <a:sym typeface="Poppins Bold"/>
              </a:rPr>
              <a:t>Social Fund Activities: member Contribution</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1" name="Freeform 11"/>
          <p:cNvSpPr/>
          <p:nvPr/>
        </p:nvSpPr>
        <p:spPr>
          <a:xfrm>
            <a:off x="2289682" y="6285597"/>
            <a:ext cx="2328367" cy="1244618"/>
          </a:xfrm>
          <a:custGeom>
            <a:avLst/>
            <a:gdLst/>
            <a:ahLst/>
            <a:cxnLst/>
            <a:rect l="l" t="t" r="r" b="b"/>
            <a:pathLst>
              <a:path w="2328367" h="1244618">
                <a:moveTo>
                  <a:pt x="0" y="0"/>
                </a:moveTo>
                <a:lnTo>
                  <a:pt x="2328367" y="0"/>
                </a:lnTo>
                <a:lnTo>
                  <a:pt x="2328367" y="1244618"/>
                </a:lnTo>
                <a:lnTo>
                  <a:pt x="0" y="1244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7201745" y="3056622"/>
            <a:ext cx="9479826" cy="4267835"/>
          </a:xfrm>
          <a:prstGeom prst="rect">
            <a:avLst/>
          </a:prstGeom>
        </p:spPr>
        <p:txBody>
          <a:bodyPr lIns="0" tIns="0" rIns="0" bIns="0" rtlCol="0" anchor="t">
            <a:spAutoFit/>
          </a:bodyPr>
          <a:lstStyle/>
          <a:p>
            <a:pPr algn="l">
              <a:lnSpc>
                <a:spcPts val="4773"/>
              </a:lnSpc>
            </a:pPr>
            <a:r>
              <a:rPr lang="en-US" sz="3409" dirty="0">
                <a:solidFill>
                  <a:srgbClr val="1F2020"/>
                </a:solidFill>
                <a:latin typeface="Open Sans"/>
                <a:ea typeface="Open Sans"/>
                <a:cs typeface="Open Sans"/>
                <a:sym typeface="Open Sans"/>
              </a:rPr>
              <a:t>For every member whose Social Fund contribution and details are saved, a green checkmark is shown beside their name.</a:t>
            </a:r>
          </a:p>
          <a:p>
            <a:pPr algn="l">
              <a:lnSpc>
                <a:spcPts val="4773"/>
              </a:lnSpc>
            </a:pPr>
            <a:endParaRPr lang="en-US" sz="3409" dirty="0">
              <a:solidFill>
                <a:srgbClr val="1F2020"/>
              </a:solidFill>
              <a:latin typeface="Open Sans"/>
              <a:ea typeface="Open Sans"/>
              <a:cs typeface="Open Sans"/>
              <a:sym typeface="Open Sans"/>
            </a:endParaRPr>
          </a:p>
          <a:p>
            <a:pPr algn="l">
              <a:lnSpc>
                <a:spcPts val="4773"/>
              </a:lnSpc>
              <a:spcBef>
                <a:spcPct val="0"/>
              </a:spcBef>
            </a:pPr>
            <a:r>
              <a:rPr lang="en-US" sz="3409" dirty="0">
                <a:solidFill>
                  <a:srgbClr val="1F2020"/>
                </a:solidFill>
                <a:latin typeface="Open Sans"/>
                <a:ea typeface="Open Sans"/>
                <a:cs typeface="Open Sans"/>
                <a:sym typeface="Open Sans"/>
              </a:rPr>
              <a:t>The individual member contributions in the meeting will be summed and displayed as the value for ‘Contributions This Meeting’.</a:t>
            </a:r>
          </a:p>
        </p:txBody>
      </p:sp>
      <p:sp>
        <p:nvSpPr>
          <p:cNvPr id="8" name="Freeform 8"/>
          <p:cNvSpPr/>
          <p:nvPr/>
        </p:nvSpPr>
        <p:spPr>
          <a:xfrm>
            <a:off x="1061004" y="1028700"/>
            <a:ext cx="4341109" cy="8927409"/>
          </a:xfrm>
          <a:custGeom>
            <a:avLst/>
            <a:gdLst/>
            <a:ahLst/>
            <a:cxnLst/>
            <a:rect l="l" t="t" r="r" b="b"/>
            <a:pathLst>
              <a:path w="4341109" h="8927409">
                <a:moveTo>
                  <a:pt x="0" y="0"/>
                </a:moveTo>
                <a:lnTo>
                  <a:pt x="4341108" y="0"/>
                </a:lnTo>
                <a:lnTo>
                  <a:pt x="4341108" y="8927409"/>
                </a:lnTo>
                <a:lnTo>
                  <a:pt x="0" y="8927409"/>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5705384" y="161323"/>
            <a:ext cx="12472548" cy="641201"/>
          </a:xfrm>
          <a:prstGeom prst="rect">
            <a:avLst/>
          </a:prstGeom>
        </p:spPr>
        <p:txBody>
          <a:bodyPr lIns="0" tIns="0" rIns="0" bIns="0" rtlCol="0" anchor="t">
            <a:spAutoFit/>
          </a:bodyPr>
          <a:lstStyle/>
          <a:p>
            <a:pPr algn="l">
              <a:lnSpc>
                <a:spcPts val="4999"/>
              </a:lnSpc>
            </a:pPr>
            <a:r>
              <a:rPr lang="en-US" sz="4273" b="1" dirty="0">
                <a:solidFill>
                  <a:srgbClr val="1F2020"/>
                </a:solidFill>
                <a:latin typeface="Poppins Bold"/>
                <a:ea typeface="Poppins Bold"/>
                <a:cs typeface="Poppins Bold"/>
                <a:sym typeface="Poppins Bold"/>
              </a:rPr>
              <a:t>Social Fund Activities: member Contribution</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695325" y="1028700"/>
            <a:ext cx="4224250" cy="8687091"/>
          </a:xfrm>
          <a:custGeom>
            <a:avLst/>
            <a:gdLst/>
            <a:ahLst/>
            <a:cxnLst/>
            <a:rect l="l" t="t" r="r" b="b"/>
            <a:pathLst>
              <a:path w="4224250" h="8687091">
                <a:moveTo>
                  <a:pt x="0" y="0"/>
                </a:moveTo>
                <a:lnTo>
                  <a:pt x="4224250" y="0"/>
                </a:lnTo>
                <a:lnTo>
                  <a:pt x="4224250" y="8687091"/>
                </a:lnTo>
                <a:lnTo>
                  <a:pt x="0" y="8687091"/>
                </a:lnTo>
                <a:lnTo>
                  <a:pt x="0" y="0"/>
                </a:lnTo>
                <a:close/>
              </a:path>
            </a:pathLst>
          </a:custGeom>
          <a:blipFill>
            <a:blip r:embed="rId4"/>
            <a:stretch>
              <a:fillRect/>
            </a:stretch>
          </a:blipFill>
        </p:spPr>
        <p:txBody>
          <a:bodyPr/>
          <a:lstStyle/>
          <a:p>
            <a:endParaRPr lang="en-GB"/>
          </a:p>
        </p:txBody>
      </p:sp>
      <p:sp>
        <p:nvSpPr>
          <p:cNvPr id="8" name="Freeform 8"/>
          <p:cNvSpPr/>
          <p:nvPr/>
        </p:nvSpPr>
        <p:spPr>
          <a:xfrm>
            <a:off x="5520417" y="1463479"/>
            <a:ext cx="4224250" cy="8687091"/>
          </a:xfrm>
          <a:custGeom>
            <a:avLst/>
            <a:gdLst/>
            <a:ahLst/>
            <a:cxnLst/>
            <a:rect l="l" t="t" r="r" b="b"/>
            <a:pathLst>
              <a:path w="4224250" h="8687091">
                <a:moveTo>
                  <a:pt x="0" y="0"/>
                </a:moveTo>
                <a:lnTo>
                  <a:pt x="4224249" y="0"/>
                </a:lnTo>
                <a:lnTo>
                  <a:pt x="4224249" y="8687092"/>
                </a:lnTo>
                <a:lnTo>
                  <a:pt x="0" y="8687092"/>
                </a:lnTo>
                <a:lnTo>
                  <a:pt x="0" y="0"/>
                </a:lnTo>
                <a:close/>
              </a:path>
            </a:pathLst>
          </a:custGeom>
          <a:blipFill>
            <a:blip r:embed="rId5"/>
            <a:stretch>
              <a:fillRect/>
            </a:stretch>
          </a:blipFill>
        </p:spPr>
        <p:txBody>
          <a:bodyPr/>
          <a:lstStyle/>
          <a:p>
            <a:endParaRPr lang="en-GB"/>
          </a:p>
        </p:txBody>
      </p:sp>
      <p:sp>
        <p:nvSpPr>
          <p:cNvPr id="9" name="Freeform 9"/>
          <p:cNvSpPr/>
          <p:nvPr/>
        </p:nvSpPr>
        <p:spPr>
          <a:xfrm>
            <a:off x="13706882" y="1028700"/>
            <a:ext cx="4224250" cy="8687091"/>
          </a:xfrm>
          <a:custGeom>
            <a:avLst/>
            <a:gdLst/>
            <a:ahLst/>
            <a:cxnLst/>
            <a:rect l="l" t="t" r="r" b="b"/>
            <a:pathLst>
              <a:path w="4224250" h="8687091">
                <a:moveTo>
                  <a:pt x="0" y="0"/>
                </a:moveTo>
                <a:lnTo>
                  <a:pt x="4224250" y="0"/>
                </a:lnTo>
                <a:lnTo>
                  <a:pt x="4224250" y="8687091"/>
                </a:lnTo>
                <a:lnTo>
                  <a:pt x="0" y="8687091"/>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0267784" y="2678788"/>
            <a:ext cx="3192299" cy="4881799"/>
          </a:xfrm>
          <a:prstGeom prst="rect">
            <a:avLst/>
          </a:prstGeom>
        </p:spPr>
        <p:txBody>
          <a:bodyPr lIns="0" tIns="0" rIns="0" bIns="0" rtlCol="0" anchor="t">
            <a:spAutoFit/>
          </a:bodyPr>
          <a:lstStyle/>
          <a:p>
            <a:pPr algn="l">
              <a:lnSpc>
                <a:spcPts val="3270"/>
              </a:lnSpc>
              <a:spcBef>
                <a:spcPct val="0"/>
              </a:spcBef>
            </a:pPr>
            <a:r>
              <a:rPr lang="en-US" sz="2335">
                <a:solidFill>
                  <a:srgbClr val="1F2020"/>
                </a:solidFill>
                <a:latin typeface="Open Sans"/>
                <a:ea typeface="Open Sans"/>
                <a:cs typeface="Open Sans"/>
                <a:sym typeface="Open Sans"/>
              </a:rPr>
              <a:t>If a mistake is made when recording an individuals member contribution or when they want to change their contribution, then clicking on the member will remove the previous contribution and a new contribution can be input.</a:t>
            </a:r>
          </a:p>
        </p:txBody>
      </p:sp>
      <p:sp>
        <p:nvSpPr>
          <p:cNvPr id="11" name="TextBox 11"/>
          <p:cNvSpPr txBox="1"/>
          <p:nvPr/>
        </p:nvSpPr>
        <p:spPr>
          <a:xfrm>
            <a:off x="5705384" y="161323"/>
            <a:ext cx="12472548" cy="1302157"/>
          </a:xfrm>
          <a:prstGeom prst="rect">
            <a:avLst/>
          </a:prstGeom>
        </p:spPr>
        <p:txBody>
          <a:bodyPr lIns="0" tIns="0" rIns="0" bIns="0" rtlCol="0" anchor="t">
            <a:spAutoFit/>
          </a:bodyPr>
          <a:lstStyle/>
          <a:p>
            <a:pPr algn="l">
              <a:lnSpc>
                <a:spcPts val="4999"/>
              </a:lnSpc>
            </a:pPr>
            <a:r>
              <a:rPr lang="en-US" sz="4273" b="1" dirty="0">
                <a:solidFill>
                  <a:srgbClr val="1F2020"/>
                </a:solidFill>
                <a:latin typeface="Poppins Bold"/>
                <a:ea typeface="Poppins Bold"/>
                <a:cs typeface="Poppins Bold"/>
                <a:sym typeface="Poppins Bold"/>
              </a:rPr>
              <a:t>Social Fund Activities: Overwrite member Contribution</a:t>
            </a:r>
          </a:p>
        </p:txBody>
      </p:sp>
      <p:sp>
        <p:nvSpPr>
          <p:cNvPr id="12" name="TextBox 12"/>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Freeform 13"/>
          <p:cNvSpPr/>
          <p:nvPr/>
        </p:nvSpPr>
        <p:spPr>
          <a:xfrm>
            <a:off x="878164" y="5807025"/>
            <a:ext cx="2020256" cy="1079919"/>
          </a:xfrm>
          <a:custGeom>
            <a:avLst/>
            <a:gdLst/>
            <a:ahLst/>
            <a:cxnLst/>
            <a:rect l="l" t="t" r="r" b="b"/>
            <a:pathLst>
              <a:path w="2020256" h="1079919">
                <a:moveTo>
                  <a:pt x="0" y="0"/>
                </a:moveTo>
                <a:lnTo>
                  <a:pt x="2020256" y="0"/>
                </a:lnTo>
                <a:lnTo>
                  <a:pt x="2020256" y="1079918"/>
                </a:lnTo>
                <a:lnTo>
                  <a:pt x="0" y="10799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7416300" y="6886943"/>
            <a:ext cx="2328367" cy="1244618"/>
          </a:xfrm>
          <a:custGeom>
            <a:avLst/>
            <a:gdLst/>
            <a:ahLst/>
            <a:cxnLst/>
            <a:rect l="l" t="t" r="r" b="b"/>
            <a:pathLst>
              <a:path w="2328367" h="1244618">
                <a:moveTo>
                  <a:pt x="0" y="0"/>
                </a:moveTo>
                <a:lnTo>
                  <a:pt x="2328366" y="0"/>
                </a:lnTo>
                <a:lnTo>
                  <a:pt x="2328366" y="1244618"/>
                </a:lnTo>
                <a:lnTo>
                  <a:pt x="0" y="1244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Freeform 15"/>
          <p:cNvSpPr/>
          <p:nvPr/>
        </p:nvSpPr>
        <p:spPr>
          <a:xfrm rot="424544" flipV="1">
            <a:off x="4414173" y="9833154"/>
            <a:ext cx="1086459" cy="388409"/>
          </a:xfrm>
          <a:custGeom>
            <a:avLst/>
            <a:gdLst/>
            <a:ahLst/>
            <a:cxnLst/>
            <a:rect l="l" t="t" r="r" b="b"/>
            <a:pathLst>
              <a:path w="1086459" h="388409">
                <a:moveTo>
                  <a:pt x="0" y="388409"/>
                </a:moveTo>
                <a:lnTo>
                  <a:pt x="1086458" y="388409"/>
                </a:lnTo>
                <a:lnTo>
                  <a:pt x="1086458" y="0"/>
                </a:lnTo>
                <a:lnTo>
                  <a:pt x="0" y="0"/>
                </a:lnTo>
                <a:lnTo>
                  <a:pt x="0" y="38840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1284778" y="1074482"/>
            <a:ext cx="4340525" cy="8926210"/>
          </a:xfrm>
          <a:custGeom>
            <a:avLst/>
            <a:gdLst/>
            <a:ahLst/>
            <a:cxnLst/>
            <a:rect l="l" t="t" r="r" b="b"/>
            <a:pathLst>
              <a:path w="4340525" h="8926210">
                <a:moveTo>
                  <a:pt x="0" y="0"/>
                </a:moveTo>
                <a:lnTo>
                  <a:pt x="4340525" y="0"/>
                </a:lnTo>
                <a:lnTo>
                  <a:pt x="4340525" y="8926210"/>
                </a:lnTo>
                <a:lnTo>
                  <a:pt x="0" y="8926210"/>
                </a:lnTo>
                <a:lnTo>
                  <a:pt x="0" y="0"/>
                </a:lnTo>
                <a:close/>
              </a:path>
            </a:pathLst>
          </a:custGeom>
          <a:blipFill>
            <a:blip r:embed="rId4"/>
            <a:stretch>
              <a:fillRect/>
            </a:stretch>
          </a:blipFill>
        </p:spPr>
        <p:txBody>
          <a:bodyPr/>
          <a:lstStyle/>
          <a:p>
            <a:endParaRPr lang="en-GB"/>
          </a:p>
        </p:txBody>
      </p:sp>
      <p:sp>
        <p:nvSpPr>
          <p:cNvPr id="8" name="Freeform 8"/>
          <p:cNvSpPr/>
          <p:nvPr/>
        </p:nvSpPr>
        <p:spPr>
          <a:xfrm>
            <a:off x="1450204" y="4515113"/>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7413708" y="1074482"/>
            <a:ext cx="4340525" cy="8926210"/>
          </a:xfrm>
          <a:custGeom>
            <a:avLst/>
            <a:gdLst/>
            <a:ahLst/>
            <a:cxnLst/>
            <a:rect l="l" t="t" r="r" b="b"/>
            <a:pathLst>
              <a:path w="4340525" h="8926210">
                <a:moveTo>
                  <a:pt x="0" y="0"/>
                </a:moveTo>
                <a:lnTo>
                  <a:pt x="4340525" y="0"/>
                </a:lnTo>
                <a:lnTo>
                  <a:pt x="4340525" y="8926210"/>
                </a:lnTo>
                <a:lnTo>
                  <a:pt x="0" y="8926210"/>
                </a:lnTo>
                <a:lnTo>
                  <a:pt x="0" y="0"/>
                </a:lnTo>
                <a:close/>
              </a:path>
            </a:pathLst>
          </a:custGeom>
          <a:blipFill>
            <a:blip r:embed="rId7"/>
            <a:stretch>
              <a:fillRect/>
            </a:stretch>
          </a:blipFill>
        </p:spPr>
        <p:txBody>
          <a:bodyPr/>
          <a:lstStyle/>
          <a:p>
            <a:endParaRPr lang="en-GB"/>
          </a:p>
        </p:txBody>
      </p:sp>
      <p:sp>
        <p:nvSpPr>
          <p:cNvPr id="10" name="Freeform 10"/>
          <p:cNvSpPr/>
          <p:nvPr/>
        </p:nvSpPr>
        <p:spPr>
          <a:xfrm rot="424544" flipV="1">
            <a:off x="5976276" y="5603024"/>
            <a:ext cx="1086459" cy="388409"/>
          </a:xfrm>
          <a:custGeom>
            <a:avLst/>
            <a:gdLst/>
            <a:ahLst/>
            <a:cxnLst/>
            <a:rect l="l" t="t" r="r" b="b"/>
            <a:pathLst>
              <a:path w="1086459" h="388409">
                <a:moveTo>
                  <a:pt x="0" y="388409"/>
                </a:moveTo>
                <a:lnTo>
                  <a:pt x="1086459" y="388409"/>
                </a:lnTo>
                <a:lnTo>
                  <a:pt x="1086459" y="0"/>
                </a:lnTo>
                <a:lnTo>
                  <a:pt x="0" y="0"/>
                </a:lnTo>
                <a:lnTo>
                  <a:pt x="0" y="3884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4786752" y="400975"/>
            <a:ext cx="124725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Loans and Grants</a:t>
            </a:r>
          </a:p>
        </p:txBody>
      </p:sp>
      <p:sp>
        <p:nvSpPr>
          <p:cNvPr id="12" name="TextBox 12"/>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TextBox 13"/>
          <p:cNvSpPr txBox="1"/>
          <p:nvPr/>
        </p:nvSpPr>
        <p:spPr>
          <a:xfrm>
            <a:off x="12799296" y="1745338"/>
            <a:ext cx="4333573" cy="7291809"/>
          </a:xfrm>
          <a:prstGeom prst="rect">
            <a:avLst/>
          </a:prstGeom>
        </p:spPr>
        <p:txBody>
          <a:bodyPr lIns="0" tIns="0" rIns="0" bIns="0" rtlCol="0" anchor="t">
            <a:spAutoFit/>
          </a:bodyPr>
          <a:lstStyle/>
          <a:p>
            <a:pPr algn="l">
              <a:lnSpc>
                <a:spcPts val="4439"/>
              </a:lnSpc>
            </a:pPr>
            <a:r>
              <a:rPr lang="en-US" sz="3170">
                <a:solidFill>
                  <a:srgbClr val="1F2020"/>
                </a:solidFill>
                <a:latin typeface="Open Sans"/>
                <a:ea typeface="Open Sans"/>
                <a:cs typeface="Open Sans"/>
                <a:sym typeface="Open Sans"/>
              </a:rPr>
              <a:t>A Social Fund Loan is given to a member when requested and must be paid back as defined by the group. </a:t>
            </a:r>
            <a:r>
              <a:rPr lang="en-US" sz="3170" u="sng">
                <a:solidFill>
                  <a:srgbClr val="1F2020"/>
                </a:solidFill>
                <a:latin typeface="Open Sans"/>
                <a:ea typeface="Open Sans"/>
                <a:cs typeface="Open Sans"/>
                <a:sym typeface="Open Sans"/>
              </a:rPr>
              <a:t>On the app, this loan does not accrue interest.</a:t>
            </a:r>
          </a:p>
          <a:p>
            <a:pPr algn="l">
              <a:lnSpc>
                <a:spcPts val="4439"/>
              </a:lnSpc>
            </a:pPr>
            <a:endParaRPr lang="en-US" sz="3170" u="sng">
              <a:solidFill>
                <a:srgbClr val="1F2020"/>
              </a:solidFill>
              <a:latin typeface="Open Sans"/>
              <a:ea typeface="Open Sans"/>
              <a:cs typeface="Open Sans"/>
              <a:sym typeface="Open Sans"/>
            </a:endParaRPr>
          </a:p>
          <a:p>
            <a:pPr algn="l">
              <a:lnSpc>
                <a:spcPts val="4439"/>
              </a:lnSpc>
              <a:spcBef>
                <a:spcPct val="0"/>
              </a:spcBef>
            </a:pPr>
            <a:r>
              <a:rPr lang="en-US" sz="3170">
                <a:solidFill>
                  <a:srgbClr val="1F2020"/>
                </a:solidFill>
                <a:latin typeface="Open Sans"/>
                <a:ea typeface="Open Sans"/>
                <a:cs typeface="Open Sans"/>
                <a:sym typeface="Open Sans"/>
              </a:rPr>
              <a:t>A Social Fund </a:t>
            </a:r>
            <a:r>
              <a:rPr lang="en-US" sz="3170" b="1">
                <a:solidFill>
                  <a:srgbClr val="1F2020"/>
                </a:solidFill>
                <a:latin typeface="Open Sans Bold"/>
                <a:ea typeface="Open Sans Bold"/>
                <a:cs typeface="Open Sans Bold"/>
                <a:sym typeface="Open Sans Bold"/>
              </a:rPr>
              <a:t>Grant</a:t>
            </a:r>
            <a:r>
              <a:rPr lang="en-US" sz="3170">
                <a:solidFill>
                  <a:srgbClr val="1F2020"/>
                </a:solidFill>
                <a:latin typeface="Open Sans"/>
                <a:ea typeface="Open Sans"/>
                <a:cs typeface="Open Sans"/>
                <a:sym typeface="Open Sans"/>
              </a:rPr>
              <a:t> is given to a member when requested and is not paid back.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878164" y="1074482"/>
            <a:ext cx="4340525" cy="8926210"/>
          </a:xfrm>
          <a:custGeom>
            <a:avLst/>
            <a:gdLst/>
            <a:ahLst/>
            <a:cxnLst/>
            <a:rect l="l" t="t" r="r" b="b"/>
            <a:pathLst>
              <a:path w="4340525" h="8926210">
                <a:moveTo>
                  <a:pt x="0" y="0"/>
                </a:moveTo>
                <a:lnTo>
                  <a:pt x="4340526" y="0"/>
                </a:lnTo>
                <a:lnTo>
                  <a:pt x="4340526" y="8926210"/>
                </a:lnTo>
                <a:lnTo>
                  <a:pt x="0" y="8926210"/>
                </a:lnTo>
                <a:lnTo>
                  <a:pt x="0" y="0"/>
                </a:lnTo>
                <a:close/>
              </a:path>
            </a:pathLst>
          </a:custGeom>
          <a:blipFill>
            <a:blip r:embed="rId4"/>
            <a:stretch>
              <a:fillRect/>
            </a:stretch>
          </a:blipFill>
        </p:spPr>
        <p:txBody>
          <a:bodyPr/>
          <a:lstStyle/>
          <a:p>
            <a:endParaRPr lang="en-GB"/>
          </a:p>
        </p:txBody>
      </p:sp>
      <p:sp>
        <p:nvSpPr>
          <p:cNvPr id="8" name="Freeform 8"/>
          <p:cNvSpPr/>
          <p:nvPr/>
        </p:nvSpPr>
        <p:spPr>
          <a:xfrm rot="424544" flipV="1">
            <a:off x="5633376" y="5343382"/>
            <a:ext cx="1086459" cy="388409"/>
          </a:xfrm>
          <a:custGeom>
            <a:avLst/>
            <a:gdLst/>
            <a:ahLst/>
            <a:cxnLst/>
            <a:rect l="l" t="t" r="r" b="b"/>
            <a:pathLst>
              <a:path w="1086459" h="388409">
                <a:moveTo>
                  <a:pt x="0" y="388409"/>
                </a:moveTo>
                <a:lnTo>
                  <a:pt x="1086459" y="388409"/>
                </a:lnTo>
                <a:lnTo>
                  <a:pt x="1086459" y="0"/>
                </a:lnTo>
                <a:lnTo>
                  <a:pt x="0" y="0"/>
                </a:lnTo>
                <a:lnTo>
                  <a:pt x="0" y="38840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7141285" y="1074482"/>
            <a:ext cx="4340525" cy="8926210"/>
          </a:xfrm>
          <a:custGeom>
            <a:avLst/>
            <a:gdLst/>
            <a:ahLst/>
            <a:cxnLst/>
            <a:rect l="l" t="t" r="r" b="b"/>
            <a:pathLst>
              <a:path w="4340525" h="8926210">
                <a:moveTo>
                  <a:pt x="0" y="0"/>
                </a:moveTo>
                <a:lnTo>
                  <a:pt x="4340525" y="0"/>
                </a:lnTo>
                <a:lnTo>
                  <a:pt x="4340525" y="8926210"/>
                </a:lnTo>
                <a:lnTo>
                  <a:pt x="0" y="8926210"/>
                </a:lnTo>
                <a:lnTo>
                  <a:pt x="0" y="0"/>
                </a:lnTo>
                <a:close/>
              </a:path>
            </a:pathLst>
          </a:custGeom>
          <a:blipFill>
            <a:blip r:embed="rId7"/>
            <a:stretch>
              <a:fillRect/>
            </a:stretch>
          </a:blipFill>
        </p:spPr>
        <p:txBody>
          <a:bodyPr/>
          <a:lstStyle/>
          <a:p>
            <a:endParaRPr lang="en-GB"/>
          </a:p>
        </p:txBody>
      </p:sp>
      <p:sp>
        <p:nvSpPr>
          <p:cNvPr id="10" name="TextBox 10"/>
          <p:cNvSpPr txBox="1"/>
          <p:nvPr/>
        </p:nvSpPr>
        <p:spPr>
          <a:xfrm>
            <a:off x="4786752" y="400975"/>
            <a:ext cx="124725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Loan</a:t>
            </a:r>
          </a:p>
        </p:txBody>
      </p:sp>
      <p:sp>
        <p:nvSpPr>
          <p:cNvPr id="11" name="TextBox 11"/>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2" name="TextBox 12"/>
          <p:cNvSpPr txBox="1"/>
          <p:nvPr/>
        </p:nvSpPr>
        <p:spPr>
          <a:xfrm>
            <a:off x="12608796" y="2349190"/>
            <a:ext cx="4333573" cy="5521945"/>
          </a:xfrm>
          <a:prstGeom prst="rect">
            <a:avLst/>
          </a:prstGeom>
        </p:spPr>
        <p:txBody>
          <a:bodyPr lIns="0" tIns="0" rIns="0" bIns="0" rtlCol="0" anchor="t">
            <a:spAutoFit/>
          </a:bodyPr>
          <a:lstStyle/>
          <a:p>
            <a:pPr algn="l">
              <a:lnSpc>
                <a:spcPts val="4439"/>
              </a:lnSpc>
            </a:pPr>
            <a:r>
              <a:rPr lang="en-US" sz="3170">
                <a:solidFill>
                  <a:srgbClr val="1F2020"/>
                </a:solidFill>
                <a:latin typeface="Open Sans"/>
                <a:ea typeface="Open Sans"/>
                <a:cs typeface="Open Sans"/>
                <a:sym typeface="Open Sans"/>
              </a:rPr>
              <a:t>The member to be given a loan or grant is selected from the list. </a:t>
            </a:r>
          </a:p>
          <a:p>
            <a:pPr algn="l">
              <a:lnSpc>
                <a:spcPts val="4439"/>
              </a:lnSpc>
            </a:pPr>
            <a:endParaRPr lang="en-US" sz="3170">
              <a:solidFill>
                <a:srgbClr val="1F2020"/>
              </a:solidFill>
              <a:latin typeface="Open Sans"/>
              <a:ea typeface="Open Sans"/>
              <a:cs typeface="Open Sans"/>
              <a:sym typeface="Open Sans"/>
            </a:endParaRPr>
          </a:p>
          <a:p>
            <a:pPr algn="l">
              <a:lnSpc>
                <a:spcPts val="4439"/>
              </a:lnSpc>
              <a:spcBef>
                <a:spcPct val="0"/>
              </a:spcBef>
            </a:pPr>
            <a:r>
              <a:rPr lang="en-US" sz="3170">
                <a:solidFill>
                  <a:srgbClr val="1F2020"/>
                </a:solidFill>
                <a:latin typeface="Open Sans"/>
                <a:ea typeface="Open Sans"/>
                <a:cs typeface="Open Sans"/>
                <a:sym typeface="Open Sans"/>
              </a:rPr>
              <a:t>Then the record keeper must select between a grant or a loan, and specify the amount before clicking ‘Save’</a:t>
            </a:r>
          </a:p>
        </p:txBody>
      </p:sp>
      <p:sp>
        <p:nvSpPr>
          <p:cNvPr id="13" name="Freeform 13"/>
          <p:cNvSpPr/>
          <p:nvPr/>
        </p:nvSpPr>
        <p:spPr>
          <a:xfrm>
            <a:off x="1028700" y="4515113"/>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a:off x="8135994" y="5143500"/>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rot="424544" flipV="1">
            <a:off x="5572284" y="5542426"/>
            <a:ext cx="1242655" cy="444249"/>
          </a:xfrm>
          <a:custGeom>
            <a:avLst/>
            <a:gdLst/>
            <a:ahLst/>
            <a:cxnLst/>
            <a:rect l="l" t="t" r="r" b="b"/>
            <a:pathLst>
              <a:path w="1242655" h="444249">
                <a:moveTo>
                  <a:pt x="0" y="444249"/>
                </a:moveTo>
                <a:lnTo>
                  <a:pt x="1242655" y="444249"/>
                </a:lnTo>
                <a:lnTo>
                  <a:pt x="1242655" y="0"/>
                </a:lnTo>
                <a:lnTo>
                  <a:pt x="0" y="0"/>
                </a:lnTo>
                <a:lnTo>
                  <a:pt x="0" y="444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7361444" y="1209526"/>
            <a:ext cx="4272443" cy="8786199"/>
          </a:xfrm>
          <a:custGeom>
            <a:avLst/>
            <a:gdLst/>
            <a:ahLst/>
            <a:cxnLst/>
            <a:rect l="l" t="t" r="r" b="b"/>
            <a:pathLst>
              <a:path w="4272443" h="8786199">
                <a:moveTo>
                  <a:pt x="0" y="0"/>
                </a:moveTo>
                <a:lnTo>
                  <a:pt x="4272442" y="0"/>
                </a:lnTo>
                <a:lnTo>
                  <a:pt x="4272442" y="8786199"/>
                </a:lnTo>
                <a:lnTo>
                  <a:pt x="0" y="8786199"/>
                </a:lnTo>
                <a:lnTo>
                  <a:pt x="0" y="0"/>
                </a:lnTo>
                <a:close/>
              </a:path>
            </a:pathLst>
          </a:custGeom>
          <a:blipFill>
            <a:blip r:embed="rId6"/>
            <a:stretch>
              <a:fillRect/>
            </a:stretch>
          </a:blipFill>
        </p:spPr>
        <p:txBody>
          <a:bodyPr/>
          <a:lstStyle/>
          <a:p>
            <a:endParaRPr lang="en-GB"/>
          </a:p>
        </p:txBody>
      </p:sp>
      <p:sp>
        <p:nvSpPr>
          <p:cNvPr id="9" name="Freeform 9"/>
          <p:cNvSpPr/>
          <p:nvPr/>
        </p:nvSpPr>
        <p:spPr>
          <a:xfrm>
            <a:off x="931778" y="1209526"/>
            <a:ext cx="4272443" cy="8786199"/>
          </a:xfrm>
          <a:custGeom>
            <a:avLst/>
            <a:gdLst/>
            <a:ahLst/>
            <a:cxnLst/>
            <a:rect l="l" t="t" r="r" b="b"/>
            <a:pathLst>
              <a:path w="4272443" h="8786199">
                <a:moveTo>
                  <a:pt x="0" y="0"/>
                </a:moveTo>
                <a:lnTo>
                  <a:pt x="4272443" y="0"/>
                </a:lnTo>
                <a:lnTo>
                  <a:pt x="4272443" y="8786199"/>
                </a:lnTo>
                <a:lnTo>
                  <a:pt x="0" y="8786199"/>
                </a:lnTo>
                <a:lnTo>
                  <a:pt x="0" y="0"/>
                </a:lnTo>
                <a:close/>
              </a:path>
            </a:pathLst>
          </a:custGeom>
          <a:blipFill>
            <a:blip r:embed="rId7"/>
            <a:stretch>
              <a:fillRect/>
            </a:stretch>
          </a:blipFill>
        </p:spPr>
        <p:txBody>
          <a:bodyPr/>
          <a:lstStyle/>
          <a:p>
            <a:endParaRPr lang="en-GB"/>
          </a:p>
        </p:txBody>
      </p:sp>
      <p:sp>
        <p:nvSpPr>
          <p:cNvPr id="10" name="TextBox 10"/>
          <p:cNvSpPr txBox="1"/>
          <p:nvPr/>
        </p:nvSpPr>
        <p:spPr>
          <a:xfrm>
            <a:off x="4786752" y="400975"/>
            <a:ext cx="124725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Grant</a:t>
            </a:r>
          </a:p>
        </p:txBody>
      </p:sp>
      <p:sp>
        <p:nvSpPr>
          <p:cNvPr id="11" name="TextBox 11"/>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2" name="TextBox 12"/>
          <p:cNvSpPr txBox="1"/>
          <p:nvPr/>
        </p:nvSpPr>
        <p:spPr>
          <a:xfrm>
            <a:off x="12608796" y="2349190"/>
            <a:ext cx="4333573" cy="5521945"/>
          </a:xfrm>
          <a:prstGeom prst="rect">
            <a:avLst/>
          </a:prstGeom>
        </p:spPr>
        <p:txBody>
          <a:bodyPr lIns="0" tIns="0" rIns="0" bIns="0" rtlCol="0" anchor="t">
            <a:spAutoFit/>
          </a:bodyPr>
          <a:lstStyle/>
          <a:p>
            <a:pPr algn="l">
              <a:lnSpc>
                <a:spcPts val="4439"/>
              </a:lnSpc>
            </a:pPr>
            <a:r>
              <a:rPr lang="en-US" sz="3170">
                <a:solidFill>
                  <a:srgbClr val="1F2020"/>
                </a:solidFill>
                <a:latin typeface="Open Sans"/>
                <a:ea typeface="Open Sans"/>
                <a:cs typeface="Open Sans"/>
                <a:sym typeface="Open Sans"/>
              </a:rPr>
              <a:t>The member to be given a loan or grant is selected from the list. </a:t>
            </a:r>
          </a:p>
          <a:p>
            <a:pPr algn="l">
              <a:lnSpc>
                <a:spcPts val="4439"/>
              </a:lnSpc>
            </a:pPr>
            <a:endParaRPr lang="en-US" sz="3170">
              <a:solidFill>
                <a:srgbClr val="1F2020"/>
              </a:solidFill>
              <a:latin typeface="Open Sans"/>
              <a:ea typeface="Open Sans"/>
              <a:cs typeface="Open Sans"/>
              <a:sym typeface="Open Sans"/>
            </a:endParaRPr>
          </a:p>
          <a:p>
            <a:pPr algn="l">
              <a:lnSpc>
                <a:spcPts val="4439"/>
              </a:lnSpc>
              <a:spcBef>
                <a:spcPct val="0"/>
              </a:spcBef>
            </a:pPr>
            <a:r>
              <a:rPr lang="en-US" sz="3170">
                <a:solidFill>
                  <a:srgbClr val="1F2020"/>
                </a:solidFill>
                <a:latin typeface="Open Sans"/>
                <a:ea typeface="Open Sans"/>
                <a:cs typeface="Open Sans"/>
                <a:sym typeface="Open Sans"/>
              </a:rPr>
              <a:t>Then the record keeper must select between a grant or a loan, and specify the amount before clicking ‘Save’</a:t>
            </a:r>
          </a:p>
        </p:txBody>
      </p:sp>
      <p:sp>
        <p:nvSpPr>
          <p:cNvPr id="13" name="Freeform 13"/>
          <p:cNvSpPr/>
          <p:nvPr/>
        </p:nvSpPr>
        <p:spPr>
          <a:xfrm>
            <a:off x="960401" y="6966139"/>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a:off x="7968446" y="5143500"/>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rot="424544" flipV="1">
            <a:off x="5572284" y="5542426"/>
            <a:ext cx="1242655" cy="444249"/>
          </a:xfrm>
          <a:custGeom>
            <a:avLst/>
            <a:gdLst/>
            <a:ahLst/>
            <a:cxnLst/>
            <a:rect l="l" t="t" r="r" b="b"/>
            <a:pathLst>
              <a:path w="1242655" h="444249">
                <a:moveTo>
                  <a:pt x="0" y="444249"/>
                </a:moveTo>
                <a:lnTo>
                  <a:pt x="1242655" y="444249"/>
                </a:lnTo>
                <a:lnTo>
                  <a:pt x="1242655" y="0"/>
                </a:lnTo>
                <a:lnTo>
                  <a:pt x="0" y="0"/>
                </a:lnTo>
                <a:lnTo>
                  <a:pt x="0" y="444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878164" y="1343462"/>
            <a:ext cx="4299663" cy="8842177"/>
          </a:xfrm>
          <a:custGeom>
            <a:avLst/>
            <a:gdLst/>
            <a:ahLst/>
            <a:cxnLst/>
            <a:rect l="l" t="t" r="r" b="b"/>
            <a:pathLst>
              <a:path w="4299663" h="8842177">
                <a:moveTo>
                  <a:pt x="0" y="0"/>
                </a:moveTo>
                <a:lnTo>
                  <a:pt x="4299663" y="0"/>
                </a:lnTo>
                <a:lnTo>
                  <a:pt x="4299663" y="8842177"/>
                </a:lnTo>
                <a:lnTo>
                  <a:pt x="0" y="8842177"/>
                </a:lnTo>
                <a:lnTo>
                  <a:pt x="0" y="0"/>
                </a:lnTo>
                <a:close/>
              </a:path>
            </a:pathLst>
          </a:custGeom>
          <a:blipFill>
            <a:blip r:embed="rId6"/>
            <a:stretch>
              <a:fillRect/>
            </a:stretch>
          </a:blipFill>
        </p:spPr>
        <p:txBody>
          <a:bodyPr/>
          <a:lstStyle/>
          <a:p>
            <a:endParaRPr lang="en-GB"/>
          </a:p>
        </p:txBody>
      </p:sp>
      <p:sp>
        <p:nvSpPr>
          <p:cNvPr id="9" name="Freeform 9"/>
          <p:cNvSpPr/>
          <p:nvPr/>
        </p:nvSpPr>
        <p:spPr>
          <a:xfrm>
            <a:off x="1061004" y="3675621"/>
            <a:ext cx="2746032" cy="1467879"/>
          </a:xfrm>
          <a:custGeom>
            <a:avLst/>
            <a:gdLst/>
            <a:ahLst/>
            <a:cxnLst/>
            <a:rect l="l" t="t" r="r" b="b"/>
            <a:pathLst>
              <a:path w="2746032" h="1467879">
                <a:moveTo>
                  <a:pt x="0" y="0"/>
                </a:moveTo>
                <a:lnTo>
                  <a:pt x="2746032" y="0"/>
                </a:lnTo>
                <a:lnTo>
                  <a:pt x="2746032" y="1467879"/>
                </a:lnTo>
                <a:lnTo>
                  <a:pt x="0" y="14678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7209044" y="1343462"/>
            <a:ext cx="4299663" cy="8842177"/>
          </a:xfrm>
          <a:custGeom>
            <a:avLst/>
            <a:gdLst/>
            <a:ahLst/>
            <a:cxnLst/>
            <a:rect l="l" t="t" r="r" b="b"/>
            <a:pathLst>
              <a:path w="4299663" h="8842177">
                <a:moveTo>
                  <a:pt x="0" y="0"/>
                </a:moveTo>
                <a:lnTo>
                  <a:pt x="4299662" y="0"/>
                </a:lnTo>
                <a:lnTo>
                  <a:pt x="4299662" y="8842177"/>
                </a:lnTo>
                <a:lnTo>
                  <a:pt x="0" y="8842177"/>
                </a:lnTo>
                <a:lnTo>
                  <a:pt x="0" y="0"/>
                </a:lnTo>
                <a:close/>
              </a:path>
            </a:pathLst>
          </a:custGeom>
          <a:blipFill>
            <a:blip r:embed="rId9"/>
            <a:stretch>
              <a:fillRect/>
            </a:stretch>
          </a:blipFill>
        </p:spPr>
        <p:txBody>
          <a:bodyPr/>
          <a:lstStyle/>
          <a:p>
            <a:endParaRPr lang="en-GB"/>
          </a:p>
        </p:txBody>
      </p:sp>
      <p:sp>
        <p:nvSpPr>
          <p:cNvPr id="11" name="TextBox 11"/>
          <p:cNvSpPr txBox="1"/>
          <p:nvPr/>
        </p:nvSpPr>
        <p:spPr>
          <a:xfrm>
            <a:off x="4786752" y="400975"/>
            <a:ext cx="130821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Repay Social Fund Loan</a:t>
            </a:r>
          </a:p>
        </p:txBody>
      </p:sp>
      <p:sp>
        <p:nvSpPr>
          <p:cNvPr id="12" name="TextBox 12"/>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TextBox 13"/>
          <p:cNvSpPr txBox="1"/>
          <p:nvPr/>
        </p:nvSpPr>
        <p:spPr>
          <a:xfrm>
            <a:off x="12608796" y="2349190"/>
            <a:ext cx="4333573" cy="1646878"/>
          </a:xfrm>
          <a:prstGeom prst="rect">
            <a:avLst/>
          </a:prstGeom>
        </p:spPr>
        <p:txBody>
          <a:bodyPr lIns="0" tIns="0" rIns="0" bIns="0" rtlCol="0" anchor="t">
            <a:spAutoFit/>
          </a:bodyPr>
          <a:lstStyle/>
          <a:p>
            <a:pPr algn="l">
              <a:lnSpc>
                <a:spcPts val="4439"/>
              </a:lnSpc>
              <a:spcBef>
                <a:spcPct val="0"/>
              </a:spcBef>
            </a:pPr>
            <a:r>
              <a:rPr lang="en-US" sz="3170" dirty="0">
                <a:solidFill>
                  <a:srgbClr val="1F2020"/>
                </a:solidFill>
                <a:latin typeface="Open Sans"/>
                <a:ea typeface="Open Sans"/>
                <a:cs typeface="Open Sans"/>
                <a:sym typeface="Open Sans"/>
              </a:rPr>
              <a:t>Any member with a Social Fund loan will appear on this list.</a:t>
            </a:r>
          </a:p>
        </p:txBody>
      </p:sp>
      <p:sp>
        <p:nvSpPr>
          <p:cNvPr id="14" name="Freeform 14"/>
          <p:cNvSpPr/>
          <p:nvPr/>
        </p:nvSpPr>
        <p:spPr>
          <a:xfrm>
            <a:off x="7209044" y="3886726"/>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rot="424544" flipV="1">
            <a:off x="5572284" y="5542426"/>
            <a:ext cx="1242655" cy="444249"/>
          </a:xfrm>
          <a:custGeom>
            <a:avLst/>
            <a:gdLst/>
            <a:ahLst/>
            <a:cxnLst/>
            <a:rect l="l" t="t" r="r" b="b"/>
            <a:pathLst>
              <a:path w="1242655" h="444249">
                <a:moveTo>
                  <a:pt x="0" y="444249"/>
                </a:moveTo>
                <a:lnTo>
                  <a:pt x="1242655" y="444249"/>
                </a:lnTo>
                <a:lnTo>
                  <a:pt x="1242655" y="0"/>
                </a:lnTo>
                <a:lnTo>
                  <a:pt x="0" y="0"/>
                </a:lnTo>
                <a:lnTo>
                  <a:pt x="0" y="444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878164" y="1343462"/>
            <a:ext cx="4299663" cy="8842177"/>
          </a:xfrm>
          <a:custGeom>
            <a:avLst/>
            <a:gdLst/>
            <a:ahLst/>
            <a:cxnLst/>
            <a:rect l="l" t="t" r="r" b="b"/>
            <a:pathLst>
              <a:path w="4299663" h="8842177">
                <a:moveTo>
                  <a:pt x="0" y="0"/>
                </a:moveTo>
                <a:lnTo>
                  <a:pt x="4299663" y="0"/>
                </a:lnTo>
                <a:lnTo>
                  <a:pt x="4299663" y="8842177"/>
                </a:lnTo>
                <a:lnTo>
                  <a:pt x="0" y="8842177"/>
                </a:lnTo>
                <a:lnTo>
                  <a:pt x="0" y="0"/>
                </a:lnTo>
                <a:close/>
              </a:path>
            </a:pathLst>
          </a:custGeom>
          <a:blipFill>
            <a:blip r:embed="rId6"/>
            <a:stretch>
              <a:fillRect/>
            </a:stretch>
          </a:blipFill>
        </p:spPr>
        <p:txBody>
          <a:bodyPr/>
          <a:lstStyle/>
          <a:p>
            <a:endParaRPr lang="en-GB"/>
          </a:p>
        </p:txBody>
      </p:sp>
      <p:sp>
        <p:nvSpPr>
          <p:cNvPr id="9" name="Freeform 9"/>
          <p:cNvSpPr/>
          <p:nvPr/>
        </p:nvSpPr>
        <p:spPr>
          <a:xfrm>
            <a:off x="878164" y="3886726"/>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7592410" y="1343462"/>
            <a:ext cx="4299663" cy="8842177"/>
          </a:xfrm>
          <a:custGeom>
            <a:avLst/>
            <a:gdLst/>
            <a:ahLst/>
            <a:cxnLst/>
            <a:rect l="l" t="t" r="r" b="b"/>
            <a:pathLst>
              <a:path w="4299663" h="8842177">
                <a:moveTo>
                  <a:pt x="0" y="0"/>
                </a:moveTo>
                <a:lnTo>
                  <a:pt x="4299663" y="0"/>
                </a:lnTo>
                <a:lnTo>
                  <a:pt x="4299663" y="8842177"/>
                </a:lnTo>
                <a:lnTo>
                  <a:pt x="0" y="8842177"/>
                </a:lnTo>
                <a:lnTo>
                  <a:pt x="0" y="0"/>
                </a:lnTo>
                <a:close/>
              </a:path>
            </a:pathLst>
          </a:custGeom>
          <a:blipFill>
            <a:blip r:embed="rId9"/>
            <a:stretch>
              <a:fillRect/>
            </a:stretch>
          </a:blipFill>
        </p:spPr>
        <p:txBody>
          <a:bodyPr/>
          <a:lstStyle/>
          <a:p>
            <a:endParaRPr lang="en-GB"/>
          </a:p>
        </p:txBody>
      </p:sp>
      <p:sp>
        <p:nvSpPr>
          <p:cNvPr id="11" name="TextBox 11"/>
          <p:cNvSpPr txBox="1"/>
          <p:nvPr/>
        </p:nvSpPr>
        <p:spPr>
          <a:xfrm>
            <a:off x="4786752" y="400975"/>
            <a:ext cx="130821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Repay Social Fund Loan</a:t>
            </a:r>
          </a:p>
        </p:txBody>
      </p:sp>
      <p:sp>
        <p:nvSpPr>
          <p:cNvPr id="12" name="TextBox 12"/>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TextBox 13"/>
          <p:cNvSpPr txBox="1"/>
          <p:nvPr/>
        </p:nvSpPr>
        <p:spPr>
          <a:xfrm>
            <a:off x="12608796" y="2349190"/>
            <a:ext cx="4333573" cy="3307621"/>
          </a:xfrm>
          <a:prstGeom prst="rect">
            <a:avLst/>
          </a:prstGeom>
        </p:spPr>
        <p:txBody>
          <a:bodyPr lIns="0" tIns="0" rIns="0" bIns="0" rtlCol="0" anchor="t">
            <a:spAutoFit/>
          </a:bodyPr>
          <a:lstStyle/>
          <a:p>
            <a:pPr algn="l">
              <a:lnSpc>
                <a:spcPts val="4439"/>
              </a:lnSpc>
              <a:spcBef>
                <a:spcPct val="0"/>
              </a:spcBef>
            </a:pPr>
            <a:r>
              <a:rPr lang="en-US" sz="3170">
                <a:solidFill>
                  <a:srgbClr val="1F2020"/>
                </a:solidFill>
                <a:latin typeface="Open Sans"/>
                <a:ea typeface="Open Sans"/>
                <a:cs typeface="Open Sans"/>
                <a:sym typeface="Open Sans"/>
              </a:rPr>
              <a:t>To repay loan, click on  the member making a repayment, then record the value of their repayment and  click save.</a:t>
            </a:r>
          </a:p>
        </p:txBody>
      </p:sp>
      <p:sp>
        <p:nvSpPr>
          <p:cNvPr id="14" name="Freeform 14"/>
          <p:cNvSpPr/>
          <p:nvPr/>
        </p:nvSpPr>
        <p:spPr>
          <a:xfrm>
            <a:off x="8566688" y="5764551"/>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rot="424544" flipV="1">
            <a:off x="5572284" y="5542426"/>
            <a:ext cx="1242655" cy="444249"/>
          </a:xfrm>
          <a:custGeom>
            <a:avLst/>
            <a:gdLst/>
            <a:ahLst/>
            <a:cxnLst/>
            <a:rect l="l" t="t" r="r" b="b"/>
            <a:pathLst>
              <a:path w="1242655" h="444249">
                <a:moveTo>
                  <a:pt x="0" y="444249"/>
                </a:moveTo>
                <a:lnTo>
                  <a:pt x="1242655" y="444249"/>
                </a:lnTo>
                <a:lnTo>
                  <a:pt x="1242655" y="0"/>
                </a:lnTo>
                <a:lnTo>
                  <a:pt x="0" y="0"/>
                </a:lnTo>
                <a:lnTo>
                  <a:pt x="0" y="444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487089" y="1235722"/>
            <a:ext cx="4299663" cy="8842177"/>
          </a:xfrm>
          <a:custGeom>
            <a:avLst/>
            <a:gdLst/>
            <a:ahLst/>
            <a:cxnLst/>
            <a:rect l="l" t="t" r="r" b="b"/>
            <a:pathLst>
              <a:path w="4299663" h="8842177">
                <a:moveTo>
                  <a:pt x="0" y="0"/>
                </a:moveTo>
                <a:lnTo>
                  <a:pt x="4299663" y="0"/>
                </a:lnTo>
                <a:lnTo>
                  <a:pt x="4299663" y="8842177"/>
                </a:lnTo>
                <a:lnTo>
                  <a:pt x="0" y="8842177"/>
                </a:lnTo>
                <a:lnTo>
                  <a:pt x="0" y="0"/>
                </a:lnTo>
                <a:close/>
              </a:path>
            </a:pathLst>
          </a:custGeom>
          <a:blipFill>
            <a:blip r:embed="rId6"/>
            <a:stretch>
              <a:fillRect/>
            </a:stretch>
          </a:blipFill>
        </p:spPr>
        <p:txBody>
          <a:bodyPr/>
          <a:lstStyle/>
          <a:p>
            <a:endParaRPr lang="en-GB"/>
          </a:p>
        </p:txBody>
      </p:sp>
      <p:sp>
        <p:nvSpPr>
          <p:cNvPr id="9" name="Freeform 9"/>
          <p:cNvSpPr/>
          <p:nvPr/>
        </p:nvSpPr>
        <p:spPr>
          <a:xfrm>
            <a:off x="1461367" y="5656811"/>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7276292" y="1302594"/>
            <a:ext cx="4267145" cy="8775306"/>
          </a:xfrm>
          <a:custGeom>
            <a:avLst/>
            <a:gdLst/>
            <a:ahLst/>
            <a:cxnLst/>
            <a:rect l="l" t="t" r="r" b="b"/>
            <a:pathLst>
              <a:path w="4267145" h="8775306">
                <a:moveTo>
                  <a:pt x="0" y="0"/>
                </a:moveTo>
                <a:lnTo>
                  <a:pt x="4267146" y="0"/>
                </a:lnTo>
                <a:lnTo>
                  <a:pt x="4267146" y="8775305"/>
                </a:lnTo>
                <a:lnTo>
                  <a:pt x="0" y="8775305"/>
                </a:lnTo>
                <a:lnTo>
                  <a:pt x="0" y="0"/>
                </a:lnTo>
                <a:close/>
              </a:path>
            </a:pathLst>
          </a:custGeom>
          <a:blipFill>
            <a:blip r:embed="rId9"/>
            <a:stretch>
              <a:fillRect/>
            </a:stretch>
          </a:blipFill>
        </p:spPr>
        <p:txBody>
          <a:bodyPr/>
          <a:lstStyle/>
          <a:p>
            <a:endParaRPr lang="en-GB"/>
          </a:p>
        </p:txBody>
      </p:sp>
      <p:sp>
        <p:nvSpPr>
          <p:cNvPr id="11" name="TextBox 11"/>
          <p:cNvSpPr txBox="1"/>
          <p:nvPr/>
        </p:nvSpPr>
        <p:spPr>
          <a:xfrm>
            <a:off x="4786752" y="400975"/>
            <a:ext cx="130821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Repay Social Fund Loan</a:t>
            </a:r>
          </a:p>
        </p:txBody>
      </p:sp>
      <p:sp>
        <p:nvSpPr>
          <p:cNvPr id="12" name="TextBox 12"/>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TextBox 13"/>
          <p:cNvSpPr txBox="1"/>
          <p:nvPr/>
        </p:nvSpPr>
        <p:spPr>
          <a:xfrm>
            <a:off x="12305438" y="2076502"/>
            <a:ext cx="5563462" cy="6182542"/>
          </a:xfrm>
          <a:prstGeom prst="rect">
            <a:avLst/>
          </a:prstGeom>
        </p:spPr>
        <p:txBody>
          <a:bodyPr lIns="0" tIns="0" rIns="0" bIns="0" rtlCol="0" anchor="t">
            <a:spAutoFit/>
          </a:bodyPr>
          <a:lstStyle/>
          <a:p>
            <a:pPr algn="l">
              <a:lnSpc>
                <a:spcPts val="4518"/>
              </a:lnSpc>
            </a:pPr>
            <a:r>
              <a:rPr lang="en-US" sz="3227">
                <a:solidFill>
                  <a:srgbClr val="1F2020"/>
                </a:solidFill>
                <a:latin typeface="Open Sans"/>
                <a:ea typeface="Open Sans"/>
                <a:cs typeface="Open Sans"/>
                <a:sym typeface="Open Sans"/>
              </a:rPr>
              <a:t>Once the repayment is saved, the member’s name gets a green checkmark beside it.</a:t>
            </a:r>
          </a:p>
          <a:p>
            <a:pPr algn="l">
              <a:lnSpc>
                <a:spcPts val="4518"/>
              </a:lnSpc>
            </a:pPr>
            <a:endParaRPr lang="en-US" sz="3227">
              <a:solidFill>
                <a:srgbClr val="1F2020"/>
              </a:solidFill>
              <a:latin typeface="Open Sans"/>
              <a:ea typeface="Open Sans"/>
              <a:cs typeface="Open Sans"/>
              <a:sym typeface="Open Sans"/>
            </a:endParaRPr>
          </a:p>
          <a:p>
            <a:pPr algn="l">
              <a:lnSpc>
                <a:spcPts val="4518"/>
              </a:lnSpc>
            </a:pPr>
            <a:endParaRPr lang="en-US" sz="3227">
              <a:solidFill>
                <a:srgbClr val="1F2020"/>
              </a:solidFill>
              <a:latin typeface="Open Sans"/>
              <a:ea typeface="Open Sans"/>
              <a:cs typeface="Open Sans"/>
              <a:sym typeface="Open Sans"/>
            </a:endParaRPr>
          </a:p>
          <a:p>
            <a:pPr algn="l">
              <a:lnSpc>
                <a:spcPts val="4518"/>
              </a:lnSpc>
              <a:spcBef>
                <a:spcPct val="0"/>
              </a:spcBef>
            </a:pPr>
            <a:r>
              <a:rPr lang="en-US" sz="3227">
                <a:solidFill>
                  <a:srgbClr val="1F2020"/>
                </a:solidFill>
                <a:latin typeface="Open Sans"/>
                <a:ea typeface="Open Sans"/>
                <a:cs typeface="Open Sans"/>
                <a:sym typeface="Open Sans"/>
              </a:rPr>
              <a:t>Once all loan repayments are complete, the data saved by clicking ‘Complete’ which takes you back to the Social Fund Activities Screen.</a:t>
            </a:r>
          </a:p>
        </p:txBody>
      </p:sp>
      <p:sp>
        <p:nvSpPr>
          <p:cNvPr id="14" name="Freeform 14"/>
          <p:cNvSpPr/>
          <p:nvPr/>
        </p:nvSpPr>
        <p:spPr>
          <a:xfrm>
            <a:off x="8234311" y="9030226"/>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7" name="Freeform 7"/>
          <p:cNvSpPr/>
          <p:nvPr/>
        </p:nvSpPr>
        <p:spPr>
          <a:xfrm>
            <a:off x="1889970" y="874401"/>
            <a:ext cx="4403548" cy="9055814"/>
          </a:xfrm>
          <a:custGeom>
            <a:avLst/>
            <a:gdLst/>
            <a:ahLst/>
            <a:cxnLst/>
            <a:rect l="l" t="t" r="r" b="b"/>
            <a:pathLst>
              <a:path w="4403548" h="9055814">
                <a:moveTo>
                  <a:pt x="0" y="0"/>
                </a:moveTo>
                <a:lnTo>
                  <a:pt x="4403548" y="0"/>
                </a:lnTo>
                <a:lnTo>
                  <a:pt x="4403548" y="9055814"/>
                </a:lnTo>
                <a:lnTo>
                  <a:pt x="0" y="9055814"/>
                </a:lnTo>
                <a:lnTo>
                  <a:pt x="0" y="0"/>
                </a:lnTo>
                <a:close/>
              </a:path>
            </a:pathLst>
          </a:custGeom>
          <a:blipFill>
            <a:blip r:embed="rId4"/>
            <a:stretch>
              <a:fillRect/>
            </a:stretch>
          </a:blipFill>
        </p:spPr>
        <p:txBody>
          <a:bodyPr/>
          <a:lstStyle/>
          <a:p>
            <a:endParaRPr lang="en-GB"/>
          </a:p>
        </p:txBody>
      </p:sp>
      <p:sp>
        <p:nvSpPr>
          <p:cNvPr id="8" name="Freeform 8"/>
          <p:cNvSpPr/>
          <p:nvPr/>
        </p:nvSpPr>
        <p:spPr>
          <a:xfrm>
            <a:off x="1889970" y="9719934"/>
            <a:ext cx="4403548" cy="483185"/>
          </a:xfrm>
          <a:custGeom>
            <a:avLst/>
            <a:gdLst/>
            <a:ahLst/>
            <a:cxnLst/>
            <a:rect l="l" t="t" r="r" b="b"/>
            <a:pathLst>
              <a:path w="4403548" h="483185">
                <a:moveTo>
                  <a:pt x="0" y="0"/>
                </a:moveTo>
                <a:lnTo>
                  <a:pt x="4403548" y="0"/>
                </a:lnTo>
                <a:lnTo>
                  <a:pt x="4403548" y="483185"/>
                </a:lnTo>
                <a:lnTo>
                  <a:pt x="0" y="483185"/>
                </a:lnTo>
                <a:lnTo>
                  <a:pt x="0" y="0"/>
                </a:lnTo>
                <a:close/>
              </a:path>
            </a:pathLst>
          </a:custGeom>
          <a:blipFill>
            <a:blip r:embed="rId5"/>
            <a:stretch>
              <a:fillRect t="-1774190"/>
            </a:stretch>
          </a:blipFill>
        </p:spPr>
        <p:txBody>
          <a:bodyPr/>
          <a:lstStyle/>
          <a:p>
            <a:endParaRPr lang="en-GB"/>
          </a:p>
        </p:txBody>
      </p:sp>
      <p:sp>
        <p:nvSpPr>
          <p:cNvPr id="9" name="TextBox 9"/>
          <p:cNvSpPr txBox="1"/>
          <p:nvPr/>
        </p:nvSpPr>
        <p:spPr>
          <a:xfrm>
            <a:off x="4862952" y="249987"/>
            <a:ext cx="13082148" cy="673507"/>
          </a:xfrm>
          <a:prstGeom prst="rect">
            <a:avLst/>
          </a:prstGeom>
        </p:spPr>
        <p:txBody>
          <a:bodyPr lIns="0" tIns="0" rIns="0" bIns="0" rtlCol="0" anchor="t">
            <a:spAutoFit/>
          </a:bodyPr>
          <a:lstStyle/>
          <a:p>
            <a:pPr algn="l">
              <a:lnSpc>
                <a:spcPts val="4999"/>
              </a:lnSpc>
            </a:pPr>
            <a:r>
              <a:rPr lang="en-US" sz="4273" b="1">
                <a:solidFill>
                  <a:srgbClr val="1F2020"/>
                </a:solidFill>
                <a:latin typeface="Poppins Bold"/>
                <a:ea typeface="Poppins Bold"/>
                <a:cs typeface="Poppins Bold"/>
                <a:sym typeface="Poppins Bold"/>
              </a:rPr>
              <a:t>Social Fund Activities: Complete</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1" name="Freeform 11"/>
          <p:cNvSpPr/>
          <p:nvPr/>
        </p:nvSpPr>
        <p:spPr>
          <a:xfrm>
            <a:off x="2916190" y="9301828"/>
            <a:ext cx="2351108" cy="1256774"/>
          </a:xfrm>
          <a:custGeom>
            <a:avLst/>
            <a:gdLst/>
            <a:ahLst/>
            <a:cxnLst/>
            <a:rect l="l" t="t" r="r" b="b"/>
            <a:pathLst>
              <a:path w="2351108" h="1256774">
                <a:moveTo>
                  <a:pt x="0" y="0"/>
                </a:moveTo>
                <a:lnTo>
                  <a:pt x="2351108" y="0"/>
                </a:lnTo>
                <a:lnTo>
                  <a:pt x="2351108" y="1256774"/>
                </a:lnTo>
                <a:lnTo>
                  <a:pt x="0" y="12567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7391400" y="2447976"/>
            <a:ext cx="8260200" cy="2196563"/>
          </a:xfrm>
          <a:prstGeom prst="rect">
            <a:avLst/>
          </a:prstGeom>
        </p:spPr>
        <p:txBody>
          <a:bodyPr wrap="square" lIns="0" tIns="0" rIns="0" bIns="0" rtlCol="0" anchor="t">
            <a:spAutoFit/>
          </a:bodyPr>
          <a:lstStyle/>
          <a:p>
            <a:pPr algn="l">
              <a:lnSpc>
                <a:spcPts val="5940"/>
              </a:lnSpc>
              <a:spcBef>
                <a:spcPct val="0"/>
              </a:spcBef>
            </a:pPr>
            <a:r>
              <a:rPr lang="en-US" sz="3500" dirty="0">
                <a:solidFill>
                  <a:srgbClr val="1F2020"/>
                </a:solidFill>
                <a:latin typeface="Open Sans"/>
                <a:ea typeface="Open Sans"/>
                <a:cs typeface="Open Sans"/>
                <a:sym typeface="Open Sans"/>
              </a:rPr>
              <a:t>When all the Social Fund Activities are done, Click the button ‘Complete’ to save the data on the app.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1794603"/>
            <a:ext cx="3795903" cy="8229600"/>
          </a:xfrm>
          <a:custGeom>
            <a:avLst/>
            <a:gdLst/>
            <a:ahLst/>
            <a:cxnLst/>
            <a:rect l="l" t="t" r="r" b="b"/>
            <a:pathLst>
              <a:path w="3795903" h="8229600">
                <a:moveTo>
                  <a:pt x="0" y="0"/>
                </a:moveTo>
                <a:lnTo>
                  <a:pt x="3795903" y="0"/>
                </a:lnTo>
                <a:lnTo>
                  <a:pt x="3795903" y="8229600"/>
                </a:lnTo>
                <a:lnTo>
                  <a:pt x="0" y="8229600"/>
                </a:lnTo>
                <a:lnTo>
                  <a:pt x="0" y="0"/>
                </a:lnTo>
                <a:close/>
              </a:path>
            </a:pathLst>
          </a:custGeom>
          <a:blipFill>
            <a:blip r:embed="rId2"/>
            <a:stretch>
              <a:fillRect/>
            </a:stretch>
          </a:blipFill>
        </p:spPr>
        <p:txBody>
          <a:bodyPr/>
          <a:lstStyle/>
          <a:p>
            <a:endParaRPr lang="en-GB"/>
          </a:p>
        </p:txBody>
      </p:sp>
      <p:sp>
        <p:nvSpPr>
          <p:cNvPr id="6" name="Freeform 6"/>
          <p:cNvSpPr/>
          <p:nvPr/>
        </p:nvSpPr>
        <p:spPr>
          <a:xfrm>
            <a:off x="5497863" y="1787650"/>
            <a:ext cx="3799110" cy="8236553"/>
          </a:xfrm>
          <a:custGeom>
            <a:avLst/>
            <a:gdLst/>
            <a:ahLst/>
            <a:cxnLst/>
            <a:rect l="l" t="t" r="r" b="b"/>
            <a:pathLst>
              <a:path w="3799110" h="8236553">
                <a:moveTo>
                  <a:pt x="0" y="0"/>
                </a:moveTo>
                <a:lnTo>
                  <a:pt x="3799110" y="0"/>
                </a:lnTo>
                <a:lnTo>
                  <a:pt x="3799110" y="8236553"/>
                </a:lnTo>
                <a:lnTo>
                  <a:pt x="0" y="8236553"/>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5803773" y="305637"/>
            <a:ext cx="6427931" cy="731752"/>
          </a:xfrm>
          <a:prstGeom prst="rect">
            <a:avLst/>
          </a:prstGeom>
        </p:spPr>
        <p:txBody>
          <a:bodyPr lIns="0" tIns="0" rIns="0" bIns="0" rtlCol="0" anchor="t">
            <a:spAutoFit/>
          </a:bodyPr>
          <a:lstStyle/>
          <a:p>
            <a:pPr algn="ctr">
              <a:lnSpc>
                <a:spcPts val="5336"/>
              </a:lnSpc>
            </a:pPr>
            <a:r>
              <a:rPr lang="en-US" sz="4560" b="1">
                <a:solidFill>
                  <a:srgbClr val="1F2020"/>
                </a:solidFill>
                <a:latin typeface="Poppins Bold"/>
                <a:ea typeface="Poppins Bold"/>
                <a:cs typeface="Poppins Bold"/>
                <a:sym typeface="Poppins Bold"/>
              </a:rPr>
              <a:t>Register Group</a:t>
            </a:r>
          </a:p>
        </p:txBody>
      </p:sp>
      <p:sp>
        <p:nvSpPr>
          <p:cNvPr id="8" name="TextBox 8"/>
          <p:cNvSpPr txBox="1"/>
          <p:nvPr/>
        </p:nvSpPr>
        <p:spPr>
          <a:xfrm>
            <a:off x="10344543" y="3639767"/>
            <a:ext cx="7191133" cy="3183051"/>
          </a:xfrm>
          <a:prstGeom prst="rect">
            <a:avLst/>
          </a:prstGeom>
        </p:spPr>
        <p:txBody>
          <a:bodyPr lIns="0" tIns="0" rIns="0" bIns="0" rtlCol="0" anchor="t">
            <a:spAutoFit/>
          </a:bodyPr>
          <a:lstStyle/>
          <a:p>
            <a:pPr algn="just">
              <a:lnSpc>
                <a:spcPts val="4159"/>
              </a:lnSpc>
            </a:pPr>
            <a:r>
              <a:rPr lang="en-US" sz="2599" dirty="0">
                <a:solidFill>
                  <a:srgbClr val="000000"/>
                </a:solidFill>
                <a:latin typeface="Open Sans"/>
                <a:ea typeface="Open Sans"/>
                <a:cs typeface="Open Sans"/>
                <a:sym typeface="Open Sans"/>
              </a:rPr>
              <a:t>To register a group, you need: </a:t>
            </a:r>
          </a:p>
          <a:p>
            <a:pPr algn="just">
              <a:lnSpc>
                <a:spcPts val="4159"/>
              </a:lnSpc>
            </a:pPr>
            <a:r>
              <a:rPr lang="en-US" sz="2599" dirty="0">
                <a:solidFill>
                  <a:srgbClr val="000000"/>
                </a:solidFill>
                <a:latin typeface="Open Sans"/>
                <a:ea typeface="Open Sans"/>
                <a:cs typeface="Open Sans"/>
                <a:sym typeface="Open Sans"/>
              </a:rPr>
              <a:t>A group name and 3 different pins known by 3 different group members (usually these are not members of the </a:t>
            </a:r>
            <a:r>
              <a:rPr lang="en-US" sz="2599" dirty="0" err="1">
                <a:solidFill>
                  <a:srgbClr val="000000"/>
                </a:solidFill>
                <a:latin typeface="Open Sans"/>
                <a:ea typeface="Open Sans"/>
                <a:cs typeface="Open Sans"/>
                <a:sym typeface="Open Sans"/>
              </a:rPr>
              <a:t>Manhagement</a:t>
            </a:r>
            <a:r>
              <a:rPr lang="en-US" sz="2599" dirty="0">
                <a:solidFill>
                  <a:srgbClr val="000000"/>
                </a:solidFill>
                <a:latin typeface="Open Sans"/>
                <a:ea typeface="Open Sans"/>
                <a:cs typeface="Open Sans"/>
                <a:sym typeface="Open Sans"/>
              </a:rPr>
              <a:t> Committee). With each pin known to only one person.</a:t>
            </a:r>
          </a:p>
        </p:txBody>
      </p:sp>
      <p:sp>
        <p:nvSpPr>
          <p:cNvPr id="9" name="Freeform 9"/>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0" name="Freeform 10"/>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1" name="TextBox 11"/>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282268" y="1669947"/>
            <a:ext cx="10594286" cy="7559570"/>
          </a:xfrm>
          <a:prstGeom prst="rect">
            <a:avLst/>
          </a:prstGeom>
        </p:spPr>
        <p:txBody>
          <a:bodyPr wrap="square" lIns="0" tIns="0" rIns="0" bIns="0" rtlCol="0" anchor="t">
            <a:spAutoFit/>
          </a:bodyPr>
          <a:lstStyle/>
          <a:p>
            <a:pPr marL="800100" lvl="1" indent="-519113" algn="l">
              <a:lnSpc>
                <a:spcPts val="3653"/>
              </a:lnSpc>
              <a:buAutoNum type="arabicPeriod"/>
            </a:pPr>
            <a:r>
              <a:rPr lang="en-US" sz="2609" dirty="0">
                <a:solidFill>
                  <a:srgbClr val="1F2020"/>
                </a:solidFill>
                <a:latin typeface="Open Sans"/>
                <a:ea typeface="Open Sans"/>
                <a:cs typeface="Open Sans"/>
                <a:sym typeface="Open Sans"/>
              </a:rPr>
              <a:t>‘Is this a shareout meeting’ - This checkmark should only be selected if the group has come to the end of their cycle and  are ready to distribute either part or all of the money accrued during the cycle. Most if not all loans should be cleared prior to the meeting .</a:t>
            </a:r>
          </a:p>
          <a:p>
            <a:pPr marL="800100" lvl="1" indent="-519113" algn="l">
              <a:lnSpc>
                <a:spcPts val="3653"/>
              </a:lnSpc>
              <a:buAutoNum type="arabicPeriod"/>
            </a:pPr>
            <a:r>
              <a:rPr lang="en-US" sz="2609" dirty="0">
                <a:solidFill>
                  <a:srgbClr val="1F2020"/>
                </a:solidFill>
                <a:latin typeface="Open Sans"/>
                <a:ea typeface="Open Sans"/>
                <a:cs typeface="Open Sans"/>
                <a:sym typeface="Open Sans"/>
              </a:rPr>
              <a:t>Cash Balances at the start of meeting -These fields are populated from the previous cash balances recorded. They are displayed here for the group to recheck their balances through a physical count of cash.</a:t>
            </a:r>
          </a:p>
          <a:p>
            <a:pPr marL="800100" lvl="1" indent="-519113" algn="l">
              <a:lnSpc>
                <a:spcPts val="3653"/>
              </a:lnSpc>
              <a:buAutoNum type="arabicPeriod"/>
            </a:pPr>
            <a:r>
              <a:rPr lang="en-US" sz="2609" dirty="0">
                <a:solidFill>
                  <a:srgbClr val="1F2020"/>
                </a:solidFill>
                <a:latin typeface="Open Sans"/>
                <a:ea typeface="Open Sans"/>
                <a:cs typeface="Open Sans"/>
                <a:sym typeface="Open Sans"/>
              </a:rPr>
              <a:t>Social Fund - Social fund records (contributions, loans, grants and loan repayments).</a:t>
            </a:r>
          </a:p>
          <a:p>
            <a:pPr marL="800100" lvl="1" indent="-519113" algn="l">
              <a:lnSpc>
                <a:spcPts val="3653"/>
              </a:lnSpc>
              <a:buAutoNum type="arabicPeriod"/>
            </a:pPr>
            <a:r>
              <a:rPr lang="en-US" sz="2609" dirty="0">
                <a:solidFill>
                  <a:srgbClr val="1F2020"/>
                </a:solidFill>
                <a:latin typeface="Open Sans"/>
                <a:ea typeface="Open Sans"/>
                <a:cs typeface="Open Sans"/>
                <a:sym typeface="Open Sans"/>
              </a:rPr>
              <a:t>Savings per member - Savings deposited or Shares bought during the meeting are recorded for each member</a:t>
            </a:r>
          </a:p>
          <a:p>
            <a:pPr marL="800100" lvl="1" indent="-519113" algn="l">
              <a:lnSpc>
                <a:spcPts val="3653"/>
              </a:lnSpc>
              <a:buAutoNum type="arabicPeriod"/>
            </a:pPr>
            <a:r>
              <a:rPr lang="en-US" sz="2609" dirty="0">
                <a:solidFill>
                  <a:srgbClr val="1F2020"/>
                </a:solidFill>
                <a:latin typeface="Open Sans"/>
                <a:ea typeface="Open Sans"/>
                <a:cs typeface="Open Sans"/>
                <a:sym typeface="Open Sans"/>
              </a:rPr>
              <a:t>Loan Repayments per member - Loan repayments made during the meeting are recorded here.</a:t>
            </a:r>
          </a:p>
          <a:p>
            <a:pPr algn="l">
              <a:lnSpc>
                <a:spcPts val="3653"/>
              </a:lnSpc>
              <a:spcBef>
                <a:spcPct val="0"/>
              </a:spcBef>
            </a:pPr>
            <a:endParaRPr lang="en-US" sz="2609" dirty="0">
              <a:solidFill>
                <a:srgbClr val="1F2020"/>
              </a:solidFill>
              <a:latin typeface="Open Sans"/>
              <a:ea typeface="Open Sans"/>
              <a:cs typeface="Open Sans"/>
              <a:sym typeface="Open Sans"/>
            </a:endParaRPr>
          </a:p>
        </p:txBody>
      </p:sp>
      <p:sp>
        <p:nvSpPr>
          <p:cNvPr id="6" name="Freeform 6"/>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7" name="Freeform 7"/>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8" name="Freeform 8"/>
          <p:cNvSpPr/>
          <p:nvPr/>
        </p:nvSpPr>
        <p:spPr>
          <a:xfrm>
            <a:off x="1514225" y="1028700"/>
            <a:ext cx="4319893" cy="8883780"/>
          </a:xfrm>
          <a:custGeom>
            <a:avLst/>
            <a:gdLst/>
            <a:ahLst/>
            <a:cxnLst/>
            <a:rect l="l" t="t" r="r" b="b"/>
            <a:pathLst>
              <a:path w="4319893" h="8883780">
                <a:moveTo>
                  <a:pt x="0" y="0"/>
                </a:moveTo>
                <a:lnTo>
                  <a:pt x="4319893" y="0"/>
                </a:lnTo>
                <a:lnTo>
                  <a:pt x="4319893" y="8883780"/>
                </a:lnTo>
                <a:lnTo>
                  <a:pt x="0" y="8883780"/>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5052339" y="151798"/>
            <a:ext cx="12755321"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Meeting Steps: After Social Fund Activities</a:t>
            </a:r>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135955" y="1093711"/>
            <a:ext cx="4152333" cy="8996721"/>
          </a:xfrm>
          <a:custGeom>
            <a:avLst/>
            <a:gdLst/>
            <a:ahLst/>
            <a:cxnLst/>
            <a:rect l="l" t="t" r="r" b="b"/>
            <a:pathLst>
              <a:path w="4152333" h="8996721">
                <a:moveTo>
                  <a:pt x="0" y="0"/>
                </a:moveTo>
                <a:lnTo>
                  <a:pt x="4152333" y="0"/>
                </a:lnTo>
                <a:lnTo>
                  <a:pt x="4152333" y="8996721"/>
                </a:lnTo>
                <a:lnTo>
                  <a:pt x="0" y="8996721"/>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6652539" y="151798"/>
            <a:ext cx="4982921"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Meeting Steps</a:t>
            </a:r>
          </a:p>
        </p:txBody>
      </p:sp>
      <p:sp>
        <p:nvSpPr>
          <p:cNvPr id="7" name="TextBox 7"/>
          <p:cNvSpPr txBox="1"/>
          <p:nvPr/>
        </p:nvSpPr>
        <p:spPr>
          <a:xfrm>
            <a:off x="6652539" y="3475467"/>
            <a:ext cx="10769793" cy="4962384"/>
          </a:xfrm>
          <a:prstGeom prst="rect">
            <a:avLst/>
          </a:prstGeom>
        </p:spPr>
        <p:txBody>
          <a:bodyPr wrap="square" lIns="0" tIns="0" rIns="0" bIns="0" rtlCol="0" anchor="t">
            <a:spAutoFit/>
          </a:bodyPr>
          <a:lstStyle/>
          <a:p>
            <a:pPr algn="l">
              <a:lnSpc>
                <a:spcPts val="3938"/>
              </a:lnSpc>
            </a:pPr>
            <a:endParaRPr dirty="0"/>
          </a:p>
          <a:p>
            <a:pPr marL="708025" lvl="1" indent="-404813" algn="l">
              <a:lnSpc>
                <a:spcPts val="3938"/>
              </a:lnSpc>
              <a:buAutoNum type="arabicPeriod"/>
            </a:pPr>
            <a:r>
              <a:rPr lang="en-US" sz="2600" dirty="0">
                <a:solidFill>
                  <a:srgbClr val="1F2020"/>
                </a:solidFill>
                <a:latin typeface="Open Sans"/>
                <a:ea typeface="Open Sans"/>
                <a:cs typeface="Open Sans"/>
                <a:sym typeface="Open Sans"/>
              </a:rPr>
              <a:t>Loan Disbursement per member - Loans disbursed during the meeting are recorded here.</a:t>
            </a:r>
          </a:p>
          <a:p>
            <a:pPr marL="708025" lvl="1" indent="-404813" algn="l">
              <a:lnSpc>
                <a:spcPts val="3938"/>
              </a:lnSpc>
              <a:buAutoNum type="arabicPeriod"/>
            </a:pPr>
            <a:r>
              <a:rPr lang="en-US" sz="2600" dirty="0">
                <a:solidFill>
                  <a:srgbClr val="1F2020"/>
                </a:solidFill>
                <a:latin typeface="Open Sans"/>
                <a:ea typeface="Open Sans"/>
                <a:cs typeface="Open Sans"/>
                <a:sym typeface="Open Sans"/>
              </a:rPr>
              <a:t>Enter Cash Balances at end of meeting - Once all the net cash at the end of the meeting  is counted, it is recorded in these fields. These are the source of starting cash balances data when  you start the next meeting.</a:t>
            </a:r>
          </a:p>
          <a:p>
            <a:pPr marL="708025" lvl="1" indent="-404813" algn="l">
              <a:lnSpc>
                <a:spcPts val="3938"/>
              </a:lnSpc>
              <a:spcBef>
                <a:spcPct val="0"/>
              </a:spcBef>
              <a:buAutoNum type="arabicPeriod"/>
            </a:pPr>
            <a:r>
              <a:rPr lang="en-US" sz="2600" dirty="0">
                <a:solidFill>
                  <a:srgbClr val="1F2020"/>
                </a:solidFill>
                <a:latin typeface="Open Sans"/>
                <a:ea typeface="Open Sans"/>
                <a:cs typeface="Open Sans"/>
                <a:sym typeface="Open Sans"/>
              </a:rPr>
              <a:t>Save Data &amp; Close Meeting - Once all the data has been recorded, the meeting will be saved and closed with the click of that button. It cannot be edited after that.</a:t>
            </a:r>
          </a:p>
        </p:txBody>
      </p:sp>
      <p:sp>
        <p:nvSpPr>
          <p:cNvPr id="8" name="Freeform 8"/>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9" name="Freeform 9"/>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10" name="TextBox 10"/>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97243" y="1829092"/>
            <a:ext cx="3903650" cy="8457908"/>
          </a:xfrm>
          <a:custGeom>
            <a:avLst/>
            <a:gdLst/>
            <a:ahLst/>
            <a:cxnLst/>
            <a:rect l="l" t="t" r="r" b="b"/>
            <a:pathLst>
              <a:path w="3903650" h="8457908">
                <a:moveTo>
                  <a:pt x="0" y="0"/>
                </a:moveTo>
                <a:lnTo>
                  <a:pt x="3903650" y="0"/>
                </a:lnTo>
                <a:lnTo>
                  <a:pt x="3903650" y="8457908"/>
                </a:lnTo>
                <a:lnTo>
                  <a:pt x="0" y="8457908"/>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4384535" y="241333"/>
            <a:ext cx="13903465" cy="712321"/>
          </a:xfrm>
          <a:prstGeom prst="rect">
            <a:avLst/>
          </a:prstGeom>
        </p:spPr>
        <p:txBody>
          <a:bodyPr lIns="0" tIns="0" rIns="0" bIns="0" rtlCol="0" anchor="t">
            <a:spAutoFit/>
          </a:bodyPr>
          <a:lstStyle/>
          <a:p>
            <a:pPr algn="l">
              <a:lnSpc>
                <a:spcPts val="5219"/>
              </a:lnSpc>
            </a:pPr>
            <a:r>
              <a:rPr lang="en-US" sz="4460" b="1" dirty="0">
                <a:solidFill>
                  <a:srgbClr val="1F2020"/>
                </a:solidFill>
                <a:latin typeface="Poppins Bold"/>
                <a:ea typeface="Poppins Bold"/>
                <a:cs typeface="Poppins Bold"/>
                <a:sym typeface="Poppins Bold"/>
              </a:rPr>
              <a:t>Meeting Steps: No Social Fund or Bank Account</a:t>
            </a:r>
          </a:p>
        </p:txBody>
      </p:sp>
      <p:sp>
        <p:nvSpPr>
          <p:cNvPr id="7" name="TextBox 7"/>
          <p:cNvSpPr txBox="1"/>
          <p:nvPr/>
        </p:nvSpPr>
        <p:spPr>
          <a:xfrm>
            <a:off x="5181601" y="1118313"/>
            <a:ext cx="12648920" cy="7963206"/>
          </a:xfrm>
          <a:prstGeom prst="rect">
            <a:avLst/>
          </a:prstGeom>
        </p:spPr>
        <p:txBody>
          <a:bodyPr wrap="square" lIns="0" tIns="0" rIns="0" bIns="0" rtlCol="0" anchor="t">
            <a:spAutoFit/>
          </a:bodyPr>
          <a:lstStyle/>
          <a:p>
            <a:pPr marL="301625" lvl="1" algn="l">
              <a:lnSpc>
                <a:spcPts val="3919"/>
              </a:lnSpc>
            </a:pPr>
            <a:r>
              <a:rPr lang="en-US" sz="2600" dirty="0">
                <a:solidFill>
                  <a:srgbClr val="1F2020"/>
                </a:solidFill>
                <a:latin typeface="Open Sans"/>
                <a:ea typeface="Open Sans"/>
                <a:cs typeface="Open Sans"/>
                <a:sym typeface="Open Sans"/>
              </a:rPr>
              <a:t>This displays a screen for a group that has no </a:t>
            </a:r>
            <a:r>
              <a:rPr lang="en-US" sz="2600" dirty="0" err="1">
                <a:solidFill>
                  <a:srgbClr val="1F2020"/>
                </a:solidFill>
                <a:latin typeface="Open Sans"/>
                <a:ea typeface="Open Sans"/>
                <a:cs typeface="Open Sans"/>
                <a:sym typeface="Open Sans"/>
              </a:rPr>
              <a:t>Socila</a:t>
            </a:r>
            <a:r>
              <a:rPr lang="en-US" sz="2600" dirty="0">
                <a:solidFill>
                  <a:srgbClr val="1F2020"/>
                </a:solidFill>
                <a:latin typeface="Open Sans"/>
                <a:ea typeface="Open Sans"/>
                <a:cs typeface="Open Sans"/>
                <a:sym typeface="Open Sans"/>
              </a:rPr>
              <a:t> Fund of bank account, therefore only showing Loan Fund cash</a:t>
            </a:r>
          </a:p>
          <a:p>
            <a:pPr marL="800100" lvl="1" indent="-498475" algn="l">
              <a:lnSpc>
                <a:spcPts val="3919"/>
              </a:lnSpc>
              <a:buAutoNum type="arabicPeriod"/>
            </a:pPr>
            <a:r>
              <a:rPr lang="en-US" sz="2600" dirty="0">
                <a:solidFill>
                  <a:srgbClr val="1F2020"/>
                </a:solidFill>
                <a:latin typeface="Open Sans"/>
                <a:ea typeface="Open Sans"/>
                <a:cs typeface="Open Sans"/>
                <a:sym typeface="Open Sans"/>
              </a:rPr>
              <a:t>Prior cash in Loan Fund -This field is calculated by the app so it is important for a group to counter check this amount against what they have at the start of the meeting.</a:t>
            </a:r>
          </a:p>
          <a:p>
            <a:pPr marL="800100" lvl="1" indent="-498475" algn="l">
              <a:lnSpc>
                <a:spcPts val="3919"/>
              </a:lnSpc>
              <a:buAutoNum type="arabicPeriod"/>
            </a:pPr>
            <a:r>
              <a:rPr lang="en-US" sz="2600" dirty="0">
                <a:solidFill>
                  <a:srgbClr val="1F2020"/>
                </a:solidFill>
                <a:latin typeface="Open Sans"/>
                <a:ea typeface="Open Sans"/>
                <a:cs typeface="Open Sans"/>
                <a:sym typeface="Open Sans"/>
              </a:rPr>
              <a:t>Savings Per Member - Savings deposited or Shares bought during the meeting are recorded for each member</a:t>
            </a:r>
          </a:p>
          <a:p>
            <a:pPr marL="800100" lvl="1" indent="-498475" algn="l">
              <a:lnSpc>
                <a:spcPts val="3919"/>
              </a:lnSpc>
              <a:buAutoNum type="arabicPeriod"/>
            </a:pPr>
            <a:r>
              <a:rPr lang="en-US" sz="2600" dirty="0">
                <a:solidFill>
                  <a:srgbClr val="1F2020"/>
                </a:solidFill>
                <a:latin typeface="Open Sans"/>
                <a:ea typeface="Open Sans"/>
                <a:cs typeface="Open Sans"/>
                <a:sym typeface="Open Sans"/>
              </a:rPr>
              <a:t>Loan Repayments per member - Loan repayments made during the meeting are recorded here.</a:t>
            </a:r>
          </a:p>
          <a:p>
            <a:pPr marL="800100" lvl="1" indent="-498475" algn="l">
              <a:lnSpc>
                <a:spcPts val="3919"/>
              </a:lnSpc>
              <a:buAutoNum type="arabicPeriod"/>
            </a:pPr>
            <a:r>
              <a:rPr lang="en-US" sz="2600" dirty="0">
                <a:solidFill>
                  <a:srgbClr val="1F2020"/>
                </a:solidFill>
                <a:latin typeface="Open Sans"/>
                <a:ea typeface="Open Sans"/>
                <a:cs typeface="Open Sans"/>
                <a:sym typeface="Open Sans"/>
              </a:rPr>
              <a:t>Loan disbursement per member - Loans disbursed during the meeting are recorded here.</a:t>
            </a:r>
          </a:p>
          <a:p>
            <a:pPr marL="800100" lvl="1" indent="-498475" algn="l">
              <a:lnSpc>
                <a:spcPts val="3919"/>
              </a:lnSpc>
              <a:buAutoNum type="arabicPeriod"/>
            </a:pPr>
            <a:r>
              <a:rPr lang="en-US" sz="2600" dirty="0">
                <a:solidFill>
                  <a:srgbClr val="1F2020"/>
                </a:solidFill>
                <a:latin typeface="Open Sans"/>
                <a:ea typeface="Open Sans"/>
                <a:cs typeface="Open Sans"/>
                <a:sym typeface="Open Sans"/>
              </a:rPr>
              <a:t>Enter Cash Balances at end of meeting: Cash in Loan Fund is shown  recorded here after all the net cash is counted at the end of the meeting. There are no other cash balances recorded.</a:t>
            </a:r>
          </a:p>
          <a:p>
            <a:pPr marL="800100" lvl="1" indent="-498475" algn="l">
              <a:lnSpc>
                <a:spcPts val="3919"/>
              </a:lnSpc>
              <a:spcBef>
                <a:spcPct val="0"/>
              </a:spcBef>
              <a:buAutoNum type="arabicPeriod"/>
            </a:pPr>
            <a:r>
              <a:rPr lang="en-US" sz="2600" dirty="0">
                <a:solidFill>
                  <a:srgbClr val="1F2020"/>
                </a:solidFill>
                <a:latin typeface="Open Sans"/>
                <a:ea typeface="Open Sans"/>
                <a:cs typeface="Open Sans"/>
                <a:sym typeface="Open Sans"/>
              </a:rPr>
              <a:t>Save Data and Close Meeting - Once all the data has been recorded, the meeting will be saved and closed. It cannot be edited after that.</a:t>
            </a:r>
          </a:p>
        </p:txBody>
      </p:sp>
      <p:sp>
        <p:nvSpPr>
          <p:cNvPr id="8" name="Freeform 8"/>
          <p:cNvSpPr/>
          <p:nvPr/>
        </p:nvSpPr>
        <p:spPr>
          <a:xfrm>
            <a:off x="897243" y="1240342"/>
            <a:ext cx="3910313" cy="1755661"/>
          </a:xfrm>
          <a:custGeom>
            <a:avLst/>
            <a:gdLst/>
            <a:ahLst/>
            <a:cxnLst/>
            <a:rect l="l" t="t" r="r" b="b"/>
            <a:pathLst>
              <a:path w="3910313" h="1755661">
                <a:moveTo>
                  <a:pt x="0" y="0"/>
                </a:moveTo>
                <a:lnTo>
                  <a:pt x="3910312" y="0"/>
                </a:lnTo>
                <a:lnTo>
                  <a:pt x="3910312" y="1755661"/>
                </a:lnTo>
                <a:lnTo>
                  <a:pt x="0" y="1755661"/>
                </a:lnTo>
                <a:lnTo>
                  <a:pt x="0" y="0"/>
                </a:lnTo>
                <a:close/>
              </a:path>
            </a:pathLst>
          </a:custGeom>
          <a:blipFill>
            <a:blip r:embed="rId3"/>
            <a:stretch>
              <a:fillRect b="-382572"/>
            </a:stretch>
          </a:blipFill>
        </p:spPr>
        <p:txBody>
          <a:bodyPr/>
          <a:lstStyle/>
          <a:p>
            <a:endParaRPr lang="en-GB"/>
          </a:p>
        </p:txBody>
      </p:sp>
      <p:sp>
        <p:nvSpPr>
          <p:cNvPr id="9" name="Freeform 9"/>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10" name="Freeform 10"/>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11" name="TextBox 11"/>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912315" y="6128241"/>
            <a:ext cx="1502800" cy="537251"/>
          </a:xfrm>
          <a:custGeom>
            <a:avLst/>
            <a:gdLst/>
            <a:ahLst/>
            <a:cxnLst/>
            <a:rect l="l" t="t" r="r" b="b"/>
            <a:pathLst>
              <a:path w="1502800" h="537251">
                <a:moveTo>
                  <a:pt x="0" y="0"/>
                </a:moveTo>
                <a:lnTo>
                  <a:pt x="1502801" y="0"/>
                </a:lnTo>
                <a:lnTo>
                  <a:pt x="1502801" y="537251"/>
                </a:lnTo>
                <a:lnTo>
                  <a:pt x="0" y="537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flipH="1">
            <a:off x="5446923" y="1813675"/>
            <a:ext cx="1502800" cy="537251"/>
          </a:xfrm>
          <a:custGeom>
            <a:avLst/>
            <a:gdLst/>
            <a:ahLst/>
            <a:cxnLst/>
            <a:rect l="l" t="t" r="r" b="b"/>
            <a:pathLst>
              <a:path w="1502800" h="537251">
                <a:moveTo>
                  <a:pt x="1502800" y="0"/>
                </a:moveTo>
                <a:lnTo>
                  <a:pt x="0" y="0"/>
                </a:lnTo>
                <a:lnTo>
                  <a:pt x="0" y="537252"/>
                </a:lnTo>
                <a:lnTo>
                  <a:pt x="1502800" y="537252"/>
                </a:lnTo>
                <a:lnTo>
                  <a:pt x="15028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422381" y="3937474"/>
            <a:ext cx="1461001" cy="780971"/>
          </a:xfrm>
          <a:custGeom>
            <a:avLst/>
            <a:gdLst/>
            <a:ahLst/>
            <a:cxnLst/>
            <a:rect l="l" t="t" r="r" b="b"/>
            <a:pathLst>
              <a:path w="1461001" h="780971">
                <a:moveTo>
                  <a:pt x="0" y="0"/>
                </a:moveTo>
                <a:lnTo>
                  <a:pt x="1461001" y="0"/>
                </a:lnTo>
                <a:lnTo>
                  <a:pt x="1461001" y="780972"/>
                </a:lnTo>
                <a:lnTo>
                  <a:pt x="0" y="780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5134634" y="6665492"/>
            <a:ext cx="1461001" cy="780971"/>
          </a:xfrm>
          <a:custGeom>
            <a:avLst/>
            <a:gdLst/>
            <a:ahLst/>
            <a:cxnLst/>
            <a:rect l="l" t="t" r="r" b="b"/>
            <a:pathLst>
              <a:path w="1461001" h="780971">
                <a:moveTo>
                  <a:pt x="0" y="0"/>
                </a:moveTo>
                <a:lnTo>
                  <a:pt x="1461001" y="0"/>
                </a:lnTo>
                <a:lnTo>
                  <a:pt x="1461001" y="780971"/>
                </a:lnTo>
                <a:lnTo>
                  <a:pt x="0" y="780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10" name="Freeform 10"/>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1" name="Freeform 11"/>
          <p:cNvSpPr/>
          <p:nvPr/>
        </p:nvSpPr>
        <p:spPr>
          <a:xfrm>
            <a:off x="13736226" y="1093029"/>
            <a:ext cx="4120596" cy="8927958"/>
          </a:xfrm>
          <a:custGeom>
            <a:avLst/>
            <a:gdLst/>
            <a:ahLst/>
            <a:cxnLst/>
            <a:rect l="l" t="t" r="r" b="b"/>
            <a:pathLst>
              <a:path w="4120596" h="8927958">
                <a:moveTo>
                  <a:pt x="0" y="0"/>
                </a:moveTo>
                <a:lnTo>
                  <a:pt x="4120596" y="0"/>
                </a:lnTo>
                <a:lnTo>
                  <a:pt x="4120596" y="8927958"/>
                </a:lnTo>
                <a:lnTo>
                  <a:pt x="0" y="8927958"/>
                </a:lnTo>
                <a:lnTo>
                  <a:pt x="0" y="0"/>
                </a:lnTo>
                <a:close/>
              </a:path>
            </a:pathLst>
          </a:custGeom>
          <a:blipFill>
            <a:blip r:embed="rId8"/>
            <a:stretch>
              <a:fillRect/>
            </a:stretch>
          </a:blipFill>
        </p:spPr>
        <p:txBody>
          <a:bodyPr/>
          <a:lstStyle/>
          <a:p>
            <a:endParaRPr lang="en-GB"/>
          </a:p>
        </p:txBody>
      </p:sp>
      <p:sp>
        <p:nvSpPr>
          <p:cNvPr id="12" name="Freeform 12"/>
          <p:cNvSpPr/>
          <p:nvPr/>
        </p:nvSpPr>
        <p:spPr>
          <a:xfrm>
            <a:off x="1120690" y="1028700"/>
            <a:ext cx="4273062" cy="9258300"/>
          </a:xfrm>
          <a:custGeom>
            <a:avLst/>
            <a:gdLst/>
            <a:ahLst/>
            <a:cxnLst/>
            <a:rect l="l" t="t" r="r" b="b"/>
            <a:pathLst>
              <a:path w="4273062" h="9258300">
                <a:moveTo>
                  <a:pt x="0" y="0"/>
                </a:moveTo>
                <a:lnTo>
                  <a:pt x="4273062" y="0"/>
                </a:lnTo>
                <a:lnTo>
                  <a:pt x="4273062" y="9258300"/>
                </a:lnTo>
                <a:lnTo>
                  <a:pt x="0" y="9258300"/>
                </a:lnTo>
                <a:lnTo>
                  <a:pt x="0" y="0"/>
                </a:lnTo>
                <a:close/>
              </a:path>
            </a:pathLst>
          </a:custGeom>
          <a:blipFill>
            <a:blip r:embed="rId9"/>
            <a:stretch>
              <a:fillRect/>
            </a:stretch>
          </a:blipFill>
        </p:spPr>
        <p:txBody>
          <a:bodyPr/>
          <a:lstStyle/>
          <a:p>
            <a:endParaRPr lang="en-GB"/>
          </a:p>
        </p:txBody>
      </p:sp>
      <p:sp>
        <p:nvSpPr>
          <p:cNvPr id="13" name="TextBox 13"/>
          <p:cNvSpPr txBox="1"/>
          <p:nvPr/>
        </p:nvSpPr>
        <p:spPr>
          <a:xfrm>
            <a:off x="6978305" y="6998828"/>
            <a:ext cx="5767244" cy="2957830"/>
          </a:xfrm>
          <a:prstGeom prst="rect">
            <a:avLst/>
          </a:prstGeom>
        </p:spPr>
        <p:txBody>
          <a:bodyPr lIns="0" tIns="0" rIns="0" bIns="0" rtlCol="0" anchor="t">
            <a:spAutoFit/>
          </a:bodyPr>
          <a:lstStyle/>
          <a:p>
            <a:pPr algn="l">
              <a:lnSpc>
                <a:spcPts val="3919"/>
              </a:lnSpc>
            </a:pPr>
            <a:r>
              <a:rPr lang="en-US" sz="2799" b="1">
                <a:solidFill>
                  <a:srgbClr val="335ACF"/>
                </a:solidFill>
                <a:latin typeface="Open Sans Bold"/>
                <a:ea typeface="Open Sans Bold"/>
                <a:cs typeface="Open Sans Bold"/>
                <a:sym typeface="Open Sans Bold"/>
              </a:rPr>
              <a:t>STEP 2: Enter cash savings equal to zero or above. Enter zero or above for withdrawals. Click save.</a:t>
            </a:r>
          </a:p>
          <a:p>
            <a:pPr marL="0" lvl="0" indent="0" algn="l">
              <a:lnSpc>
                <a:spcPts val="3919"/>
              </a:lnSpc>
              <a:spcBef>
                <a:spcPct val="0"/>
              </a:spcBef>
            </a:pPr>
            <a:r>
              <a:rPr lang="en-US" sz="2799" b="1">
                <a:solidFill>
                  <a:srgbClr val="335ACF"/>
                </a:solidFill>
                <a:latin typeface="Open Sans Bold"/>
                <a:ea typeface="Open Sans Bold"/>
                <a:cs typeface="Open Sans Bold"/>
                <a:sym typeface="Open Sans Bold"/>
              </a:rPr>
              <a:t>NB: You cannot withdraw from an empty account.</a:t>
            </a:r>
          </a:p>
        </p:txBody>
      </p:sp>
      <p:sp>
        <p:nvSpPr>
          <p:cNvPr id="14" name="TextBox 14"/>
          <p:cNvSpPr txBox="1"/>
          <p:nvPr/>
        </p:nvSpPr>
        <p:spPr>
          <a:xfrm>
            <a:off x="5677797" y="199423"/>
            <a:ext cx="8368261"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Savings per member: Cash</a:t>
            </a:r>
          </a:p>
        </p:txBody>
      </p:sp>
      <p:sp>
        <p:nvSpPr>
          <p:cNvPr id="15" name="TextBox 15"/>
          <p:cNvSpPr txBox="1"/>
          <p:nvPr/>
        </p:nvSpPr>
        <p:spPr>
          <a:xfrm>
            <a:off x="6394891" y="2468504"/>
            <a:ext cx="4163926" cy="1471930"/>
          </a:xfrm>
          <a:prstGeom prst="rect">
            <a:avLst/>
          </a:prstGeom>
        </p:spPr>
        <p:txBody>
          <a:bodyPr lIns="0" tIns="0" rIns="0" bIns="0" rtlCol="0" anchor="t">
            <a:spAutoFit/>
          </a:bodyPr>
          <a:lstStyle/>
          <a:p>
            <a:pPr marL="0" lvl="0" indent="0" algn="l">
              <a:lnSpc>
                <a:spcPts val="3919"/>
              </a:lnSpc>
              <a:spcBef>
                <a:spcPct val="0"/>
              </a:spcBef>
            </a:pPr>
            <a:r>
              <a:rPr lang="en-US" sz="2799" b="1">
                <a:solidFill>
                  <a:srgbClr val="335ACF"/>
                </a:solidFill>
                <a:latin typeface="Open Sans Bold"/>
                <a:ea typeface="Open Sans Bold"/>
                <a:cs typeface="Open Sans Bold"/>
                <a:sym typeface="Open Sans Bold"/>
              </a:rPr>
              <a:t>STEP 1:</a:t>
            </a:r>
            <a:r>
              <a:rPr lang="en-US" sz="2799" b="1" u="none" strike="noStrike">
                <a:solidFill>
                  <a:srgbClr val="335ACF"/>
                </a:solidFill>
                <a:latin typeface="Open Sans Bold"/>
                <a:ea typeface="Open Sans Bold"/>
                <a:cs typeface="Open Sans Bold"/>
                <a:sym typeface="Open Sans Bold"/>
              </a:rPr>
              <a:t> select the member you wish to record savings for. </a:t>
            </a:r>
          </a:p>
        </p:txBody>
      </p:sp>
      <p:sp>
        <p:nvSpPr>
          <p:cNvPr id="16" name="TextBox 16"/>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5182759" y="1857357"/>
            <a:ext cx="1502800" cy="537251"/>
          </a:xfrm>
          <a:custGeom>
            <a:avLst/>
            <a:gdLst/>
            <a:ahLst/>
            <a:cxnLst/>
            <a:rect l="l" t="t" r="r" b="b"/>
            <a:pathLst>
              <a:path w="1502800" h="537251">
                <a:moveTo>
                  <a:pt x="1502800" y="0"/>
                </a:moveTo>
                <a:lnTo>
                  <a:pt x="0" y="0"/>
                </a:lnTo>
                <a:lnTo>
                  <a:pt x="0" y="537251"/>
                </a:lnTo>
                <a:lnTo>
                  <a:pt x="1502800" y="537251"/>
                </a:lnTo>
                <a:lnTo>
                  <a:pt x="15028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flipV="1">
            <a:off x="12125751" y="9183810"/>
            <a:ext cx="1502800" cy="537251"/>
          </a:xfrm>
          <a:custGeom>
            <a:avLst/>
            <a:gdLst/>
            <a:ahLst/>
            <a:cxnLst/>
            <a:rect l="l" t="t" r="r" b="b"/>
            <a:pathLst>
              <a:path w="1502800" h="537251">
                <a:moveTo>
                  <a:pt x="0" y="537251"/>
                </a:moveTo>
                <a:lnTo>
                  <a:pt x="1502800" y="537251"/>
                </a:lnTo>
                <a:lnTo>
                  <a:pt x="1502800" y="0"/>
                </a:lnTo>
                <a:lnTo>
                  <a:pt x="0" y="0"/>
                </a:lnTo>
                <a:lnTo>
                  <a:pt x="0" y="5372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3388062" y="3451532"/>
            <a:ext cx="1461001" cy="780971"/>
          </a:xfrm>
          <a:custGeom>
            <a:avLst/>
            <a:gdLst/>
            <a:ahLst/>
            <a:cxnLst/>
            <a:rect l="l" t="t" r="r" b="b"/>
            <a:pathLst>
              <a:path w="1461001" h="780971">
                <a:moveTo>
                  <a:pt x="0" y="0"/>
                </a:moveTo>
                <a:lnTo>
                  <a:pt x="1461001" y="0"/>
                </a:lnTo>
                <a:lnTo>
                  <a:pt x="1461001" y="780971"/>
                </a:lnTo>
                <a:lnTo>
                  <a:pt x="0" y="780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3819051" y="1353181"/>
            <a:ext cx="3862099" cy="8367880"/>
          </a:xfrm>
          <a:custGeom>
            <a:avLst/>
            <a:gdLst/>
            <a:ahLst/>
            <a:cxnLst/>
            <a:rect l="l" t="t" r="r" b="b"/>
            <a:pathLst>
              <a:path w="3862099" h="8367880">
                <a:moveTo>
                  <a:pt x="0" y="0"/>
                </a:moveTo>
                <a:lnTo>
                  <a:pt x="3862099" y="0"/>
                </a:lnTo>
                <a:lnTo>
                  <a:pt x="3862099" y="8367880"/>
                </a:lnTo>
                <a:lnTo>
                  <a:pt x="0" y="8367880"/>
                </a:lnTo>
                <a:lnTo>
                  <a:pt x="0" y="0"/>
                </a:lnTo>
                <a:close/>
              </a:path>
            </a:pathLst>
          </a:custGeom>
          <a:blipFill>
            <a:blip r:embed="rId6"/>
            <a:stretch>
              <a:fillRect/>
            </a:stretch>
          </a:blipFill>
        </p:spPr>
        <p:txBody>
          <a:bodyPr/>
          <a:lstStyle/>
          <a:p>
            <a:endParaRPr lang="en-GB"/>
          </a:p>
        </p:txBody>
      </p:sp>
      <p:sp>
        <p:nvSpPr>
          <p:cNvPr id="9" name="Freeform 9"/>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7"/>
            <a:stretch>
              <a:fillRect/>
            </a:stretch>
          </a:blipFill>
          <a:ln cap="sq">
            <a:noFill/>
            <a:prstDash val="solid"/>
            <a:miter/>
          </a:ln>
        </p:spPr>
        <p:txBody>
          <a:bodyPr/>
          <a:lstStyle/>
          <a:p>
            <a:endParaRPr lang="en-GB"/>
          </a:p>
        </p:txBody>
      </p:sp>
      <p:sp>
        <p:nvSpPr>
          <p:cNvPr id="10" name="Freeform 10"/>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8"/>
            <a:stretch>
              <a:fillRect/>
            </a:stretch>
          </a:blipFill>
        </p:spPr>
        <p:txBody>
          <a:bodyPr/>
          <a:lstStyle/>
          <a:p>
            <a:endParaRPr lang="en-GB"/>
          </a:p>
        </p:txBody>
      </p:sp>
      <p:sp>
        <p:nvSpPr>
          <p:cNvPr id="11" name="Freeform 11"/>
          <p:cNvSpPr/>
          <p:nvPr/>
        </p:nvSpPr>
        <p:spPr>
          <a:xfrm>
            <a:off x="993153" y="1028700"/>
            <a:ext cx="4051117" cy="8777419"/>
          </a:xfrm>
          <a:custGeom>
            <a:avLst/>
            <a:gdLst/>
            <a:ahLst/>
            <a:cxnLst/>
            <a:rect l="l" t="t" r="r" b="b"/>
            <a:pathLst>
              <a:path w="4051117" h="8777419">
                <a:moveTo>
                  <a:pt x="0" y="0"/>
                </a:moveTo>
                <a:lnTo>
                  <a:pt x="4051117" y="0"/>
                </a:lnTo>
                <a:lnTo>
                  <a:pt x="4051117" y="8777419"/>
                </a:lnTo>
                <a:lnTo>
                  <a:pt x="0" y="8777419"/>
                </a:lnTo>
                <a:lnTo>
                  <a:pt x="0" y="0"/>
                </a:lnTo>
                <a:close/>
              </a:path>
            </a:pathLst>
          </a:custGeom>
          <a:blipFill>
            <a:blip r:embed="rId9"/>
            <a:stretch>
              <a:fillRect/>
            </a:stretch>
          </a:blipFill>
        </p:spPr>
        <p:txBody>
          <a:bodyPr/>
          <a:lstStyle/>
          <a:p>
            <a:endParaRPr lang="en-GB"/>
          </a:p>
        </p:txBody>
      </p:sp>
      <p:sp>
        <p:nvSpPr>
          <p:cNvPr id="12" name="TextBox 12"/>
          <p:cNvSpPr txBox="1"/>
          <p:nvPr/>
        </p:nvSpPr>
        <p:spPr>
          <a:xfrm>
            <a:off x="5934159" y="2725800"/>
            <a:ext cx="4375524" cy="2417700"/>
          </a:xfrm>
          <a:prstGeom prst="rect">
            <a:avLst/>
          </a:prstGeom>
        </p:spPr>
        <p:txBody>
          <a:bodyPr lIns="0" tIns="0" rIns="0" bIns="0" rtlCol="0" anchor="t">
            <a:spAutoFit/>
          </a:bodyPr>
          <a:lstStyle/>
          <a:p>
            <a:pPr marL="0" lvl="0" indent="0" algn="l">
              <a:lnSpc>
                <a:spcPts val="3881"/>
              </a:lnSpc>
              <a:spcBef>
                <a:spcPct val="0"/>
              </a:spcBef>
            </a:pPr>
            <a:r>
              <a:rPr lang="en-US" sz="2772" b="1" u="none" strike="noStrike">
                <a:solidFill>
                  <a:srgbClr val="335ACF"/>
                </a:solidFill>
                <a:latin typeface="Open Sans Bold"/>
                <a:ea typeface="Open Sans Bold"/>
                <a:cs typeface="Open Sans Bold"/>
                <a:sym typeface="Open Sans Bold"/>
              </a:rPr>
              <a:t>The application will show a green checkmark for every member whose savings have been recorded.</a:t>
            </a:r>
          </a:p>
        </p:txBody>
      </p:sp>
      <p:sp>
        <p:nvSpPr>
          <p:cNvPr id="13" name="TextBox 13"/>
          <p:cNvSpPr txBox="1"/>
          <p:nvPr/>
        </p:nvSpPr>
        <p:spPr>
          <a:xfrm>
            <a:off x="8121921" y="6541847"/>
            <a:ext cx="4497210" cy="2386179"/>
          </a:xfrm>
          <a:prstGeom prst="rect">
            <a:avLst/>
          </a:prstGeom>
        </p:spPr>
        <p:txBody>
          <a:bodyPr lIns="0" tIns="0" rIns="0" bIns="0" rtlCol="0" anchor="t">
            <a:spAutoFit/>
          </a:bodyPr>
          <a:lstStyle/>
          <a:p>
            <a:pPr marL="0" lvl="0" indent="0" algn="l">
              <a:lnSpc>
                <a:spcPts val="3829"/>
              </a:lnSpc>
              <a:spcBef>
                <a:spcPct val="0"/>
              </a:spcBef>
            </a:pPr>
            <a:r>
              <a:rPr lang="en-US" sz="2735" b="1" u="none" strike="noStrike">
                <a:solidFill>
                  <a:srgbClr val="335ACF"/>
                </a:solidFill>
                <a:latin typeface="Open Sans Bold"/>
                <a:ea typeface="Open Sans Bold"/>
                <a:cs typeface="Open Sans Bold"/>
                <a:sym typeface="Open Sans Bold"/>
              </a:rPr>
              <a:t>If you select a member with a green checkmark, you get the option to overwrite the existing data or leaving it as it is.</a:t>
            </a:r>
          </a:p>
        </p:txBody>
      </p:sp>
      <p:sp>
        <p:nvSpPr>
          <p:cNvPr id="14" name="TextBox 14"/>
          <p:cNvSpPr txBox="1"/>
          <p:nvPr/>
        </p:nvSpPr>
        <p:spPr>
          <a:xfrm>
            <a:off x="5677797" y="199423"/>
            <a:ext cx="8368261" cy="684127"/>
          </a:xfrm>
          <a:prstGeom prst="rect">
            <a:avLst/>
          </a:prstGeom>
        </p:spPr>
        <p:txBody>
          <a:bodyPr lIns="0" tIns="0" rIns="0" bIns="0" rtlCol="0" anchor="t">
            <a:spAutoFit/>
          </a:bodyPr>
          <a:lstStyle/>
          <a:p>
            <a:pPr algn="l">
              <a:lnSpc>
                <a:spcPts val="5336"/>
              </a:lnSpc>
            </a:pPr>
            <a:r>
              <a:rPr lang="en-US" sz="4560" b="1">
                <a:solidFill>
                  <a:srgbClr val="1F2020"/>
                </a:solidFill>
                <a:latin typeface="Open Sans Bold"/>
                <a:ea typeface="Open Sans Bold"/>
                <a:cs typeface="Open Sans Bold"/>
                <a:sym typeface="Open Sans Bold"/>
              </a:rPr>
              <a:t>Savings per member: Cash</a:t>
            </a:r>
          </a:p>
        </p:txBody>
      </p:sp>
      <p:sp>
        <p:nvSpPr>
          <p:cNvPr id="15" name="TextBox 15"/>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388062" y="3451532"/>
            <a:ext cx="1461001" cy="780971"/>
          </a:xfrm>
          <a:custGeom>
            <a:avLst/>
            <a:gdLst/>
            <a:ahLst/>
            <a:cxnLst/>
            <a:rect l="l" t="t" r="r" b="b"/>
            <a:pathLst>
              <a:path w="1461001" h="780971">
                <a:moveTo>
                  <a:pt x="0" y="0"/>
                </a:moveTo>
                <a:lnTo>
                  <a:pt x="1461001" y="0"/>
                </a:lnTo>
                <a:lnTo>
                  <a:pt x="1461001" y="780971"/>
                </a:lnTo>
                <a:lnTo>
                  <a:pt x="0" y="7809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4"/>
            <a:stretch>
              <a:fillRect/>
            </a:stretch>
          </a:blipFill>
          <a:ln cap="sq">
            <a:noFill/>
            <a:prstDash val="solid"/>
            <a:miter/>
          </a:ln>
        </p:spPr>
        <p:txBody>
          <a:bodyPr/>
          <a:lstStyle/>
          <a:p>
            <a:endParaRPr lang="en-GB"/>
          </a:p>
        </p:txBody>
      </p:sp>
      <p:sp>
        <p:nvSpPr>
          <p:cNvPr id="7" name="Freeform 7"/>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
        <p:nvSpPr>
          <p:cNvPr id="8" name="Freeform 8"/>
          <p:cNvSpPr/>
          <p:nvPr/>
        </p:nvSpPr>
        <p:spPr>
          <a:xfrm>
            <a:off x="4720843" y="1208125"/>
            <a:ext cx="4311827" cy="8867192"/>
          </a:xfrm>
          <a:custGeom>
            <a:avLst/>
            <a:gdLst/>
            <a:ahLst/>
            <a:cxnLst/>
            <a:rect l="l" t="t" r="r" b="b"/>
            <a:pathLst>
              <a:path w="4311827" h="8867192">
                <a:moveTo>
                  <a:pt x="0" y="0"/>
                </a:moveTo>
                <a:lnTo>
                  <a:pt x="4311827" y="0"/>
                </a:lnTo>
                <a:lnTo>
                  <a:pt x="4311827" y="8867192"/>
                </a:lnTo>
                <a:lnTo>
                  <a:pt x="0" y="8867192"/>
                </a:lnTo>
                <a:lnTo>
                  <a:pt x="0" y="0"/>
                </a:lnTo>
                <a:close/>
              </a:path>
            </a:pathLst>
          </a:custGeom>
          <a:blipFill>
            <a:blip r:embed="rId6"/>
            <a:stretch>
              <a:fillRect/>
            </a:stretch>
          </a:blipFill>
        </p:spPr>
        <p:txBody>
          <a:bodyPr/>
          <a:lstStyle/>
          <a:p>
            <a:endParaRPr lang="en-GB"/>
          </a:p>
        </p:txBody>
      </p:sp>
      <p:sp>
        <p:nvSpPr>
          <p:cNvPr id="9" name="Freeform 9"/>
          <p:cNvSpPr/>
          <p:nvPr/>
        </p:nvSpPr>
        <p:spPr>
          <a:xfrm>
            <a:off x="123196" y="1208125"/>
            <a:ext cx="4311672" cy="8867192"/>
          </a:xfrm>
          <a:custGeom>
            <a:avLst/>
            <a:gdLst/>
            <a:ahLst/>
            <a:cxnLst/>
            <a:rect l="l" t="t" r="r" b="b"/>
            <a:pathLst>
              <a:path w="4311672" h="8867192">
                <a:moveTo>
                  <a:pt x="0" y="0"/>
                </a:moveTo>
                <a:lnTo>
                  <a:pt x="4311672" y="0"/>
                </a:lnTo>
                <a:lnTo>
                  <a:pt x="4311672" y="8867192"/>
                </a:lnTo>
                <a:lnTo>
                  <a:pt x="0" y="8867192"/>
                </a:lnTo>
                <a:lnTo>
                  <a:pt x="0" y="0"/>
                </a:lnTo>
                <a:close/>
              </a:path>
            </a:pathLst>
          </a:custGeom>
          <a:blipFill>
            <a:blip r:embed="rId7"/>
            <a:stretch>
              <a:fillRect/>
            </a:stretch>
          </a:blipFill>
        </p:spPr>
        <p:txBody>
          <a:bodyPr/>
          <a:lstStyle/>
          <a:p>
            <a:endParaRPr lang="en-GB"/>
          </a:p>
        </p:txBody>
      </p:sp>
      <p:sp>
        <p:nvSpPr>
          <p:cNvPr id="10" name="TextBox 10"/>
          <p:cNvSpPr txBox="1"/>
          <p:nvPr/>
        </p:nvSpPr>
        <p:spPr>
          <a:xfrm>
            <a:off x="5677797" y="199423"/>
            <a:ext cx="8368261" cy="684127"/>
          </a:xfrm>
          <a:prstGeom prst="rect">
            <a:avLst/>
          </a:prstGeom>
        </p:spPr>
        <p:txBody>
          <a:bodyPr lIns="0" tIns="0" rIns="0" bIns="0" rtlCol="0" anchor="t">
            <a:spAutoFit/>
          </a:bodyPr>
          <a:lstStyle/>
          <a:p>
            <a:pPr algn="l">
              <a:lnSpc>
                <a:spcPts val="5336"/>
              </a:lnSpc>
            </a:pPr>
            <a:r>
              <a:rPr lang="en-US" sz="4560" b="1" dirty="0">
                <a:solidFill>
                  <a:srgbClr val="1F2020"/>
                </a:solidFill>
                <a:latin typeface="Open Sans Bold"/>
                <a:ea typeface="Open Sans Bold"/>
                <a:cs typeface="Open Sans Bold"/>
                <a:sym typeface="Open Sans Bold"/>
              </a:rPr>
              <a:t>Savings per member: History</a:t>
            </a:r>
          </a:p>
        </p:txBody>
      </p:sp>
      <p:sp>
        <p:nvSpPr>
          <p:cNvPr id="11" name="TextBox 11"/>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2" name="TextBox 12"/>
          <p:cNvSpPr txBox="1"/>
          <p:nvPr/>
        </p:nvSpPr>
        <p:spPr>
          <a:xfrm>
            <a:off x="9539813" y="3394382"/>
            <a:ext cx="8017088" cy="4459234"/>
          </a:xfrm>
          <a:prstGeom prst="rect">
            <a:avLst/>
          </a:prstGeom>
        </p:spPr>
        <p:txBody>
          <a:bodyPr lIns="0" tIns="0" rIns="0" bIns="0" rtlCol="0" anchor="t">
            <a:spAutoFit/>
          </a:bodyPr>
          <a:lstStyle/>
          <a:p>
            <a:pPr algn="l">
              <a:lnSpc>
                <a:spcPts val="3509"/>
              </a:lnSpc>
            </a:pPr>
            <a:r>
              <a:rPr lang="en-US" sz="2507" dirty="0">
                <a:solidFill>
                  <a:srgbClr val="1F2020"/>
                </a:solidFill>
                <a:latin typeface="Open Sans"/>
                <a:ea typeface="Open Sans"/>
                <a:cs typeface="Open Sans"/>
                <a:sym typeface="Open Sans"/>
              </a:rPr>
              <a:t>For each member, savings transactions are recorded and can be viewed when the ‘Show History’ button is clicked. </a:t>
            </a:r>
          </a:p>
          <a:p>
            <a:pPr algn="l">
              <a:lnSpc>
                <a:spcPts val="3509"/>
              </a:lnSpc>
            </a:pPr>
            <a:endParaRPr lang="en-US" sz="2507" dirty="0">
              <a:solidFill>
                <a:srgbClr val="1F2020"/>
              </a:solidFill>
              <a:latin typeface="Open Sans"/>
              <a:ea typeface="Open Sans"/>
              <a:cs typeface="Open Sans"/>
              <a:sym typeface="Open Sans"/>
            </a:endParaRPr>
          </a:p>
          <a:p>
            <a:pPr algn="l">
              <a:lnSpc>
                <a:spcPts val="3509"/>
              </a:lnSpc>
              <a:spcBef>
                <a:spcPct val="0"/>
              </a:spcBef>
            </a:pPr>
            <a:r>
              <a:rPr lang="en-US" sz="2507" dirty="0">
                <a:solidFill>
                  <a:srgbClr val="1F2020"/>
                </a:solidFill>
                <a:latin typeface="Open Sans"/>
                <a:ea typeface="Open Sans"/>
                <a:cs typeface="Open Sans"/>
                <a:sym typeface="Open Sans"/>
              </a:rPr>
              <a:t>The history will have up to 5 recent transactions, meaning every new transaction will replace an older one leaving only 5 records.  The purpose of retaining this record is to resolve potential disputes.  .  By limiting the records to the previous 5 meetings, this reduces the data load on the ‘phone.</a:t>
            </a:r>
          </a:p>
        </p:txBody>
      </p:sp>
      <p:sp>
        <p:nvSpPr>
          <p:cNvPr id="13" name="Freeform 13"/>
          <p:cNvSpPr/>
          <p:nvPr/>
        </p:nvSpPr>
        <p:spPr>
          <a:xfrm>
            <a:off x="1059695" y="8159703"/>
            <a:ext cx="2328367" cy="1244618"/>
          </a:xfrm>
          <a:custGeom>
            <a:avLst/>
            <a:gdLst/>
            <a:ahLst/>
            <a:cxnLst/>
            <a:rect l="l" t="t" r="r" b="b"/>
            <a:pathLst>
              <a:path w="2328367" h="1244618">
                <a:moveTo>
                  <a:pt x="0" y="0"/>
                </a:moveTo>
                <a:lnTo>
                  <a:pt x="2328367" y="0"/>
                </a:lnTo>
                <a:lnTo>
                  <a:pt x="2328367" y="1244618"/>
                </a:lnTo>
                <a:lnTo>
                  <a:pt x="0" y="12446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912315" y="7055978"/>
            <a:ext cx="1502800" cy="537251"/>
          </a:xfrm>
          <a:custGeom>
            <a:avLst/>
            <a:gdLst/>
            <a:ahLst/>
            <a:cxnLst/>
            <a:rect l="l" t="t" r="r" b="b"/>
            <a:pathLst>
              <a:path w="1502800" h="537251">
                <a:moveTo>
                  <a:pt x="0" y="0"/>
                </a:moveTo>
                <a:lnTo>
                  <a:pt x="1502801" y="0"/>
                </a:lnTo>
                <a:lnTo>
                  <a:pt x="1502801" y="537251"/>
                </a:lnTo>
                <a:lnTo>
                  <a:pt x="0" y="537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flipH="1">
            <a:off x="5643491" y="1988403"/>
            <a:ext cx="1502800" cy="537251"/>
          </a:xfrm>
          <a:custGeom>
            <a:avLst/>
            <a:gdLst/>
            <a:ahLst/>
            <a:cxnLst/>
            <a:rect l="l" t="t" r="r" b="b"/>
            <a:pathLst>
              <a:path w="1502800" h="537251">
                <a:moveTo>
                  <a:pt x="1502800" y="0"/>
                </a:moveTo>
                <a:lnTo>
                  <a:pt x="0" y="0"/>
                </a:lnTo>
                <a:lnTo>
                  <a:pt x="0" y="537251"/>
                </a:lnTo>
                <a:lnTo>
                  <a:pt x="1502800" y="537251"/>
                </a:lnTo>
                <a:lnTo>
                  <a:pt x="15028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3832885" y="1262533"/>
            <a:ext cx="3944894" cy="8547270"/>
          </a:xfrm>
          <a:custGeom>
            <a:avLst/>
            <a:gdLst/>
            <a:ahLst/>
            <a:cxnLst/>
            <a:rect l="l" t="t" r="r" b="b"/>
            <a:pathLst>
              <a:path w="3944894" h="8547270">
                <a:moveTo>
                  <a:pt x="0" y="0"/>
                </a:moveTo>
                <a:lnTo>
                  <a:pt x="3944894" y="0"/>
                </a:lnTo>
                <a:lnTo>
                  <a:pt x="3944894" y="8547269"/>
                </a:lnTo>
                <a:lnTo>
                  <a:pt x="0" y="8547269"/>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6669814" y="7828841"/>
            <a:ext cx="5767244" cy="1980962"/>
          </a:xfrm>
          <a:prstGeom prst="rect">
            <a:avLst/>
          </a:prstGeom>
        </p:spPr>
        <p:txBody>
          <a:bodyPr lIns="0" tIns="0" rIns="0" bIns="0" rtlCol="0" anchor="t">
            <a:spAutoFit/>
          </a:bodyPr>
          <a:lstStyle/>
          <a:p>
            <a:pPr algn="l">
              <a:lnSpc>
                <a:spcPts val="3163"/>
              </a:lnSpc>
            </a:pPr>
            <a:r>
              <a:rPr lang="en-US" sz="2259" b="1">
                <a:solidFill>
                  <a:srgbClr val="335ACF"/>
                </a:solidFill>
                <a:latin typeface="Open Sans Bold"/>
                <a:ea typeface="Open Sans Bold"/>
                <a:cs typeface="Open Sans Bold"/>
                <a:sym typeface="Open Sans Bold"/>
              </a:rPr>
              <a:t>STEP 2: Enter share amount equal to zero or above. Enter zero or above for withdrawals.</a:t>
            </a:r>
          </a:p>
          <a:p>
            <a:pPr marL="0" lvl="0" indent="0" algn="l">
              <a:lnSpc>
                <a:spcPts val="3163"/>
              </a:lnSpc>
              <a:spcBef>
                <a:spcPct val="0"/>
              </a:spcBef>
            </a:pPr>
            <a:r>
              <a:rPr lang="en-US" sz="2259" b="1">
                <a:solidFill>
                  <a:srgbClr val="335ACF"/>
                </a:solidFill>
                <a:latin typeface="Open Sans Bold"/>
                <a:ea typeface="Open Sans Bold"/>
                <a:cs typeface="Open Sans Bold"/>
                <a:sym typeface="Open Sans Bold"/>
              </a:rPr>
              <a:t>NB: You cannot withdraw from an empty account.</a:t>
            </a:r>
          </a:p>
        </p:txBody>
      </p:sp>
      <p:sp>
        <p:nvSpPr>
          <p:cNvPr id="9" name="TextBox 9"/>
          <p:cNvSpPr txBox="1"/>
          <p:nvPr/>
        </p:nvSpPr>
        <p:spPr>
          <a:xfrm>
            <a:off x="5677797" y="151798"/>
            <a:ext cx="8761397"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Savings per member: Shares</a:t>
            </a:r>
          </a:p>
        </p:txBody>
      </p:sp>
      <p:sp>
        <p:nvSpPr>
          <p:cNvPr id="10" name="TextBox 10"/>
          <p:cNvSpPr txBox="1"/>
          <p:nvPr/>
        </p:nvSpPr>
        <p:spPr>
          <a:xfrm>
            <a:off x="6394891" y="2758125"/>
            <a:ext cx="4163926" cy="1179350"/>
          </a:xfrm>
          <a:prstGeom prst="rect">
            <a:avLst/>
          </a:prstGeom>
        </p:spPr>
        <p:txBody>
          <a:bodyPr lIns="0" tIns="0" rIns="0" bIns="0" rtlCol="0" anchor="t">
            <a:spAutoFit/>
          </a:bodyPr>
          <a:lstStyle/>
          <a:p>
            <a:pPr marL="0" lvl="0" indent="0" algn="l">
              <a:lnSpc>
                <a:spcPts val="3163"/>
              </a:lnSpc>
              <a:spcBef>
                <a:spcPct val="0"/>
              </a:spcBef>
            </a:pPr>
            <a:r>
              <a:rPr lang="en-US" sz="2259" b="1">
                <a:solidFill>
                  <a:srgbClr val="335ACF"/>
                </a:solidFill>
                <a:latin typeface="Open Sans Bold"/>
                <a:ea typeface="Open Sans Bold"/>
                <a:cs typeface="Open Sans Bold"/>
                <a:sym typeface="Open Sans Bold"/>
              </a:rPr>
              <a:t>STEP 1:</a:t>
            </a:r>
            <a:r>
              <a:rPr lang="en-US" sz="2259" b="1" u="none" strike="noStrike">
                <a:solidFill>
                  <a:srgbClr val="335ACF"/>
                </a:solidFill>
                <a:latin typeface="Open Sans Bold"/>
                <a:ea typeface="Open Sans Bold"/>
                <a:cs typeface="Open Sans Bold"/>
                <a:sym typeface="Open Sans Bold"/>
              </a:rPr>
              <a:t> select the member you wish to record savings for. </a:t>
            </a:r>
          </a:p>
        </p:txBody>
      </p:sp>
      <p:sp>
        <p:nvSpPr>
          <p:cNvPr id="11" name="Freeform 11"/>
          <p:cNvSpPr/>
          <p:nvPr/>
        </p:nvSpPr>
        <p:spPr>
          <a:xfrm>
            <a:off x="695325" y="353884"/>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5"/>
            <a:stretch>
              <a:fillRect/>
            </a:stretch>
          </a:blipFill>
          <a:ln cap="sq">
            <a:noFill/>
            <a:prstDash val="solid"/>
            <a:miter/>
          </a:ln>
        </p:spPr>
        <p:txBody>
          <a:bodyPr/>
          <a:lstStyle/>
          <a:p>
            <a:endParaRPr lang="en-GB"/>
          </a:p>
        </p:txBody>
      </p:sp>
      <p:sp>
        <p:nvSpPr>
          <p:cNvPr id="12" name="Freeform 12"/>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6"/>
            <a:stretch>
              <a:fillRect/>
            </a:stretch>
          </a:blipFill>
        </p:spPr>
        <p:txBody>
          <a:bodyPr/>
          <a:lstStyle/>
          <a:p>
            <a:endParaRPr lang="en-GB"/>
          </a:p>
        </p:txBody>
      </p:sp>
      <p:sp>
        <p:nvSpPr>
          <p:cNvPr id="13" name="TextBox 13"/>
          <p:cNvSpPr txBox="1"/>
          <p:nvPr/>
        </p:nvSpPr>
        <p:spPr>
          <a:xfrm>
            <a:off x="1203374" y="404638"/>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4" name="Freeform 14"/>
          <p:cNvSpPr/>
          <p:nvPr/>
        </p:nvSpPr>
        <p:spPr>
          <a:xfrm>
            <a:off x="1120690" y="1028700"/>
            <a:ext cx="4273062" cy="9258300"/>
          </a:xfrm>
          <a:custGeom>
            <a:avLst/>
            <a:gdLst/>
            <a:ahLst/>
            <a:cxnLst/>
            <a:rect l="l" t="t" r="r" b="b"/>
            <a:pathLst>
              <a:path w="4273062" h="9258300">
                <a:moveTo>
                  <a:pt x="0" y="0"/>
                </a:moveTo>
                <a:lnTo>
                  <a:pt x="4273062" y="0"/>
                </a:lnTo>
                <a:lnTo>
                  <a:pt x="4273062" y="9258300"/>
                </a:lnTo>
                <a:lnTo>
                  <a:pt x="0" y="9258300"/>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216232" y="1572130"/>
            <a:ext cx="3927768" cy="2184809"/>
          </a:xfrm>
          <a:prstGeom prst="rect">
            <a:avLst/>
          </a:prstGeom>
        </p:spPr>
        <p:txBody>
          <a:bodyPr lIns="0" tIns="0" rIns="0" bIns="0" rtlCol="0" anchor="t">
            <a:spAutoFit/>
          </a:bodyPr>
          <a:lstStyle/>
          <a:p>
            <a:pPr marL="0" lvl="0" indent="0" algn="l">
              <a:lnSpc>
                <a:spcPts val="3484"/>
              </a:lnSpc>
              <a:spcBef>
                <a:spcPct val="0"/>
              </a:spcBef>
            </a:pPr>
            <a:r>
              <a:rPr lang="en-US" sz="2488" b="1" u="none" strike="noStrike">
                <a:solidFill>
                  <a:srgbClr val="335ACF"/>
                </a:solidFill>
                <a:latin typeface="Open Sans Bold"/>
                <a:ea typeface="Open Sans Bold"/>
                <a:cs typeface="Open Sans Bold"/>
                <a:sym typeface="Open Sans Bold"/>
              </a:rPr>
              <a:t>The application will show a green checkmark for every member whose savings have been recorded.</a:t>
            </a:r>
          </a:p>
        </p:txBody>
      </p:sp>
      <p:sp>
        <p:nvSpPr>
          <p:cNvPr id="6" name="TextBox 6"/>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7" name="TextBox 7"/>
          <p:cNvSpPr txBox="1"/>
          <p:nvPr/>
        </p:nvSpPr>
        <p:spPr>
          <a:xfrm>
            <a:off x="9144000" y="6752861"/>
            <a:ext cx="4091415" cy="2175165"/>
          </a:xfrm>
          <a:prstGeom prst="rect">
            <a:avLst/>
          </a:prstGeom>
        </p:spPr>
        <p:txBody>
          <a:bodyPr lIns="0" tIns="0" rIns="0" bIns="0" rtlCol="0" anchor="t">
            <a:spAutoFit/>
          </a:bodyPr>
          <a:lstStyle/>
          <a:p>
            <a:pPr marL="0" lvl="0" indent="0" algn="l">
              <a:lnSpc>
                <a:spcPts val="3484"/>
              </a:lnSpc>
              <a:spcBef>
                <a:spcPct val="0"/>
              </a:spcBef>
            </a:pPr>
            <a:r>
              <a:rPr lang="en-US" sz="2488" b="1" u="none" strike="noStrike">
                <a:solidFill>
                  <a:srgbClr val="335ACF"/>
                </a:solidFill>
                <a:latin typeface="Open Sans Bold"/>
                <a:ea typeface="Open Sans Bold"/>
                <a:cs typeface="Open Sans Bold"/>
                <a:sym typeface="Open Sans Bold"/>
              </a:rPr>
              <a:t>If you select a member with a green checkmark, you get the option to overwrite the existing data or leaving it as it is.</a:t>
            </a:r>
          </a:p>
        </p:txBody>
      </p:sp>
      <p:sp>
        <p:nvSpPr>
          <p:cNvPr id="8" name="TextBox 8"/>
          <p:cNvSpPr txBox="1"/>
          <p:nvPr/>
        </p:nvSpPr>
        <p:spPr>
          <a:xfrm>
            <a:off x="5677797" y="151798"/>
            <a:ext cx="8717715"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Savings per member: Shares</a:t>
            </a:r>
          </a:p>
        </p:txBody>
      </p:sp>
      <p:sp>
        <p:nvSpPr>
          <p:cNvPr id="9" name="Freeform 9"/>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10" name="Freeform 10"/>
          <p:cNvSpPr/>
          <p:nvPr/>
        </p:nvSpPr>
        <p:spPr>
          <a:xfrm>
            <a:off x="13819051" y="1353181"/>
            <a:ext cx="3862099" cy="8367880"/>
          </a:xfrm>
          <a:custGeom>
            <a:avLst/>
            <a:gdLst/>
            <a:ahLst/>
            <a:cxnLst/>
            <a:rect l="l" t="t" r="r" b="b"/>
            <a:pathLst>
              <a:path w="3862099" h="8367880">
                <a:moveTo>
                  <a:pt x="0" y="0"/>
                </a:moveTo>
                <a:lnTo>
                  <a:pt x="3862099" y="0"/>
                </a:lnTo>
                <a:lnTo>
                  <a:pt x="3862099" y="8367880"/>
                </a:lnTo>
                <a:lnTo>
                  <a:pt x="0" y="8367880"/>
                </a:lnTo>
                <a:lnTo>
                  <a:pt x="0" y="0"/>
                </a:lnTo>
                <a:close/>
              </a:path>
            </a:pathLst>
          </a:custGeom>
          <a:blipFill>
            <a:blip r:embed="rId3"/>
            <a:stretch>
              <a:fillRect/>
            </a:stretch>
          </a:blipFill>
        </p:spPr>
        <p:txBody>
          <a:bodyPr/>
          <a:lstStyle/>
          <a:p>
            <a:endParaRPr lang="en-GB"/>
          </a:p>
        </p:txBody>
      </p:sp>
      <p:sp>
        <p:nvSpPr>
          <p:cNvPr id="11" name="Freeform 11"/>
          <p:cNvSpPr/>
          <p:nvPr/>
        </p:nvSpPr>
        <p:spPr>
          <a:xfrm>
            <a:off x="993153" y="1028700"/>
            <a:ext cx="4051117" cy="8777419"/>
          </a:xfrm>
          <a:custGeom>
            <a:avLst/>
            <a:gdLst/>
            <a:ahLst/>
            <a:cxnLst/>
            <a:rect l="l" t="t" r="r" b="b"/>
            <a:pathLst>
              <a:path w="4051117" h="8777419">
                <a:moveTo>
                  <a:pt x="0" y="0"/>
                </a:moveTo>
                <a:lnTo>
                  <a:pt x="4051117" y="0"/>
                </a:lnTo>
                <a:lnTo>
                  <a:pt x="4051117" y="8777419"/>
                </a:lnTo>
                <a:lnTo>
                  <a:pt x="0" y="8777419"/>
                </a:lnTo>
                <a:lnTo>
                  <a:pt x="0" y="0"/>
                </a:lnTo>
                <a:close/>
              </a:path>
            </a:pathLst>
          </a:custGeom>
          <a:blipFill>
            <a:blip r:embed="rId4"/>
            <a:stretch>
              <a:fillRect/>
            </a:stretch>
          </a:blipFill>
        </p:spPr>
        <p:txBody>
          <a:bodyPr/>
          <a:lstStyle/>
          <a:p>
            <a:endParaRPr lang="en-GB"/>
          </a:p>
        </p:txBody>
      </p:sp>
      <p:sp>
        <p:nvSpPr>
          <p:cNvPr id="12" name="Freeform 12"/>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849618" y="1407830"/>
            <a:ext cx="3962377" cy="8585150"/>
          </a:xfrm>
          <a:custGeom>
            <a:avLst/>
            <a:gdLst/>
            <a:ahLst/>
            <a:cxnLst/>
            <a:rect l="l" t="t" r="r" b="b"/>
            <a:pathLst>
              <a:path w="3962377" h="8585150">
                <a:moveTo>
                  <a:pt x="0" y="0"/>
                </a:moveTo>
                <a:lnTo>
                  <a:pt x="3962377" y="0"/>
                </a:lnTo>
                <a:lnTo>
                  <a:pt x="3962377" y="8585150"/>
                </a:lnTo>
                <a:lnTo>
                  <a:pt x="0" y="8585150"/>
                </a:lnTo>
                <a:lnTo>
                  <a:pt x="0" y="0"/>
                </a:lnTo>
                <a:close/>
              </a:path>
            </a:pathLst>
          </a:custGeom>
          <a:blipFill>
            <a:blip r:embed="rId3"/>
            <a:stretch>
              <a:fillRect/>
            </a:stretch>
          </a:blipFill>
        </p:spPr>
        <p:txBody>
          <a:bodyPr/>
          <a:lstStyle/>
          <a:p>
            <a:endParaRPr lang="en-GB"/>
          </a:p>
        </p:txBody>
      </p:sp>
      <p:sp>
        <p:nvSpPr>
          <p:cNvPr id="7" name="Freeform 7"/>
          <p:cNvSpPr/>
          <p:nvPr/>
        </p:nvSpPr>
        <p:spPr>
          <a:xfrm>
            <a:off x="13219453" y="1028700"/>
            <a:ext cx="4137360" cy="8964280"/>
          </a:xfrm>
          <a:custGeom>
            <a:avLst/>
            <a:gdLst/>
            <a:ahLst/>
            <a:cxnLst/>
            <a:rect l="l" t="t" r="r" b="b"/>
            <a:pathLst>
              <a:path w="4137360" h="8964280">
                <a:moveTo>
                  <a:pt x="0" y="0"/>
                </a:moveTo>
                <a:lnTo>
                  <a:pt x="4137360" y="0"/>
                </a:lnTo>
                <a:lnTo>
                  <a:pt x="4137360" y="8964280"/>
                </a:lnTo>
                <a:lnTo>
                  <a:pt x="0" y="8964280"/>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6384057" y="151798"/>
            <a:ext cx="5441570"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Repayments</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5231222" y="1977860"/>
            <a:ext cx="4349596" cy="2703178"/>
          </a:xfrm>
          <a:prstGeom prst="rect">
            <a:avLst/>
          </a:prstGeom>
        </p:spPr>
        <p:txBody>
          <a:bodyPr lIns="0" tIns="0" rIns="0" bIns="0" rtlCol="0" anchor="t">
            <a:spAutoFit/>
          </a:bodyPr>
          <a:lstStyle/>
          <a:p>
            <a:pPr marL="0" lvl="0" indent="0" algn="l">
              <a:lnSpc>
                <a:spcPts val="3691"/>
              </a:lnSpc>
              <a:spcBef>
                <a:spcPct val="0"/>
              </a:spcBef>
            </a:pPr>
            <a:r>
              <a:rPr lang="en-US" sz="2636" b="1" u="none" strike="noStrike">
                <a:solidFill>
                  <a:srgbClr val="335ACF"/>
                </a:solidFill>
                <a:latin typeface="Open Sans Bold"/>
                <a:ea typeface="Open Sans Bold"/>
                <a:cs typeface="Open Sans Bold"/>
                <a:sym typeface="Open Sans Bold"/>
              </a:rPr>
              <a:t>Only members with loans will show on this list.</a:t>
            </a:r>
          </a:p>
          <a:p>
            <a:pPr marL="0" lvl="0" indent="0" algn="l">
              <a:lnSpc>
                <a:spcPts val="3691"/>
              </a:lnSpc>
              <a:spcBef>
                <a:spcPct val="0"/>
              </a:spcBef>
            </a:pPr>
            <a:endParaRPr lang="en-US" sz="2636" b="1" u="none" strike="noStrike">
              <a:solidFill>
                <a:srgbClr val="335ACF"/>
              </a:solidFill>
              <a:latin typeface="Open Sans Bold"/>
              <a:ea typeface="Open Sans Bold"/>
              <a:cs typeface="Open Sans Bold"/>
              <a:sym typeface="Open Sans Bold"/>
            </a:endParaRPr>
          </a:p>
          <a:p>
            <a:pPr marL="0" lvl="0" indent="0" algn="l">
              <a:lnSpc>
                <a:spcPts val="3516"/>
              </a:lnSpc>
              <a:spcBef>
                <a:spcPct val="0"/>
              </a:spcBef>
            </a:pPr>
            <a:r>
              <a:rPr lang="en-US" sz="2511" b="1" u="none" strike="noStrike">
                <a:solidFill>
                  <a:srgbClr val="335ACF"/>
                </a:solidFill>
                <a:latin typeface="Open Sans Bold"/>
                <a:ea typeface="Open Sans Bold"/>
                <a:cs typeface="Open Sans Bold"/>
                <a:sym typeface="Open Sans Bold"/>
              </a:rPr>
              <a:t>Select the member you wish to record payment for.</a:t>
            </a:r>
          </a:p>
        </p:txBody>
      </p:sp>
      <p:sp>
        <p:nvSpPr>
          <p:cNvPr id="11" name="TextBox 11"/>
          <p:cNvSpPr txBox="1"/>
          <p:nvPr/>
        </p:nvSpPr>
        <p:spPr>
          <a:xfrm>
            <a:off x="6086389" y="5052243"/>
            <a:ext cx="6988858" cy="4896597"/>
          </a:xfrm>
          <a:prstGeom prst="rect">
            <a:avLst/>
          </a:prstGeom>
        </p:spPr>
        <p:txBody>
          <a:bodyPr lIns="0" tIns="0" rIns="0" bIns="0" rtlCol="0" anchor="t">
            <a:spAutoFit/>
          </a:bodyPr>
          <a:lstStyle/>
          <a:p>
            <a:pPr algn="l">
              <a:lnSpc>
                <a:spcPts val="3161"/>
              </a:lnSpc>
            </a:pPr>
            <a:r>
              <a:rPr lang="en-US" sz="2258" b="1" dirty="0">
                <a:solidFill>
                  <a:srgbClr val="335ACF"/>
                </a:solidFill>
                <a:latin typeface="Open Sans Bold"/>
                <a:ea typeface="Open Sans Bold"/>
                <a:cs typeface="Open Sans Bold"/>
                <a:sym typeface="Open Sans Bold"/>
              </a:rPr>
              <a:t>Total Owing: Is the balance since the last meeting</a:t>
            </a:r>
          </a:p>
          <a:p>
            <a:pPr algn="l">
              <a:lnSpc>
                <a:spcPts val="3161"/>
              </a:lnSpc>
            </a:pPr>
            <a:r>
              <a:rPr lang="en-US" sz="2258" b="1" dirty="0">
                <a:solidFill>
                  <a:srgbClr val="335ACF"/>
                </a:solidFill>
                <a:latin typeface="Open Sans Bold"/>
                <a:ea typeface="Open Sans Bold"/>
                <a:cs typeface="Open Sans Bold"/>
                <a:sym typeface="Open Sans Bold"/>
              </a:rPr>
              <a:t>Due Date: when the loan was set to be completed after disbursement</a:t>
            </a:r>
          </a:p>
          <a:p>
            <a:pPr algn="l">
              <a:lnSpc>
                <a:spcPts val="3161"/>
              </a:lnSpc>
            </a:pPr>
            <a:r>
              <a:rPr lang="en-US" sz="2258" b="1" dirty="0">
                <a:solidFill>
                  <a:srgbClr val="335ACF"/>
                </a:solidFill>
                <a:latin typeface="Open Sans Bold"/>
                <a:ea typeface="Open Sans Bold"/>
                <a:cs typeface="Open Sans Bold"/>
                <a:sym typeface="Open Sans Bold"/>
              </a:rPr>
              <a:t>Amount paid in cash: payment made by member in this meeting</a:t>
            </a:r>
          </a:p>
          <a:p>
            <a:pPr algn="l">
              <a:lnSpc>
                <a:spcPts val="3161"/>
              </a:lnSpc>
            </a:pPr>
            <a:r>
              <a:rPr lang="en-US" sz="2258" b="1" dirty="0">
                <a:solidFill>
                  <a:srgbClr val="335ACF"/>
                </a:solidFill>
                <a:latin typeface="Open Sans Bold"/>
                <a:ea typeface="Open Sans Bold"/>
                <a:cs typeface="Open Sans Bold"/>
                <a:sym typeface="Open Sans Bold"/>
              </a:rPr>
              <a:t>New Service Charge: recalculated based on interest calculation method (this will be zero if less than 28 days have passed since the last service charge</a:t>
            </a:r>
          </a:p>
          <a:p>
            <a:pPr algn="l">
              <a:lnSpc>
                <a:spcPts val="3161"/>
              </a:lnSpc>
            </a:pPr>
            <a:r>
              <a:rPr lang="en-US" sz="2258" b="1" dirty="0">
                <a:solidFill>
                  <a:srgbClr val="335ACF"/>
                </a:solidFill>
                <a:latin typeface="Open Sans Bold"/>
                <a:ea typeface="Open Sans Bold"/>
                <a:cs typeface="Open Sans Bold"/>
                <a:sym typeface="Open Sans Bold"/>
              </a:rPr>
              <a:t>New Total Owing: (total owing - cash payment) + </a:t>
            </a:r>
          </a:p>
          <a:p>
            <a:pPr marL="0" lvl="0" indent="0" algn="l">
              <a:lnSpc>
                <a:spcPts val="3161"/>
              </a:lnSpc>
              <a:spcBef>
                <a:spcPct val="0"/>
              </a:spcBef>
            </a:pPr>
            <a:endParaRPr lang="en-US" sz="2258" b="1" dirty="0">
              <a:solidFill>
                <a:srgbClr val="335ACF"/>
              </a:solidFill>
              <a:latin typeface="Open Sans Bold"/>
              <a:ea typeface="Open Sans Bold"/>
              <a:cs typeface="Open Sans Bold"/>
              <a:sym typeface="Open Sans Bold"/>
            </a:endParaRPr>
          </a:p>
        </p:txBody>
      </p:sp>
      <p:sp>
        <p:nvSpPr>
          <p:cNvPr id="12" name="Freeform 12"/>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191994" y="1250121"/>
            <a:ext cx="3974338" cy="8611065"/>
          </a:xfrm>
          <a:custGeom>
            <a:avLst/>
            <a:gdLst/>
            <a:ahLst/>
            <a:cxnLst/>
            <a:rect l="l" t="t" r="r" b="b"/>
            <a:pathLst>
              <a:path w="3974338" h="8611065">
                <a:moveTo>
                  <a:pt x="0" y="0"/>
                </a:moveTo>
                <a:lnTo>
                  <a:pt x="3974338" y="0"/>
                </a:lnTo>
                <a:lnTo>
                  <a:pt x="3974338" y="8611065"/>
                </a:lnTo>
                <a:lnTo>
                  <a:pt x="0" y="8611065"/>
                </a:lnTo>
                <a:lnTo>
                  <a:pt x="0" y="0"/>
                </a:lnTo>
                <a:close/>
              </a:path>
            </a:pathLst>
          </a:custGeom>
          <a:blipFill>
            <a:blip r:embed="rId3"/>
            <a:stretch>
              <a:fillRect/>
            </a:stretch>
          </a:blipFill>
        </p:spPr>
        <p:txBody>
          <a:bodyPr/>
          <a:lstStyle/>
          <a:p>
            <a:endParaRPr lang="en-GB"/>
          </a:p>
        </p:txBody>
      </p:sp>
      <p:sp>
        <p:nvSpPr>
          <p:cNvPr id="7" name="Freeform 7"/>
          <p:cNvSpPr/>
          <p:nvPr/>
        </p:nvSpPr>
        <p:spPr>
          <a:xfrm>
            <a:off x="6276498" y="1250121"/>
            <a:ext cx="3974338" cy="8611065"/>
          </a:xfrm>
          <a:custGeom>
            <a:avLst/>
            <a:gdLst/>
            <a:ahLst/>
            <a:cxnLst/>
            <a:rect l="l" t="t" r="r" b="b"/>
            <a:pathLst>
              <a:path w="3974338" h="8611065">
                <a:moveTo>
                  <a:pt x="0" y="0"/>
                </a:moveTo>
                <a:lnTo>
                  <a:pt x="3974337" y="0"/>
                </a:lnTo>
                <a:lnTo>
                  <a:pt x="3974337" y="8611065"/>
                </a:lnTo>
                <a:lnTo>
                  <a:pt x="0" y="8611065"/>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6423215" y="151798"/>
            <a:ext cx="5441570"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Repayments</a:t>
            </a:r>
          </a:p>
        </p:txBody>
      </p:sp>
      <p:sp>
        <p:nvSpPr>
          <p:cNvPr id="9" name="TextBox 9"/>
          <p:cNvSpPr txBox="1"/>
          <p:nvPr/>
        </p:nvSpPr>
        <p:spPr>
          <a:xfrm>
            <a:off x="10744200" y="3018666"/>
            <a:ext cx="7334159" cy="3823034"/>
          </a:xfrm>
          <a:prstGeom prst="rect">
            <a:avLst/>
          </a:prstGeom>
        </p:spPr>
        <p:txBody>
          <a:bodyPr wrap="square" lIns="0" tIns="0" rIns="0" bIns="0" rtlCol="0" anchor="t">
            <a:spAutoFit/>
          </a:bodyPr>
          <a:lstStyle/>
          <a:p>
            <a:pPr algn="l">
              <a:lnSpc>
                <a:spcPts val="3045"/>
              </a:lnSpc>
            </a:pPr>
            <a:r>
              <a:rPr lang="en-US" sz="2600" dirty="0">
                <a:solidFill>
                  <a:srgbClr val="1F2020"/>
                </a:solidFill>
                <a:latin typeface="Open Sans"/>
                <a:ea typeface="Open Sans"/>
                <a:cs typeface="Open Sans"/>
                <a:sym typeface="Open Sans"/>
              </a:rPr>
              <a:t>Loans are recorded for each member one at a time, and the application will show a green checkmark for every member who has made a loan  repayment in the meeting. Please note: the list will show only members with loans.</a:t>
            </a:r>
          </a:p>
          <a:p>
            <a:pPr algn="l">
              <a:lnSpc>
                <a:spcPts val="3045"/>
              </a:lnSpc>
            </a:pPr>
            <a:endParaRPr lang="en-US" sz="2600" dirty="0">
              <a:solidFill>
                <a:srgbClr val="1F2020"/>
              </a:solidFill>
              <a:latin typeface="Open Sans"/>
              <a:ea typeface="Open Sans"/>
              <a:cs typeface="Open Sans"/>
              <a:sym typeface="Open Sans"/>
            </a:endParaRPr>
          </a:p>
          <a:p>
            <a:pPr algn="l">
              <a:lnSpc>
                <a:spcPts val="3045"/>
              </a:lnSpc>
            </a:pPr>
            <a:r>
              <a:rPr lang="en-US" sz="2600" dirty="0">
                <a:solidFill>
                  <a:srgbClr val="1F2020"/>
                </a:solidFill>
                <a:latin typeface="Open Sans"/>
                <a:ea typeface="Open Sans"/>
                <a:cs typeface="Open Sans"/>
                <a:sym typeface="Open Sans"/>
              </a:rPr>
              <a:t>If you select a member with a green checkmark, you get a pop-up option to overwrite the existing data or leaving it as it is. </a:t>
            </a:r>
          </a:p>
          <a:p>
            <a:pPr algn="l">
              <a:lnSpc>
                <a:spcPts val="3045"/>
              </a:lnSpc>
              <a:spcBef>
                <a:spcPct val="0"/>
              </a:spcBef>
            </a:pPr>
            <a:endParaRPr lang="en-US" sz="2175" dirty="0">
              <a:solidFill>
                <a:srgbClr val="1F2020"/>
              </a:solidFill>
              <a:latin typeface="Open Sans"/>
              <a:ea typeface="Open Sans"/>
              <a:cs typeface="Open Sans"/>
              <a:sym typeface="Open Sans"/>
            </a:endParaRPr>
          </a:p>
        </p:txBody>
      </p:sp>
      <p:sp>
        <p:nvSpPr>
          <p:cNvPr id="10" name="TextBox 10"/>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525804" y="8791785"/>
            <a:ext cx="1745464" cy="933030"/>
          </a:xfrm>
          <a:custGeom>
            <a:avLst/>
            <a:gdLst/>
            <a:ahLst/>
            <a:cxnLst/>
            <a:rect l="l" t="t" r="r" b="b"/>
            <a:pathLst>
              <a:path w="1745464" h="933030">
                <a:moveTo>
                  <a:pt x="0" y="0"/>
                </a:moveTo>
                <a:lnTo>
                  <a:pt x="1745464" y="0"/>
                </a:lnTo>
                <a:lnTo>
                  <a:pt x="1745464" y="933030"/>
                </a:lnTo>
                <a:lnTo>
                  <a:pt x="0" y="933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714403" y="1291365"/>
            <a:ext cx="3822044" cy="8281096"/>
          </a:xfrm>
          <a:custGeom>
            <a:avLst/>
            <a:gdLst/>
            <a:ahLst/>
            <a:cxnLst/>
            <a:rect l="l" t="t" r="r" b="b"/>
            <a:pathLst>
              <a:path w="3822044" h="8281096">
                <a:moveTo>
                  <a:pt x="0" y="0"/>
                </a:moveTo>
                <a:lnTo>
                  <a:pt x="3822045" y="0"/>
                </a:lnTo>
                <a:lnTo>
                  <a:pt x="3822045" y="8281096"/>
                </a:lnTo>
                <a:lnTo>
                  <a:pt x="0" y="8281096"/>
                </a:lnTo>
                <a:lnTo>
                  <a:pt x="0" y="0"/>
                </a:lnTo>
                <a:close/>
              </a:path>
            </a:pathLst>
          </a:custGeom>
          <a:blipFill>
            <a:blip r:embed="rId4"/>
            <a:stretch>
              <a:fillRect/>
            </a:stretch>
          </a:blipFill>
        </p:spPr>
        <p:txBody>
          <a:bodyPr/>
          <a:lstStyle/>
          <a:p>
            <a:endParaRPr lang="en-GB"/>
          </a:p>
        </p:txBody>
      </p:sp>
      <p:sp>
        <p:nvSpPr>
          <p:cNvPr id="7" name="Freeform 7"/>
          <p:cNvSpPr/>
          <p:nvPr/>
        </p:nvSpPr>
        <p:spPr>
          <a:xfrm>
            <a:off x="5104649" y="1291365"/>
            <a:ext cx="3822044" cy="8281096"/>
          </a:xfrm>
          <a:custGeom>
            <a:avLst/>
            <a:gdLst/>
            <a:ahLst/>
            <a:cxnLst/>
            <a:rect l="l" t="t" r="r" b="b"/>
            <a:pathLst>
              <a:path w="3822044" h="8281096">
                <a:moveTo>
                  <a:pt x="0" y="0"/>
                </a:moveTo>
                <a:lnTo>
                  <a:pt x="3822044" y="0"/>
                </a:lnTo>
                <a:lnTo>
                  <a:pt x="3822044" y="8281096"/>
                </a:lnTo>
                <a:lnTo>
                  <a:pt x="0" y="8281096"/>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5319963" y="344573"/>
            <a:ext cx="8262567" cy="684127"/>
          </a:xfrm>
          <a:prstGeom prst="rect">
            <a:avLst/>
          </a:prstGeom>
        </p:spPr>
        <p:txBody>
          <a:bodyPr lIns="0" tIns="0" rIns="0" bIns="0" rtlCol="0" anchor="t">
            <a:spAutoFit/>
          </a:bodyPr>
          <a:lstStyle/>
          <a:p>
            <a:pPr algn="ctr">
              <a:lnSpc>
                <a:spcPts val="5336"/>
              </a:lnSpc>
            </a:pPr>
            <a:r>
              <a:rPr lang="en-US" sz="4560" b="1">
                <a:solidFill>
                  <a:srgbClr val="1F2020"/>
                </a:solidFill>
                <a:latin typeface="Open Sans Bold"/>
                <a:ea typeface="Open Sans Bold"/>
                <a:cs typeface="Open Sans Bold"/>
                <a:sym typeface="Open Sans Bold"/>
              </a:rPr>
              <a:t>Register Group: Pin Set Up</a:t>
            </a:r>
          </a:p>
        </p:txBody>
      </p:sp>
      <p:sp>
        <p:nvSpPr>
          <p:cNvPr id="9" name="TextBox 9"/>
          <p:cNvSpPr txBox="1"/>
          <p:nvPr/>
        </p:nvSpPr>
        <p:spPr>
          <a:xfrm>
            <a:off x="9490090" y="1440905"/>
            <a:ext cx="8184879" cy="6818662"/>
          </a:xfrm>
          <a:prstGeom prst="rect">
            <a:avLst/>
          </a:prstGeom>
        </p:spPr>
        <p:txBody>
          <a:bodyPr lIns="0" tIns="0" rIns="0" bIns="0" rtlCol="0" anchor="t">
            <a:spAutoFit/>
          </a:bodyPr>
          <a:lstStyle/>
          <a:p>
            <a:pPr algn="l">
              <a:lnSpc>
                <a:spcPts val="3639"/>
              </a:lnSpc>
            </a:pPr>
            <a:r>
              <a:rPr lang="en-US" sz="2599" dirty="0">
                <a:solidFill>
                  <a:srgbClr val="000000"/>
                </a:solidFill>
                <a:latin typeface="Open Sans"/>
                <a:ea typeface="Open Sans"/>
                <a:cs typeface="Open Sans"/>
                <a:sym typeface="Open Sans"/>
              </a:rPr>
              <a:t>To set up a pin, </a:t>
            </a:r>
          </a:p>
          <a:p>
            <a:pPr algn="l">
              <a:lnSpc>
                <a:spcPts val="3639"/>
              </a:lnSpc>
            </a:pPr>
            <a:endParaRPr lang="en-US" sz="2599" dirty="0">
              <a:solidFill>
                <a:srgbClr val="000000"/>
              </a:solidFill>
              <a:latin typeface="Open Sans"/>
              <a:ea typeface="Open Sans"/>
              <a:cs typeface="Open Sans"/>
              <a:sym typeface="Open Sans"/>
            </a:endParaRPr>
          </a:p>
          <a:p>
            <a:pPr marL="722313" lvl="1" indent="-441325" algn="l">
              <a:lnSpc>
                <a:spcPts val="3899"/>
              </a:lnSpc>
              <a:buAutoNum type="arabicPeriod"/>
            </a:pPr>
            <a:r>
              <a:rPr lang="en-US" sz="2599" dirty="0">
                <a:solidFill>
                  <a:srgbClr val="000000"/>
                </a:solidFill>
                <a:latin typeface="Open Sans"/>
                <a:ea typeface="Open Sans"/>
                <a:cs typeface="Open Sans"/>
                <a:sym typeface="Open Sans"/>
              </a:rPr>
              <a:t>Click on the ‘Set up’  button. This will reveal three fields.</a:t>
            </a:r>
          </a:p>
          <a:p>
            <a:pPr marL="722313" lvl="1" indent="-441325" algn="l">
              <a:lnSpc>
                <a:spcPts val="3899"/>
              </a:lnSpc>
              <a:buAutoNum type="arabicPeriod"/>
            </a:pPr>
            <a:r>
              <a:rPr lang="en-US" sz="2599" dirty="0">
                <a:solidFill>
                  <a:srgbClr val="000000"/>
                </a:solidFill>
                <a:latin typeface="Open Sans"/>
                <a:ea typeface="Open Sans"/>
                <a:cs typeface="Open Sans"/>
                <a:sym typeface="Open Sans"/>
              </a:rPr>
              <a:t>Enter a 4 digit pin and select a security question from the drop down.</a:t>
            </a:r>
          </a:p>
          <a:p>
            <a:pPr marL="722313" lvl="1" indent="-441325" algn="l">
              <a:lnSpc>
                <a:spcPts val="3899"/>
              </a:lnSpc>
              <a:buAutoNum type="arabicPeriod"/>
            </a:pPr>
            <a:r>
              <a:rPr lang="en-US" sz="2599" dirty="0">
                <a:solidFill>
                  <a:srgbClr val="000000"/>
                </a:solidFill>
                <a:latin typeface="Open Sans"/>
                <a:ea typeface="Open Sans"/>
                <a:cs typeface="Open Sans"/>
                <a:sym typeface="Open Sans"/>
              </a:rPr>
              <a:t>Enter the answer to the Security question in the ‘Security Answer’ field.</a:t>
            </a:r>
          </a:p>
          <a:p>
            <a:pPr marL="722313" lvl="1" indent="-441325" algn="l">
              <a:lnSpc>
                <a:spcPts val="3899"/>
              </a:lnSpc>
              <a:buAutoNum type="arabicPeriod"/>
            </a:pPr>
            <a:r>
              <a:rPr lang="en-US" sz="2599" dirty="0">
                <a:solidFill>
                  <a:srgbClr val="000000"/>
                </a:solidFill>
                <a:latin typeface="Open Sans"/>
                <a:ea typeface="Open Sans"/>
                <a:cs typeface="Open Sans"/>
                <a:sym typeface="Open Sans"/>
              </a:rPr>
              <a:t>Click ‘Save’. This will complete the set up for a pin, proceed with the same process for the rest of the pins not yet set up.</a:t>
            </a:r>
          </a:p>
          <a:p>
            <a:pPr marL="280670" lvl="1" algn="l">
              <a:lnSpc>
                <a:spcPts val="3899"/>
              </a:lnSpc>
            </a:pPr>
            <a:endParaRPr lang="en-US" sz="2599" dirty="0">
              <a:solidFill>
                <a:srgbClr val="000000"/>
              </a:solidFill>
              <a:latin typeface="Open Sans"/>
              <a:ea typeface="Open Sans"/>
              <a:cs typeface="Open Sans"/>
              <a:sym typeface="Open Sans"/>
            </a:endParaRPr>
          </a:p>
          <a:p>
            <a:pPr algn="l">
              <a:lnSpc>
                <a:spcPts val="3639"/>
              </a:lnSpc>
            </a:pPr>
            <a:r>
              <a:rPr lang="en-US" sz="2599" dirty="0">
                <a:solidFill>
                  <a:srgbClr val="000000"/>
                </a:solidFill>
                <a:latin typeface="Open Sans"/>
                <a:ea typeface="Open Sans"/>
                <a:cs typeface="Open Sans"/>
                <a:sym typeface="Open Sans"/>
              </a:rPr>
              <a:t>Once all pins have been set up, click ‘Register’ this will redirect to the login screen.</a:t>
            </a:r>
          </a:p>
        </p:txBody>
      </p:sp>
      <p:sp>
        <p:nvSpPr>
          <p:cNvPr id="10" name="Freeform 10"/>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11" name="Freeform 11"/>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TextBox 6"/>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7" name="Freeform 7"/>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3"/>
            <a:stretch>
              <a:fillRect/>
            </a:stretch>
          </a:blipFill>
        </p:spPr>
        <p:txBody>
          <a:bodyPr/>
          <a:lstStyle/>
          <a:p>
            <a:endParaRPr lang="en-GB"/>
          </a:p>
        </p:txBody>
      </p:sp>
      <p:sp>
        <p:nvSpPr>
          <p:cNvPr id="8" name="Freeform 8"/>
          <p:cNvSpPr/>
          <p:nvPr/>
        </p:nvSpPr>
        <p:spPr>
          <a:xfrm>
            <a:off x="5425342" y="1298196"/>
            <a:ext cx="4167928" cy="8571267"/>
          </a:xfrm>
          <a:custGeom>
            <a:avLst/>
            <a:gdLst/>
            <a:ahLst/>
            <a:cxnLst/>
            <a:rect l="l" t="t" r="r" b="b"/>
            <a:pathLst>
              <a:path w="4167928" h="8571267">
                <a:moveTo>
                  <a:pt x="0" y="0"/>
                </a:moveTo>
                <a:lnTo>
                  <a:pt x="4167928" y="0"/>
                </a:lnTo>
                <a:lnTo>
                  <a:pt x="4167928" y="8571267"/>
                </a:lnTo>
                <a:lnTo>
                  <a:pt x="0" y="8571267"/>
                </a:lnTo>
                <a:lnTo>
                  <a:pt x="0" y="0"/>
                </a:lnTo>
                <a:close/>
              </a:path>
            </a:pathLst>
          </a:custGeom>
          <a:blipFill>
            <a:blip r:embed="rId4"/>
            <a:stretch>
              <a:fillRect/>
            </a:stretch>
          </a:blipFill>
        </p:spPr>
        <p:txBody>
          <a:bodyPr/>
          <a:lstStyle/>
          <a:p>
            <a:endParaRPr lang="en-GB"/>
          </a:p>
        </p:txBody>
      </p:sp>
      <p:sp>
        <p:nvSpPr>
          <p:cNvPr id="9" name="Freeform 9"/>
          <p:cNvSpPr/>
          <p:nvPr/>
        </p:nvSpPr>
        <p:spPr>
          <a:xfrm>
            <a:off x="714403" y="1310404"/>
            <a:ext cx="4167928" cy="8571267"/>
          </a:xfrm>
          <a:custGeom>
            <a:avLst/>
            <a:gdLst/>
            <a:ahLst/>
            <a:cxnLst/>
            <a:rect l="l" t="t" r="r" b="b"/>
            <a:pathLst>
              <a:path w="4167928" h="8571267">
                <a:moveTo>
                  <a:pt x="0" y="0"/>
                </a:moveTo>
                <a:lnTo>
                  <a:pt x="4167928" y="0"/>
                </a:lnTo>
                <a:lnTo>
                  <a:pt x="4167928" y="8571267"/>
                </a:lnTo>
                <a:lnTo>
                  <a:pt x="0" y="8571267"/>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6423215" y="151798"/>
            <a:ext cx="8327317"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Repayments: History</a:t>
            </a:r>
          </a:p>
        </p:txBody>
      </p:sp>
      <p:sp>
        <p:nvSpPr>
          <p:cNvPr id="11" name="TextBox 11"/>
          <p:cNvSpPr txBox="1"/>
          <p:nvPr/>
        </p:nvSpPr>
        <p:spPr>
          <a:xfrm>
            <a:off x="10375752" y="2999616"/>
            <a:ext cx="7702608" cy="3721660"/>
          </a:xfrm>
          <a:prstGeom prst="rect">
            <a:avLst/>
          </a:prstGeom>
        </p:spPr>
        <p:txBody>
          <a:bodyPr lIns="0" tIns="0" rIns="0" bIns="0" rtlCol="0" anchor="t">
            <a:spAutoFit/>
          </a:bodyPr>
          <a:lstStyle/>
          <a:p>
            <a:pPr algn="l">
              <a:lnSpc>
                <a:spcPts val="4180"/>
              </a:lnSpc>
            </a:pPr>
            <a:r>
              <a:rPr lang="en-US" sz="2600" dirty="0">
                <a:solidFill>
                  <a:srgbClr val="1F2020"/>
                </a:solidFill>
                <a:latin typeface="Open Sans"/>
                <a:ea typeface="Open Sans"/>
                <a:cs typeface="Open Sans"/>
                <a:sym typeface="Open Sans"/>
              </a:rPr>
              <a:t>Every repayment made by an individual member is recorded and can be viewed when one clicks the ‘Show History’ button. </a:t>
            </a:r>
          </a:p>
          <a:p>
            <a:pPr algn="l">
              <a:lnSpc>
                <a:spcPts val="4180"/>
              </a:lnSpc>
            </a:pPr>
            <a:endParaRPr lang="en-US" sz="2600" dirty="0">
              <a:solidFill>
                <a:srgbClr val="1F2020"/>
              </a:solidFill>
              <a:latin typeface="Open Sans"/>
              <a:ea typeface="Open Sans"/>
              <a:cs typeface="Open Sans"/>
              <a:sym typeface="Open Sans"/>
            </a:endParaRPr>
          </a:p>
          <a:p>
            <a:pPr algn="l">
              <a:lnSpc>
                <a:spcPts val="4180"/>
              </a:lnSpc>
              <a:spcBef>
                <a:spcPct val="0"/>
              </a:spcBef>
            </a:pPr>
            <a:r>
              <a:rPr lang="en-US" sz="2600" dirty="0">
                <a:solidFill>
                  <a:srgbClr val="1F2020"/>
                </a:solidFill>
                <a:latin typeface="Open Sans"/>
                <a:ea typeface="Open Sans"/>
                <a:cs typeface="Open Sans"/>
                <a:sym typeface="Open Sans"/>
              </a:rPr>
              <a:t>The list will only show up to 5 transactions, meaning a new transaction will overwrite an older one leaving only 5 records.</a:t>
            </a:r>
          </a:p>
        </p:txBody>
      </p:sp>
      <p:sp>
        <p:nvSpPr>
          <p:cNvPr id="12" name="Freeform 12"/>
          <p:cNvSpPr/>
          <p:nvPr/>
        </p:nvSpPr>
        <p:spPr>
          <a:xfrm>
            <a:off x="1634184" y="8727881"/>
            <a:ext cx="2328367" cy="1244618"/>
          </a:xfrm>
          <a:custGeom>
            <a:avLst/>
            <a:gdLst/>
            <a:ahLst/>
            <a:cxnLst/>
            <a:rect l="l" t="t" r="r" b="b"/>
            <a:pathLst>
              <a:path w="2328367" h="1244618">
                <a:moveTo>
                  <a:pt x="0" y="0"/>
                </a:moveTo>
                <a:lnTo>
                  <a:pt x="2328367" y="0"/>
                </a:lnTo>
                <a:lnTo>
                  <a:pt x="2328367" y="1244618"/>
                </a:lnTo>
                <a:lnTo>
                  <a:pt x="0" y="1244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708629" y="7761589"/>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897243" y="1028700"/>
            <a:ext cx="4212945" cy="9128048"/>
          </a:xfrm>
          <a:custGeom>
            <a:avLst/>
            <a:gdLst/>
            <a:ahLst/>
            <a:cxnLst/>
            <a:rect l="l" t="t" r="r" b="b"/>
            <a:pathLst>
              <a:path w="4212945" h="9128048">
                <a:moveTo>
                  <a:pt x="0" y="0"/>
                </a:moveTo>
                <a:lnTo>
                  <a:pt x="4212945" y="0"/>
                </a:lnTo>
                <a:lnTo>
                  <a:pt x="4212945" y="9128048"/>
                </a:lnTo>
                <a:lnTo>
                  <a:pt x="0" y="9128048"/>
                </a:lnTo>
                <a:lnTo>
                  <a:pt x="0" y="0"/>
                </a:lnTo>
                <a:close/>
              </a:path>
            </a:pathLst>
          </a:custGeom>
          <a:blipFill>
            <a:blip r:embed="rId5"/>
            <a:stretch>
              <a:fillRect/>
            </a:stretch>
          </a:blipFill>
        </p:spPr>
        <p:txBody>
          <a:bodyPr/>
          <a:lstStyle/>
          <a:p>
            <a:endParaRPr lang="en-GB"/>
          </a:p>
        </p:txBody>
      </p:sp>
      <p:sp>
        <p:nvSpPr>
          <p:cNvPr id="8" name="Freeform 8"/>
          <p:cNvSpPr/>
          <p:nvPr/>
        </p:nvSpPr>
        <p:spPr>
          <a:xfrm>
            <a:off x="6001957" y="1028700"/>
            <a:ext cx="4212945" cy="9128048"/>
          </a:xfrm>
          <a:custGeom>
            <a:avLst/>
            <a:gdLst/>
            <a:ahLst/>
            <a:cxnLst/>
            <a:rect l="l" t="t" r="r" b="b"/>
            <a:pathLst>
              <a:path w="4212945" h="9128048">
                <a:moveTo>
                  <a:pt x="0" y="0"/>
                </a:moveTo>
                <a:lnTo>
                  <a:pt x="4212945" y="0"/>
                </a:lnTo>
                <a:lnTo>
                  <a:pt x="4212945" y="9128048"/>
                </a:lnTo>
                <a:lnTo>
                  <a:pt x="0" y="9128048"/>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5571420" y="151798"/>
            <a:ext cx="10290250"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Repayments: WriteOff Loan</a:t>
            </a:r>
          </a:p>
        </p:txBody>
      </p:sp>
      <p:sp>
        <p:nvSpPr>
          <p:cNvPr id="10" name="TextBox 10"/>
          <p:cNvSpPr txBox="1"/>
          <p:nvPr/>
        </p:nvSpPr>
        <p:spPr>
          <a:xfrm>
            <a:off x="10691373" y="7802662"/>
            <a:ext cx="7486559" cy="1590179"/>
          </a:xfrm>
          <a:prstGeom prst="rect">
            <a:avLst/>
          </a:prstGeom>
        </p:spPr>
        <p:txBody>
          <a:bodyPr wrap="square" lIns="0" tIns="0" rIns="0" bIns="0" rtlCol="0" anchor="t">
            <a:spAutoFit/>
          </a:bodyPr>
          <a:lstStyle/>
          <a:p>
            <a:pPr algn="l">
              <a:lnSpc>
                <a:spcPts val="3076"/>
              </a:lnSpc>
            </a:pPr>
            <a:r>
              <a:rPr lang="en-US" sz="2600" dirty="0">
                <a:solidFill>
                  <a:srgbClr val="1F2020"/>
                </a:solidFill>
                <a:latin typeface="Open Sans"/>
                <a:ea typeface="Open Sans"/>
                <a:cs typeface="Open Sans"/>
                <a:sym typeface="Open Sans"/>
              </a:rPr>
              <a:t>A loan can be written off from the repayment screen. </a:t>
            </a:r>
          </a:p>
          <a:p>
            <a:pPr algn="l">
              <a:lnSpc>
                <a:spcPts val="3076"/>
              </a:lnSpc>
              <a:spcBef>
                <a:spcPct val="0"/>
              </a:spcBef>
            </a:pPr>
            <a:r>
              <a:rPr lang="en-US" sz="2600" dirty="0">
                <a:solidFill>
                  <a:srgbClr val="1F2020"/>
                </a:solidFill>
                <a:latin typeface="Open Sans"/>
                <a:ea typeface="Open Sans"/>
                <a:cs typeface="Open Sans"/>
                <a:sym typeface="Open Sans"/>
              </a:rPr>
              <a:t>For the write off to go through, the app requires any two pins to </a:t>
            </a:r>
            <a:r>
              <a:rPr lang="en-US" sz="2600" dirty="0" err="1">
                <a:solidFill>
                  <a:srgbClr val="1F2020"/>
                </a:solidFill>
                <a:latin typeface="Open Sans"/>
                <a:ea typeface="Open Sans"/>
                <a:cs typeface="Open Sans"/>
                <a:sym typeface="Open Sans"/>
              </a:rPr>
              <a:t>authorise</a:t>
            </a:r>
            <a:r>
              <a:rPr lang="en-US" sz="2600" dirty="0">
                <a:solidFill>
                  <a:srgbClr val="1F2020"/>
                </a:solidFill>
                <a:latin typeface="Open Sans"/>
                <a:ea typeface="Open Sans"/>
                <a:cs typeface="Open Sans"/>
                <a:sym typeface="Open Sans"/>
              </a:rPr>
              <a:t>.</a:t>
            </a:r>
          </a:p>
        </p:txBody>
      </p:sp>
      <p:sp>
        <p:nvSpPr>
          <p:cNvPr id="11" name="TextBox 11"/>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2" name="Freeform 12"/>
          <p:cNvSpPr/>
          <p:nvPr/>
        </p:nvSpPr>
        <p:spPr>
          <a:xfrm>
            <a:off x="7017374" y="7761589"/>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3" name="Group 13"/>
          <p:cNvGrpSpPr/>
          <p:nvPr/>
        </p:nvGrpSpPr>
        <p:grpSpPr>
          <a:xfrm>
            <a:off x="1277302" y="5302568"/>
            <a:ext cx="796290" cy="519112"/>
            <a:chOff x="0" y="0"/>
            <a:chExt cx="1061720" cy="692150"/>
          </a:xfrm>
        </p:grpSpPr>
        <p:sp>
          <p:nvSpPr>
            <p:cNvPr id="14" name="Freeform 14"/>
            <p:cNvSpPr/>
            <p:nvPr/>
          </p:nvSpPr>
          <p:spPr>
            <a:xfrm>
              <a:off x="44450" y="43180"/>
              <a:ext cx="967740" cy="603250"/>
            </a:xfrm>
            <a:custGeom>
              <a:avLst/>
              <a:gdLst/>
              <a:ahLst/>
              <a:cxnLst/>
              <a:rect l="l" t="t" r="r" b="b"/>
              <a:pathLst>
                <a:path w="967740" h="603250">
                  <a:moveTo>
                    <a:pt x="458470" y="60960"/>
                  </a:moveTo>
                  <a:cubicBezTo>
                    <a:pt x="476250" y="161290"/>
                    <a:pt x="471170" y="213360"/>
                    <a:pt x="450850" y="241300"/>
                  </a:cubicBezTo>
                  <a:cubicBezTo>
                    <a:pt x="430530" y="269240"/>
                    <a:pt x="396240" y="279400"/>
                    <a:pt x="358140" y="298450"/>
                  </a:cubicBezTo>
                  <a:cubicBezTo>
                    <a:pt x="303530" y="325120"/>
                    <a:pt x="149860" y="375920"/>
                    <a:pt x="148590" y="373380"/>
                  </a:cubicBezTo>
                  <a:cubicBezTo>
                    <a:pt x="147320" y="372110"/>
                    <a:pt x="158750" y="368300"/>
                    <a:pt x="157480" y="365760"/>
                  </a:cubicBezTo>
                  <a:cubicBezTo>
                    <a:pt x="156210" y="360680"/>
                    <a:pt x="104140" y="367030"/>
                    <a:pt x="86360" y="354330"/>
                  </a:cubicBezTo>
                  <a:cubicBezTo>
                    <a:pt x="69850" y="341630"/>
                    <a:pt x="55880" y="308610"/>
                    <a:pt x="55880" y="288290"/>
                  </a:cubicBezTo>
                  <a:cubicBezTo>
                    <a:pt x="55880" y="270510"/>
                    <a:pt x="64770" y="256540"/>
                    <a:pt x="77470" y="237490"/>
                  </a:cubicBezTo>
                  <a:cubicBezTo>
                    <a:pt x="99060" y="207010"/>
                    <a:pt x="149860" y="151130"/>
                    <a:pt x="186690" y="132080"/>
                  </a:cubicBezTo>
                  <a:cubicBezTo>
                    <a:pt x="213360" y="118110"/>
                    <a:pt x="241300" y="120650"/>
                    <a:pt x="269240" y="116840"/>
                  </a:cubicBezTo>
                  <a:cubicBezTo>
                    <a:pt x="295910" y="114300"/>
                    <a:pt x="321310" y="110490"/>
                    <a:pt x="349250" y="115570"/>
                  </a:cubicBezTo>
                  <a:cubicBezTo>
                    <a:pt x="382270" y="120650"/>
                    <a:pt x="422910" y="151130"/>
                    <a:pt x="455930" y="154940"/>
                  </a:cubicBezTo>
                  <a:cubicBezTo>
                    <a:pt x="485140" y="157480"/>
                    <a:pt x="504190" y="143510"/>
                    <a:pt x="537210" y="142240"/>
                  </a:cubicBezTo>
                  <a:cubicBezTo>
                    <a:pt x="591820" y="138430"/>
                    <a:pt x="712470" y="134620"/>
                    <a:pt x="750570" y="149860"/>
                  </a:cubicBezTo>
                  <a:cubicBezTo>
                    <a:pt x="767080" y="157480"/>
                    <a:pt x="773430" y="165100"/>
                    <a:pt x="781050" y="177800"/>
                  </a:cubicBezTo>
                  <a:cubicBezTo>
                    <a:pt x="789940" y="191770"/>
                    <a:pt x="796290" y="218440"/>
                    <a:pt x="795020" y="234950"/>
                  </a:cubicBezTo>
                  <a:cubicBezTo>
                    <a:pt x="793750" y="250190"/>
                    <a:pt x="788670" y="262890"/>
                    <a:pt x="781050" y="273050"/>
                  </a:cubicBezTo>
                  <a:cubicBezTo>
                    <a:pt x="773430" y="284480"/>
                    <a:pt x="768350" y="290830"/>
                    <a:pt x="750570" y="299720"/>
                  </a:cubicBezTo>
                  <a:cubicBezTo>
                    <a:pt x="699770" y="327660"/>
                    <a:pt x="514350" y="379730"/>
                    <a:pt x="415290" y="393700"/>
                  </a:cubicBezTo>
                  <a:cubicBezTo>
                    <a:pt x="339090" y="405130"/>
                    <a:pt x="267970" y="400050"/>
                    <a:pt x="208280" y="397510"/>
                  </a:cubicBezTo>
                  <a:cubicBezTo>
                    <a:pt x="162560" y="394970"/>
                    <a:pt x="120650" y="402590"/>
                    <a:pt x="87630" y="384810"/>
                  </a:cubicBezTo>
                  <a:cubicBezTo>
                    <a:pt x="54610" y="367030"/>
                    <a:pt x="25400" y="325120"/>
                    <a:pt x="12700" y="290830"/>
                  </a:cubicBezTo>
                  <a:cubicBezTo>
                    <a:pt x="0" y="259080"/>
                    <a:pt x="5080" y="222250"/>
                    <a:pt x="6350" y="189230"/>
                  </a:cubicBezTo>
                  <a:cubicBezTo>
                    <a:pt x="7620" y="158750"/>
                    <a:pt x="3810" y="127000"/>
                    <a:pt x="20320" y="101600"/>
                  </a:cubicBezTo>
                  <a:cubicBezTo>
                    <a:pt x="40640" y="71120"/>
                    <a:pt x="97790" y="34290"/>
                    <a:pt x="138430" y="26670"/>
                  </a:cubicBezTo>
                  <a:cubicBezTo>
                    <a:pt x="177800" y="20320"/>
                    <a:pt x="229870" y="35560"/>
                    <a:pt x="260350" y="55880"/>
                  </a:cubicBezTo>
                  <a:cubicBezTo>
                    <a:pt x="288290" y="74930"/>
                    <a:pt x="298450" y="119380"/>
                    <a:pt x="320040" y="143510"/>
                  </a:cubicBezTo>
                  <a:cubicBezTo>
                    <a:pt x="339090" y="163830"/>
                    <a:pt x="355600" y="185420"/>
                    <a:pt x="379730" y="195580"/>
                  </a:cubicBezTo>
                  <a:cubicBezTo>
                    <a:pt x="406400" y="205740"/>
                    <a:pt x="466090" y="181610"/>
                    <a:pt x="478790" y="198120"/>
                  </a:cubicBezTo>
                  <a:cubicBezTo>
                    <a:pt x="490220" y="212090"/>
                    <a:pt x="478790" y="260350"/>
                    <a:pt x="462280" y="279400"/>
                  </a:cubicBezTo>
                  <a:cubicBezTo>
                    <a:pt x="445770" y="299720"/>
                    <a:pt x="406400" y="307340"/>
                    <a:pt x="374650" y="312420"/>
                  </a:cubicBezTo>
                  <a:cubicBezTo>
                    <a:pt x="341630" y="317500"/>
                    <a:pt x="293370" y="316230"/>
                    <a:pt x="267970" y="309880"/>
                  </a:cubicBezTo>
                  <a:cubicBezTo>
                    <a:pt x="251460" y="306070"/>
                    <a:pt x="241300" y="299720"/>
                    <a:pt x="231140" y="290830"/>
                  </a:cubicBezTo>
                  <a:cubicBezTo>
                    <a:pt x="220980" y="281940"/>
                    <a:pt x="212090" y="269240"/>
                    <a:pt x="207010" y="256540"/>
                  </a:cubicBezTo>
                  <a:cubicBezTo>
                    <a:pt x="201930" y="243840"/>
                    <a:pt x="200660" y="228600"/>
                    <a:pt x="201930" y="214630"/>
                  </a:cubicBezTo>
                  <a:cubicBezTo>
                    <a:pt x="203200" y="201930"/>
                    <a:pt x="205740" y="189230"/>
                    <a:pt x="217170" y="175260"/>
                  </a:cubicBezTo>
                  <a:cubicBezTo>
                    <a:pt x="240030" y="147320"/>
                    <a:pt x="327660" y="106680"/>
                    <a:pt x="373380" y="86360"/>
                  </a:cubicBezTo>
                  <a:cubicBezTo>
                    <a:pt x="405130" y="72390"/>
                    <a:pt x="424180" y="60960"/>
                    <a:pt x="457200" y="59690"/>
                  </a:cubicBezTo>
                  <a:cubicBezTo>
                    <a:pt x="504190" y="57150"/>
                    <a:pt x="581660" y="80010"/>
                    <a:pt x="629920" y="95250"/>
                  </a:cubicBezTo>
                  <a:cubicBezTo>
                    <a:pt x="666750" y="106680"/>
                    <a:pt x="685800" y="125730"/>
                    <a:pt x="723900" y="134620"/>
                  </a:cubicBezTo>
                  <a:cubicBezTo>
                    <a:pt x="777240" y="148590"/>
                    <a:pt x="887730" y="135890"/>
                    <a:pt x="923290" y="151130"/>
                  </a:cubicBezTo>
                  <a:cubicBezTo>
                    <a:pt x="939800" y="158750"/>
                    <a:pt x="946150" y="167640"/>
                    <a:pt x="952500" y="179070"/>
                  </a:cubicBezTo>
                  <a:cubicBezTo>
                    <a:pt x="960120" y="189230"/>
                    <a:pt x="965200" y="204470"/>
                    <a:pt x="966470" y="217170"/>
                  </a:cubicBezTo>
                  <a:cubicBezTo>
                    <a:pt x="967740" y="229870"/>
                    <a:pt x="966470" y="243840"/>
                    <a:pt x="960120" y="256540"/>
                  </a:cubicBezTo>
                  <a:cubicBezTo>
                    <a:pt x="952500" y="271780"/>
                    <a:pt x="941070" y="288290"/>
                    <a:pt x="919480" y="299720"/>
                  </a:cubicBezTo>
                  <a:cubicBezTo>
                    <a:pt x="878840" y="322580"/>
                    <a:pt x="774700" y="328930"/>
                    <a:pt x="707390" y="335280"/>
                  </a:cubicBezTo>
                  <a:cubicBezTo>
                    <a:pt x="648970" y="340360"/>
                    <a:pt x="553720" y="314960"/>
                    <a:pt x="539750" y="337820"/>
                  </a:cubicBezTo>
                  <a:cubicBezTo>
                    <a:pt x="528320" y="353060"/>
                    <a:pt x="552450" y="407670"/>
                    <a:pt x="570230" y="415290"/>
                  </a:cubicBezTo>
                  <a:cubicBezTo>
                    <a:pt x="589280" y="424180"/>
                    <a:pt x="631190" y="401320"/>
                    <a:pt x="654050" y="387350"/>
                  </a:cubicBezTo>
                  <a:cubicBezTo>
                    <a:pt x="674370" y="374650"/>
                    <a:pt x="685800" y="351790"/>
                    <a:pt x="703580" y="339090"/>
                  </a:cubicBezTo>
                  <a:cubicBezTo>
                    <a:pt x="718820" y="328930"/>
                    <a:pt x="735330" y="318770"/>
                    <a:pt x="751840" y="316230"/>
                  </a:cubicBezTo>
                  <a:cubicBezTo>
                    <a:pt x="768350" y="314960"/>
                    <a:pt x="789940" y="318770"/>
                    <a:pt x="805180" y="327660"/>
                  </a:cubicBezTo>
                  <a:cubicBezTo>
                    <a:pt x="819150" y="336550"/>
                    <a:pt x="834390" y="350520"/>
                    <a:pt x="839470" y="368300"/>
                  </a:cubicBezTo>
                  <a:cubicBezTo>
                    <a:pt x="845820" y="388620"/>
                    <a:pt x="842010" y="427990"/>
                    <a:pt x="831850" y="447040"/>
                  </a:cubicBezTo>
                  <a:cubicBezTo>
                    <a:pt x="822960" y="462280"/>
                    <a:pt x="805180" y="473710"/>
                    <a:pt x="789940" y="480060"/>
                  </a:cubicBezTo>
                  <a:cubicBezTo>
                    <a:pt x="773430" y="485140"/>
                    <a:pt x="751840" y="486410"/>
                    <a:pt x="735330" y="480060"/>
                  </a:cubicBezTo>
                  <a:cubicBezTo>
                    <a:pt x="715010" y="471170"/>
                    <a:pt x="687070" y="445770"/>
                    <a:pt x="680720" y="422910"/>
                  </a:cubicBezTo>
                  <a:cubicBezTo>
                    <a:pt x="674370" y="401320"/>
                    <a:pt x="684530" y="364490"/>
                    <a:pt x="697230" y="346710"/>
                  </a:cubicBezTo>
                  <a:cubicBezTo>
                    <a:pt x="707390" y="331470"/>
                    <a:pt x="726440" y="321310"/>
                    <a:pt x="742950" y="317500"/>
                  </a:cubicBezTo>
                  <a:cubicBezTo>
                    <a:pt x="759460" y="313690"/>
                    <a:pt x="781050" y="316230"/>
                    <a:pt x="796290" y="323850"/>
                  </a:cubicBezTo>
                  <a:cubicBezTo>
                    <a:pt x="811530" y="330200"/>
                    <a:pt x="828040" y="345440"/>
                    <a:pt x="835660" y="359410"/>
                  </a:cubicBezTo>
                  <a:cubicBezTo>
                    <a:pt x="844550" y="374650"/>
                    <a:pt x="847090" y="396240"/>
                    <a:pt x="844550" y="412750"/>
                  </a:cubicBezTo>
                  <a:cubicBezTo>
                    <a:pt x="842010" y="429260"/>
                    <a:pt x="833120" y="443230"/>
                    <a:pt x="820420" y="461010"/>
                  </a:cubicBezTo>
                  <a:cubicBezTo>
                    <a:pt x="801370" y="485140"/>
                    <a:pt x="767080" y="518160"/>
                    <a:pt x="735330" y="541020"/>
                  </a:cubicBezTo>
                  <a:cubicBezTo>
                    <a:pt x="702310" y="563880"/>
                    <a:pt x="661670" y="590550"/>
                    <a:pt x="626110" y="596900"/>
                  </a:cubicBezTo>
                  <a:cubicBezTo>
                    <a:pt x="596900" y="603250"/>
                    <a:pt x="570230" y="599440"/>
                    <a:pt x="542290" y="589280"/>
                  </a:cubicBezTo>
                  <a:cubicBezTo>
                    <a:pt x="508000" y="576580"/>
                    <a:pt x="462280" y="544830"/>
                    <a:pt x="439420" y="518160"/>
                  </a:cubicBezTo>
                  <a:cubicBezTo>
                    <a:pt x="421640" y="496570"/>
                    <a:pt x="416560" y="472440"/>
                    <a:pt x="408940" y="447040"/>
                  </a:cubicBezTo>
                  <a:cubicBezTo>
                    <a:pt x="400050" y="416560"/>
                    <a:pt x="387350" y="382270"/>
                    <a:pt x="392430" y="346710"/>
                  </a:cubicBezTo>
                  <a:cubicBezTo>
                    <a:pt x="398780" y="302260"/>
                    <a:pt x="424180" y="228600"/>
                    <a:pt x="458470" y="199390"/>
                  </a:cubicBezTo>
                  <a:cubicBezTo>
                    <a:pt x="490220" y="172720"/>
                    <a:pt x="533400" y="179070"/>
                    <a:pt x="584200" y="170180"/>
                  </a:cubicBezTo>
                  <a:cubicBezTo>
                    <a:pt x="662940" y="157480"/>
                    <a:pt x="831850" y="137160"/>
                    <a:pt x="883920" y="140970"/>
                  </a:cubicBezTo>
                  <a:cubicBezTo>
                    <a:pt x="904240" y="142240"/>
                    <a:pt x="911860" y="144780"/>
                    <a:pt x="923290" y="151130"/>
                  </a:cubicBezTo>
                  <a:cubicBezTo>
                    <a:pt x="934720" y="157480"/>
                    <a:pt x="946150" y="166370"/>
                    <a:pt x="952500" y="179070"/>
                  </a:cubicBezTo>
                  <a:cubicBezTo>
                    <a:pt x="961390" y="194310"/>
                    <a:pt x="966470" y="219710"/>
                    <a:pt x="965200" y="237490"/>
                  </a:cubicBezTo>
                  <a:cubicBezTo>
                    <a:pt x="963930" y="251460"/>
                    <a:pt x="958850" y="262890"/>
                    <a:pt x="949960" y="274320"/>
                  </a:cubicBezTo>
                  <a:cubicBezTo>
                    <a:pt x="939800" y="287020"/>
                    <a:pt x="923290" y="300990"/>
                    <a:pt x="900430" y="307340"/>
                  </a:cubicBezTo>
                  <a:cubicBezTo>
                    <a:pt x="863600" y="317500"/>
                    <a:pt x="792480" y="309880"/>
                    <a:pt x="744220" y="304800"/>
                  </a:cubicBezTo>
                  <a:cubicBezTo>
                    <a:pt x="699770" y="299720"/>
                    <a:pt x="661670" y="290830"/>
                    <a:pt x="621030" y="278130"/>
                  </a:cubicBezTo>
                  <a:cubicBezTo>
                    <a:pt x="577850" y="265430"/>
                    <a:pt x="534670" y="228600"/>
                    <a:pt x="492760" y="226060"/>
                  </a:cubicBezTo>
                  <a:cubicBezTo>
                    <a:pt x="455930" y="223520"/>
                    <a:pt x="420370" y="241300"/>
                    <a:pt x="386080" y="255270"/>
                  </a:cubicBezTo>
                  <a:cubicBezTo>
                    <a:pt x="351790" y="270510"/>
                    <a:pt x="309880" y="308610"/>
                    <a:pt x="288290" y="312420"/>
                  </a:cubicBezTo>
                  <a:cubicBezTo>
                    <a:pt x="279400" y="313690"/>
                    <a:pt x="275590" y="312420"/>
                    <a:pt x="267970" y="309880"/>
                  </a:cubicBezTo>
                  <a:cubicBezTo>
                    <a:pt x="254000" y="304800"/>
                    <a:pt x="227330" y="290830"/>
                    <a:pt x="217170" y="274320"/>
                  </a:cubicBezTo>
                  <a:cubicBezTo>
                    <a:pt x="205740" y="259080"/>
                    <a:pt x="199390" y="233680"/>
                    <a:pt x="201930" y="214630"/>
                  </a:cubicBezTo>
                  <a:cubicBezTo>
                    <a:pt x="204470" y="195580"/>
                    <a:pt x="215900" y="172720"/>
                    <a:pt x="231140" y="160020"/>
                  </a:cubicBezTo>
                  <a:cubicBezTo>
                    <a:pt x="245110" y="147320"/>
                    <a:pt x="262890" y="142240"/>
                    <a:pt x="288290" y="138430"/>
                  </a:cubicBezTo>
                  <a:cubicBezTo>
                    <a:pt x="336550" y="129540"/>
                    <a:pt x="450850" y="124460"/>
                    <a:pt x="502920" y="143510"/>
                  </a:cubicBezTo>
                  <a:cubicBezTo>
                    <a:pt x="541020" y="156210"/>
                    <a:pt x="572770" y="177800"/>
                    <a:pt x="588010" y="205740"/>
                  </a:cubicBezTo>
                  <a:cubicBezTo>
                    <a:pt x="601980" y="234950"/>
                    <a:pt x="607060" y="288290"/>
                    <a:pt x="590550" y="314960"/>
                  </a:cubicBezTo>
                  <a:cubicBezTo>
                    <a:pt x="572770" y="344170"/>
                    <a:pt x="520700" y="361950"/>
                    <a:pt x="477520" y="369570"/>
                  </a:cubicBezTo>
                  <a:cubicBezTo>
                    <a:pt x="425450" y="378460"/>
                    <a:pt x="342900" y="369570"/>
                    <a:pt x="295910" y="349250"/>
                  </a:cubicBezTo>
                  <a:cubicBezTo>
                    <a:pt x="256540" y="332740"/>
                    <a:pt x="224790" y="306070"/>
                    <a:pt x="204470" y="274320"/>
                  </a:cubicBezTo>
                  <a:cubicBezTo>
                    <a:pt x="185420" y="242570"/>
                    <a:pt x="190500" y="160020"/>
                    <a:pt x="177800" y="158750"/>
                  </a:cubicBezTo>
                  <a:cubicBezTo>
                    <a:pt x="168910" y="157480"/>
                    <a:pt x="134620" y="212090"/>
                    <a:pt x="143510" y="227330"/>
                  </a:cubicBezTo>
                  <a:cubicBezTo>
                    <a:pt x="161290" y="256540"/>
                    <a:pt x="356870" y="238760"/>
                    <a:pt x="422910" y="224790"/>
                  </a:cubicBezTo>
                  <a:cubicBezTo>
                    <a:pt x="459740" y="218440"/>
                    <a:pt x="472440" y="201930"/>
                    <a:pt x="508000" y="190500"/>
                  </a:cubicBezTo>
                  <a:cubicBezTo>
                    <a:pt x="563880" y="173990"/>
                    <a:pt x="689610" y="137160"/>
                    <a:pt x="731520" y="143510"/>
                  </a:cubicBezTo>
                  <a:cubicBezTo>
                    <a:pt x="749300" y="146050"/>
                    <a:pt x="756920" y="152400"/>
                    <a:pt x="767080" y="162560"/>
                  </a:cubicBezTo>
                  <a:cubicBezTo>
                    <a:pt x="779780" y="173990"/>
                    <a:pt x="792480" y="198120"/>
                    <a:pt x="795020" y="214630"/>
                  </a:cubicBezTo>
                  <a:cubicBezTo>
                    <a:pt x="797560" y="228600"/>
                    <a:pt x="795020" y="242570"/>
                    <a:pt x="789940" y="255270"/>
                  </a:cubicBezTo>
                  <a:cubicBezTo>
                    <a:pt x="786130" y="267970"/>
                    <a:pt x="778510" y="279400"/>
                    <a:pt x="767080" y="288290"/>
                  </a:cubicBezTo>
                  <a:cubicBezTo>
                    <a:pt x="754380" y="299720"/>
                    <a:pt x="735330" y="306070"/>
                    <a:pt x="711200" y="309880"/>
                  </a:cubicBezTo>
                  <a:cubicBezTo>
                    <a:pt x="669290" y="317500"/>
                    <a:pt x="601980" y="312420"/>
                    <a:pt x="535940" y="308610"/>
                  </a:cubicBezTo>
                  <a:cubicBezTo>
                    <a:pt x="450850" y="302260"/>
                    <a:pt x="311150" y="247650"/>
                    <a:pt x="246380" y="270510"/>
                  </a:cubicBezTo>
                  <a:cubicBezTo>
                    <a:pt x="203200" y="287020"/>
                    <a:pt x="177800" y="354330"/>
                    <a:pt x="157480" y="365760"/>
                  </a:cubicBezTo>
                  <a:cubicBezTo>
                    <a:pt x="149860" y="369570"/>
                    <a:pt x="147320" y="369570"/>
                    <a:pt x="139700" y="369570"/>
                  </a:cubicBezTo>
                  <a:cubicBezTo>
                    <a:pt x="125730" y="368300"/>
                    <a:pt x="100330" y="364490"/>
                    <a:pt x="86360" y="354330"/>
                  </a:cubicBezTo>
                  <a:cubicBezTo>
                    <a:pt x="72390" y="342900"/>
                    <a:pt x="60960" y="322580"/>
                    <a:pt x="57150" y="307340"/>
                  </a:cubicBezTo>
                  <a:cubicBezTo>
                    <a:pt x="53340" y="294640"/>
                    <a:pt x="54610" y="281940"/>
                    <a:pt x="58420" y="270510"/>
                  </a:cubicBezTo>
                  <a:cubicBezTo>
                    <a:pt x="64770" y="255270"/>
                    <a:pt x="82550" y="233680"/>
                    <a:pt x="92710" y="226060"/>
                  </a:cubicBezTo>
                  <a:cubicBezTo>
                    <a:pt x="97790" y="220980"/>
                    <a:pt x="101600" y="218440"/>
                    <a:pt x="109220" y="218440"/>
                  </a:cubicBezTo>
                  <a:cubicBezTo>
                    <a:pt x="120650" y="217170"/>
                    <a:pt x="137160" y="234950"/>
                    <a:pt x="152400" y="233680"/>
                  </a:cubicBezTo>
                  <a:cubicBezTo>
                    <a:pt x="171450" y="229870"/>
                    <a:pt x="189230" y="199390"/>
                    <a:pt x="214630" y="187960"/>
                  </a:cubicBezTo>
                  <a:cubicBezTo>
                    <a:pt x="245110" y="175260"/>
                    <a:pt x="311150" y="186690"/>
                    <a:pt x="325120" y="165100"/>
                  </a:cubicBezTo>
                  <a:cubicBezTo>
                    <a:pt x="336550" y="147320"/>
                    <a:pt x="302260" y="105410"/>
                    <a:pt x="306070" y="80010"/>
                  </a:cubicBezTo>
                  <a:cubicBezTo>
                    <a:pt x="308610" y="57150"/>
                    <a:pt x="321310" y="27940"/>
                    <a:pt x="339090" y="16510"/>
                  </a:cubicBezTo>
                  <a:cubicBezTo>
                    <a:pt x="356870" y="3810"/>
                    <a:pt x="391160" y="0"/>
                    <a:pt x="410210" y="7620"/>
                  </a:cubicBezTo>
                  <a:cubicBezTo>
                    <a:pt x="430530" y="15240"/>
                    <a:pt x="458470" y="60960"/>
                    <a:pt x="458470" y="60960"/>
                  </a:cubicBezTo>
                </a:path>
              </a:pathLst>
            </a:custGeom>
            <a:solidFill>
              <a:srgbClr val="F8F8F8"/>
            </a:solidFill>
            <a:ln cap="sq">
              <a:noFill/>
              <a:prstDash val="solid"/>
              <a:miter/>
            </a:ln>
          </p:spPr>
          <p:txBody>
            <a:bodyPr/>
            <a:lstStyle/>
            <a:p>
              <a:endParaRPr lang="en-GB"/>
            </a:p>
          </p:txBody>
        </p:sp>
      </p:grpSp>
      <p:sp>
        <p:nvSpPr>
          <p:cNvPr id="15" name="Freeform 15"/>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224221" y="1430259"/>
            <a:ext cx="4027969" cy="8727267"/>
          </a:xfrm>
          <a:custGeom>
            <a:avLst/>
            <a:gdLst/>
            <a:ahLst/>
            <a:cxnLst/>
            <a:rect l="l" t="t" r="r" b="b"/>
            <a:pathLst>
              <a:path w="4027969" h="8727267">
                <a:moveTo>
                  <a:pt x="0" y="0"/>
                </a:moveTo>
                <a:lnTo>
                  <a:pt x="4027969" y="0"/>
                </a:lnTo>
                <a:lnTo>
                  <a:pt x="4027969" y="8727267"/>
                </a:lnTo>
                <a:lnTo>
                  <a:pt x="0" y="8727267"/>
                </a:lnTo>
                <a:lnTo>
                  <a:pt x="0" y="0"/>
                </a:lnTo>
                <a:close/>
              </a:path>
            </a:pathLst>
          </a:custGeom>
          <a:blipFill>
            <a:blip r:embed="rId3"/>
            <a:stretch>
              <a:fillRect/>
            </a:stretch>
          </a:blipFill>
        </p:spPr>
        <p:txBody>
          <a:bodyPr/>
          <a:lstStyle/>
          <a:p>
            <a:endParaRPr lang="en-GB"/>
          </a:p>
        </p:txBody>
      </p:sp>
      <p:sp>
        <p:nvSpPr>
          <p:cNvPr id="7" name="Freeform 7"/>
          <p:cNvSpPr/>
          <p:nvPr/>
        </p:nvSpPr>
        <p:spPr>
          <a:xfrm>
            <a:off x="1898058" y="6506964"/>
            <a:ext cx="2680294" cy="1432739"/>
          </a:xfrm>
          <a:custGeom>
            <a:avLst/>
            <a:gdLst/>
            <a:ahLst/>
            <a:cxnLst/>
            <a:rect l="l" t="t" r="r" b="b"/>
            <a:pathLst>
              <a:path w="2680294" h="1432739">
                <a:moveTo>
                  <a:pt x="0" y="0"/>
                </a:moveTo>
                <a:lnTo>
                  <a:pt x="2680294" y="0"/>
                </a:lnTo>
                <a:lnTo>
                  <a:pt x="2680294" y="1432739"/>
                </a:lnTo>
                <a:lnTo>
                  <a:pt x="0" y="1432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6672430" y="101723"/>
            <a:ext cx="586681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Disbursement</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5733108" y="2031068"/>
            <a:ext cx="4542399" cy="2215094"/>
          </a:xfrm>
          <a:prstGeom prst="rect">
            <a:avLst/>
          </a:prstGeom>
        </p:spPr>
        <p:txBody>
          <a:bodyPr lIns="0" tIns="0" rIns="0" bIns="0" rtlCol="0" anchor="t">
            <a:spAutoFit/>
          </a:bodyPr>
          <a:lstStyle/>
          <a:p>
            <a:pPr algn="l">
              <a:lnSpc>
                <a:spcPts val="3516"/>
              </a:lnSpc>
              <a:spcBef>
                <a:spcPct val="0"/>
              </a:spcBef>
            </a:pPr>
            <a:r>
              <a:rPr lang="en-US" sz="2511" b="1" dirty="0">
                <a:solidFill>
                  <a:srgbClr val="335ACF"/>
                </a:solidFill>
                <a:latin typeface="Open Sans Bold"/>
                <a:ea typeface="Open Sans Bold"/>
                <a:cs typeface="Open Sans Bold"/>
                <a:sym typeface="Open Sans Bold"/>
              </a:rPr>
              <a:t>STEP 1: Enter amount available for disbursement during the meeting and then proceed to the disbursement screen</a:t>
            </a:r>
          </a:p>
        </p:txBody>
      </p:sp>
      <p:sp>
        <p:nvSpPr>
          <p:cNvPr id="11" name="TextBox 11"/>
          <p:cNvSpPr txBox="1"/>
          <p:nvPr/>
        </p:nvSpPr>
        <p:spPr>
          <a:xfrm>
            <a:off x="8395959" y="6244262"/>
            <a:ext cx="4917583" cy="2935419"/>
          </a:xfrm>
          <a:prstGeom prst="rect">
            <a:avLst/>
          </a:prstGeom>
        </p:spPr>
        <p:txBody>
          <a:bodyPr lIns="0" tIns="0" rIns="0" bIns="0" rtlCol="0" anchor="t">
            <a:spAutoFit/>
          </a:bodyPr>
          <a:lstStyle/>
          <a:p>
            <a:pPr algn="l">
              <a:lnSpc>
                <a:spcPts val="3335"/>
              </a:lnSpc>
              <a:spcBef>
                <a:spcPct val="0"/>
              </a:spcBef>
            </a:pPr>
            <a:r>
              <a:rPr lang="en-US" sz="2382" b="1" dirty="0">
                <a:solidFill>
                  <a:srgbClr val="335ACF"/>
                </a:solidFill>
                <a:latin typeface="Open Sans Bold"/>
                <a:ea typeface="Open Sans Bold"/>
                <a:cs typeface="Open Sans Bold"/>
                <a:sym typeface="Open Sans Bold"/>
              </a:rPr>
              <a:t>STEP 2: Select the member to disburse a loan to. Please note, if a member already has a loan, they will not appear on this list, since it is assumed that a member can only have one loan at a time.</a:t>
            </a:r>
          </a:p>
        </p:txBody>
      </p:sp>
      <p:grpSp>
        <p:nvGrpSpPr>
          <p:cNvPr id="12" name="Group 12"/>
          <p:cNvGrpSpPr/>
          <p:nvPr/>
        </p:nvGrpSpPr>
        <p:grpSpPr>
          <a:xfrm>
            <a:off x="13434516" y="1028700"/>
            <a:ext cx="4236878" cy="8934740"/>
            <a:chOff x="0" y="0"/>
            <a:chExt cx="5649170" cy="11912986"/>
          </a:xfrm>
        </p:grpSpPr>
        <p:sp>
          <p:nvSpPr>
            <p:cNvPr id="13" name="Freeform 13"/>
            <p:cNvSpPr/>
            <p:nvPr/>
          </p:nvSpPr>
          <p:spPr>
            <a:xfrm>
              <a:off x="0" y="0"/>
              <a:ext cx="5649170" cy="11912986"/>
            </a:xfrm>
            <a:custGeom>
              <a:avLst/>
              <a:gdLst/>
              <a:ahLst/>
              <a:cxnLst/>
              <a:rect l="l" t="t" r="r" b="b"/>
              <a:pathLst>
                <a:path w="5649170" h="11912986">
                  <a:moveTo>
                    <a:pt x="0" y="0"/>
                  </a:moveTo>
                  <a:lnTo>
                    <a:pt x="5649170" y="0"/>
                  </a:lnTo>
                  <a:lnTo>
                    <a:pt x="5649170" y="11912986"/>
                  </a:lnTo>
                  <a:lnTo>
                    <a:pt x="0" y="11912986"/>
                  </a:lnTo>
                  <a:lnTo>
                    <a:pt x="0" y="0"/>
                  </a:lnTo>
                  <a:close/>
                </a:path>
              </a:pathLst>
            </a:custGeom>
            <a:blipFill>
              <a:blip r:embed="rId6"/>
              <a:stretch>
                <a:fillRect t="-2743"/>
              </a:stretch>
            </a:blipFill>
          </p:spPr>
          <p:txBody>
            <a:bodyPr/>
            <a:lstStyle/>
            <a:p>
              <a:endParaRPr lang="en-GB"/>
            </a:p>
          </p:txBody>
        </p:sp>
        <p:sp>
          <p:nvSpPr>
            <p:cNvPr id="14" name="Freeform 14"/>
            <p:cNvSpPr/>
            <p:nvPr/>
          </p:nvSpPr>
          <p:spPr>
            <a:xfrm>
              <a:off x="0" y="0"/>
              <a:ext cx="5649170" cy="3727143"/>
            </a:xfrm>
            <a:custGeom>
              <a:avLst/>
              <a:gdLst/>
              <a:ahLst/>
              <a:cxnLst/>
              <a:rect l="l" t="t" r="r" b="b"/>
              <a:pathLst>
                <a:path w="5649170" h="3727143">
                  <a:moveTo>
                    <a:pt x="0" y="0"/>
                  </a:moveTo>
                  <a:lnTo>
                    <a:pt x="5649170" y="0"/>
                  </a:lnTo>
                  <a:lnTo>
                    <a:pt x="5649170" y="3727143"/>
                  </a:lnTo>
                  <a:lnTo>
                    <a:pt x="0" y="3727143"/>
                  </a:lnTo>
                  <a:lnTo>
                    <a:pt x="0" y="0"/>
                  </a:lnTo>
                  <a:close/>
                </a:path>
              </a:pathLst>
            </a:custGeom>
            <a:blipFill>
              <a:blip r:embed="rId7"/>
              <a:stretch>
                <a:fillRect b="-228398"/>
              </a:stretch>
            </a:blipFill>
          </p:spPr>
          <p:txBody>
            <a:bodyPr/>
            <a:lstStyle/>
            <a:p>
              <a:endParaRPr lang="en-GB"/>
            </a:p>
          </p:txBody>
        </p:sp>
      </p:grpSp>
      <p:sp>
        <p:nvSpPr>
          <p:cNvPr id="15" name="Freeform 15"/>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8"/>
            <a:stretch>
              <a:fillRect/>
            </a:stretch>
          </a:blipFill>
        </p:spPr>
        <p:txBody>
          <a:bodyPr/>
          <a:lstStyle/>
          <a:p>
            <a:endParaRPr lang="en-GB"/>
          </a:p>
        </p:txBody>
      </p:sp>
      <p:sp>
        <p:nvSpPr>
          <p:cNvPr id="16" name="Freeform 7">
            <a:extLst>
              <a:ext uri="{FF2B5EF4-FFF2-40B4-BE49-F238E27FC236}">
                <a16:creationId xmlns:a16="http://schemas.microsoft.com/office/drawing/2014/main" id="{1A9BCCDB-964F-56E2-576B-1B83B9728F77}"/>
              </a:ext>
            </a:extLst>
          </p:cNvPr>
          <p:cNvSpPr/>
          <p:nvPr/>
        </p:nvSpPr>
        <p:spPr>
          <a:xfrm>
            <a:off x="1201361" y="2535872"/>
            <a:ext cx="2680294" cy="1432739"/>
          </a:xfrm>
          <a:custGeom>
            <a:avLst/>
            <a:gdLst/>
            <a:ahLst/>
            <a:cxnLst/>
            <a:rect l="l" t="t" r="r" b="b"/>
            <a:pathLst>
              <a:path w="2680294" h="1432739">
                <a:moveTo>
                  <a:pt x="0" y="0"/>
                </a:moveTo>
                <a:lnTo>
                  <a:pt x="2680294" y="0"/>
                </a:lnTo>
                <a:lnTo>
                  <a:pt x="2680294" y="1432739"/>
                </a:lnTo>
                <a:lnTo>
                  <a:pt x="0" y="1432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2087471" y="1518989"/>
            <a:ext cx="3761015" cy="8148865"/>
          </a:xfrm>
          <a:custGeom>
            <a:avLst/>
            <a:gdLst/>
            <a:ahLst/>
            <a:cxnLst/>
            <a:rect l="l" t="t" r="r" b="b"/>
            <a:pathLst>
              <a:path w="3761015" h="8148865">
                <a:moveTo>
                  <a:pt x="0" y="0"/>
                </a:moveTo>
                <a:lnTo>
                  <a:pt x="3761015" y="0"/>
                </a:lnTo>
                <a:lnTo>
                  <a:pt x="3761015" y="8148864"/>
                </a:lnTo>
                <a:lnTo>
                  <a:pt x="0" y="8148864"/>
                </a:lnTo>
                <a:lnTo>
                  <a:pt x="0" y="0"/>
                </a:lnTo>
                <a:close/>
              </a:path>
            </a:pathLst>
          </a:custGeom>
          <a:blipFill>
            <a:blip r:embed="rId3"/>
            <a:stretch>
              <a:fillRect/>
            </a:stretch>
          </a:blipFill>
        </p:spPr>
        <p:txBody>
          <a:bodyPr/>
          <a:lstStyle/>
          <a:p>
            <a:endParaRPr lang="en-GB"/>
          </a:p>
        </p:txBody>
      </p:sp>
      <p:sp>
        <p:nvSpPr>
          <p:cNvPr id="7" name="Freeform 7"/>
          <p:cNvSpPr/>
          <p:nvPr/>
        </p:nvSpPr>
        <p:spPr>
          <a:xfrm>
            <a:off x="7263173" y="1518989"/>
            <a:ext cx="3761654" cy="8150250"/>
          </a:xfrm>
          <a:custGeom>
            <a:avLst/>
            <a:gdLst/>
            <a:ahLst/>
            <a:cxnLst/>
            <a:rect l="l" t="t" r="r" b="b"/>
            <a:pathLst>
              <a:path w="3761654" h="8150250">
                <a:moveTo>
                  <a:pt x="0" y="0"/>
                </a:moveTo>
                <a:lnTo>
                  <a:pt x="3761654" y="0"/>
                </a:lnTo>
                <a:lnTo>
                  <a:pt x="3761654" y="8150249"/>
                </a:lnTo>
                <a:lnTo>
                  <a:pt x="0" y="8150249"/>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6672430" y="101723"/>
            <a:ext cx="586681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Disbursement</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661898" y="3538784"/>
            <a:ext cx="5404577" cy="4273157"/>
          </a:xfrm>
          <a:prstGeom prst="rect">
            <a:avLst/>
          </a:prstGeom>
        </p:spPr>
        <p:txBody>
          <a:bodyPr lIns="0" tIns="0" rIns="0" bIns="0" rtlCol="0" anchor="t">
            <a:spAutoFit/>
          </a:bodyPr>
          <a:lstStyle/>
          <a:p>
            <a:pPr algn="l">
              <a:lnSpc>
                <a:spcPts val="4184"/>
              </a:lnSpc>
            </a:pPr>
            <a:r>
              <a:rPr lang="en-US" sz="2988" b="1" dirty="0">
                <a:solidFill>
                  <a:srgbClr val="335ACF"/>
                </a:solidFill>
                <a:latin typeface="Open Sans Bold"/>
                <a:ea typeface="Open Sans Bold"/>
                <a:cs typeface="Open Sans Bold"/>
                <a:sym typeface="Open Sans Bold"/>
              </a:rPr>
              <a:t>Enter amount to be given as loan and the length of loan term in months (4 weeks/month)</a:t>
            </a:r>
          </a:p>
          <a:p>
            <a:pPr algn="l">
              <a:lnSpc>
                <a:spcPts val="4184"/>
              </a:lnSpc>
            </a:pPr>
            <a:endParaRPr lang="en-US" sz="2988" b="1" dirty="0">
              <a:solidFill>
                <a:srgbClr val="335ACF"/>
              </a:solidFill>
              <a:latin typeface="Open Sans Bold"/>
              <a:ea typeface="Open Sans Bold"/>
              <a:cs typeface="Open Sans Bold"/>
              <a:sym typeface="Open Sans Bold"/>
            </a:endParaRPr>
          </a:p>
          <a:p>
            <a:pPr algn="l">
              <a:lnSpc>
                <a:spcPts val="4184"/>
              </a:lnSpc>
              <a:spcBef>
                <a:spcPct val="0"/>
              </a:spcBef>
            </a:pPr>
            <a:r>
              <a:rPr lang="en-US" sz="2988" b="1" dirty="0">
                <a:solidFill>
                  <a:srgbClr val="335ACF"/>
                </a:solidFill>
                <a:latin typeface="Open Sans Bold"/>
                <a:ea typeface="Open Sans Bold"/>
                <a:cs typeface="Open Sans Bold"/>
                <a:sym typeface="Open Sans Bold"/>
              </a:rPr>
              <a:t>Due date is calculated automatically  based on the loan term</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7009660" y="1312632"/>
            <a:ext cx="4031256" cy="8734388"/>
          </a:xfrm>
          <a:custGeom>
            <a:avLst/>
            <a:gdLst/>
            <a:ahLst/>
            <a:cxnLst/>
            <a:rect l="l" t="t" r="r" b="b"/>
            <a:pathLst>
              <a:path w="4031256" h="8734388">
                <a:moveTo>
                  <a:pt x="0" y="0"/>
                </a:moveTo>
                <a:lnTo>
                  <a:pt x="4031256" y="0"/>
                </a:lnTo>
                <a:lnTo>
                  <a:pt x="4031256" y="8734387"/>
                </a:lnTo>
                <a:lnTo>
                  <a:pt x="0" y="8734387"/>
                </a:lnTo>
                <a:lnTo>
                  <a:pt x="0" y="0"/>
                </a:lnTo>
                <a:close/>
              </a:path>
            </a:pathLst>
          </a:custGeom>
          <a:blipFill>
            <a:blip r:embed="rId3"/>
            <a:stretch>
              <a:fillRect/>
            </a:stretch>
          </a:blipFill>
        </p:spPr>
        <p:txBody>
          <a:bodyPr/>
          <a:lstStyle/>
          <a:p>
            <a:endParaRPr lang="en-GB"/>
          </a:p>
        </p:txBody>
      </p:sp>
      <p:sp>
        <p:nvSpPr>
          <p:cNvPr id="7" name="Freeform 7"/>
          <p:cNvSpPr/>
          <p:nvPr/>
        </p:nvSpPr>
        <p:spPr>
          <a:xfrm>
            <a:off x="1660570" y="1312632"/>
            <a:ext cx="4031256" cy="8734388"/>
          </a:xfrm>
          <a:custGeom>
            <a:avLst/>
            <a:gdLst/>
            <a:ahLst/>
            <a:cxnLst/>
            <a:rect l="l" t="t" r="r" b="b"/>
            <a:pathLst>
              <a:path w="4031256" h="8734388">
                <a:moveTo>
                  <a:pt x="0" y="0"/>
                </a:moveTo>
                <a:lnTo>
                  <a:pt x="4031256" y="0"/>
                </a:lnTo>
                <a:lnTo>
                  <a:pt x="4031256" y="8734387"/>
                </a:lnTo>
                <a:lnTo>
                  <a:pt x="0" y="8734387"/>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3982820" y="151798"/>
            <a:ext cx="10322360"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Disbursement: Fixed Amount </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602891" y="3298928"/>
            <a:ext cx="6010854" cy="2657331"/>
          </a:xfrm>
          <a:prstGeom prst="rect">
            <a:avLst/>
          </a:prstGeom>
        </p:spPr>
        <p:txBody>
          <a:bodyPr lIns="0" tIns="0" rIns="0" bIns="0" rtlCol="0" anchor="t">
            <a:spAutoFit/>
          </a:bodyPr>
          <a:lstStyle/>
          <a:p>
            <a:pPr>
              <a:lnSpc>
                <a:spcPts val="4184"/>
              </a:lnSpc>
              <a:spcBef>
                <a:spcPct val="0"/>
              </a:spcBef>
            </a:pPr>
            <a:r>
              <a:rPr lang="en-US" sz="2988" b="1" dirty="0">
                <a:solidFill>
                  <a:srgbClr val="335ACF"/>
                </a:solidFill>
                <a:latin typeface="Open Sans Bold"/>
                <a:ea typeface="Open Sans Bold"/>
                <a:cs typeface="Open Sans Bold"/>
                <a:sym typeface="Open Sans Bold"/>
              </a:rPr>
              <a:t>For a loan with a fixed amount interest charge, the field ‘Service Charge’ is entered by the record keeper after the group agrees on the amount.</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6334843" y="1257397"/>
            <a:ext cx="3852927" cy="8348009"/>
          </a:xfrm>
          <a:custGeom>
            <a:avLst/>
            <a:gdLst/>
            <a:ahLst/>
            <a:cxnLst/>
            <a:rect l="l" t="t" r="r" b="b"/>
            <a:pathLst>
              <a:path w="3852927" h="8348009">
                <a:moveTo>
                  <a:pt x="0" y="0"/>
                </a:moveTo>
                <a:lnTo>
                  <a:pt x="3852927" y="0"/>
                </a:lnTo>
                <a:lnTo>
                  <a:pt x="3852927" y="8348009"/>
                </a:lnTo>
                <a:lnTo>
                  <a:pt x="0" y="8348009"/>
                </a:lnTo>
                <a:lnTo>
                  <a:pt x="0" y="0"/>
                </a:lnTo>
                <a:close/>
              </a:path>
            </a:pathLst>
          </a:custGeom>
          <a:blipFill>
            <a:blip r:embed="rId3"/>
            <a:stretch>
              <a:fillRect/>
            </a:stretch>
          </a:blipFill>
        </p:spPr>
        <p:txBody>
          <a:bodyPr/>
          <a:lstStyle/>
          <a:p>
            <a:endParaRPr lang="en-GB"/>
          </a:p>
        </p:txBody>
      </p:sp>
      <p:sp>
        <p:nvSpPr>
          <p:cNvPr id="7" name="Freeform 7"/>
          <p:cNvSpPr/>
          <p:nvPr/>
        </p:nvSpPr>
        <p:spPr>
          <a:xfrm>
            <a:off x="1039108" y="1257397"/>
            <a:ext cx="3963517" cy="8587620"/>
          </a:xfrm>
          <a:custGeom>
            <a:avLst/>
            <a:gdLst/>
            <a:ahLst/>
            <a:cxnLst/>
            <a:rect l="l" t="t" r="r" b="b"/>
            <a:pathLst>
              <a:path w="3963517" h="8587620">
                <a:moveTo>
                  <a:pt x="0" y="0"/>
                </a:moveTo>
                <a:lnTo>
                  <a:pt x="3963517" y="0"/>
                </a:lnTo>
                <a:lnTo>
                  <a:pt x="3963517" y="8587620"/>
                </a:lnTo>
                <a:lnTo>
                  <a:pt x="0" y="8587620"/>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5755894" y="151798"/>
            <a:ext cx="586681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Disbursement</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0907580" y="2705100"/>
            <a:ext cx="6581022" cy="4837350"/>
          </a:xfrm>
          <a:prstGeom prst="rect">
            <a:avLst/>
          </a:prstGeom>
        </p:spPr>
        <p:txBody>
          <a:bodyPr lIns="0" tIns="0" rIns="0" bIns="0" rtlCol="0" anchor="t">
            <a:spAutoFit/>
          </a:bodyPr>
          <a:lstStyle/>
          <a:p>
            <a:pPr algn="l">
              <a:lnSpc>
                <a:spcPts val="3839"/>
              </a:lnSpc>
            </a:pPr>
            <a:r>
              <a:rPr lang="en-US" sz="2600" dirty="0">
                <a:solidFill>
                  <a:srgbClr val="1F2020"/>
                </a:solidFill>
                <a:latin typeface="Open Sans"/>
                <a:ea typeface="Open Sans"/>
                <a:cs typeface="Open Sans"/>
                <a:sym typeface="Open Sans"/>
              </a:rPr>
              <a:t>Members who get a loan are marked using a green checkmark, selecting one such member will lead to the pop up shown. Proceeding clears the loan and starts over while clicking ‘Cancel’ retains the loan as is.</a:t>
            </a:r>
          </a:p>
          <a:p>
            <a:pPr algn="l">
              <a:lnSpc>
                <a:spcPts val="3839"/>
              </a:lnSpc>
            </a:pPr>
            <a:endParaRPr lang="en-US" sz="2600" dirty="0">
              <a:solidFill>
                <a:srgbClr val="1F2020"/>
              </a:solidFill>
              <a:latin typeface="Open Sans"/>
              <a:ea typeface="Open Sans"/>
              <a:cs typeface="Open Sans"/>
              <a:sym typeface="Open Sans"/>
            </a:endParaRPr>
          </a:p>
          <a:p>
            <a:pPr algn="l">
              <a:lnSpc>
                <a:spcPts val="3839"/>
              </a:lnSpc>
            </a:pPr>
            <a:r>
              <a:rPr lang="en-US" sz="2600" dirty="0">
                <a:solidFill>
                  <a:srgbClr val="1F2020"/>
                </a:solidFill>
                <a:latin typeface="Open Sans"/>
                <a:ea typeface="Open Sans"/>
                <a:cs typeface="Open Sans"/>
                <a:sym typeface="Open Sans"/>
              </a:rPr>
              <a:t>A member who had cleared their loan in the same meeting, will appear on this list, making them eligible for a new loan.</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6922658" y="1835716"/>
            <a:ext cx="3828333" cy="8294721"/>
          </a:xfrm>
          <a:custGeom>
            <a:avLst/>
            <a:gdLst/>
            <a:ahLst/>
            <a:cxnLst/>
            <a:rect l="l" t="t" r="r" b="b"/>
            <a:pathLst>
              <a:path w="3828333" h="8294721">
                <a:moveTo>
                  <a:pt x="0" y="0"/>
                </a:moveTo>
                <a:lnTo>
                  <a:pt x="3828333" y="0"/>
                </a:lnTo>
                <a:lnTo>
                  <a:pt x="3828333" y="8294722"/>
                </a:lnTo>
                <a:lnTo>
                  <a:pt x="0" y="8294722"/>
                </a:lnTo>
                <a:lnTo>
                  <a:pt x="0" y="0"/>
                </a:lnTo>
                <a:close/>
              </a:path>
            </a:pathLst>
          </a:custGeom>
          <a:blipFill>
            <a:blip r:embed="rId3"/>
            <a:stretch>
              <a:fillRect/>
            </a:stretch>
          </a:blipFill>
        </p:spPr>
        <p:txBody>
          <a:bodyPr/>
          <a:lstStyle/>
          <a:p>
            <a:endParaRPr lang="en-GB"/>
          </a:p>
        </p:txBody>
      </p:sp>
      <p:sp>
        <p:nvSpPr>
          <p:cNvPr id="7" name="Freeform 7"/>
          <p:cNvSpPr/>
          <p:nvPr/>
        </p:nvSpPr>
        <p:spPr>
          <a:xfrm>
            <a:off x="1600094" y="1843070"/>
            <a:ext cx="3824939" cy="8287368"/>
          </a:xfrm>
          <a:custGeom>
            <a:avLst/>
            <a:gdLst/>
            <a:ahLst/>
            <a:cxnLst/>
            <a:rect l="l" t="t" r="r" b="b"/>
            <a:pathLst>
              <a:path w="3824939" h="8287368">
                <a:moveTo>
                  <a:pt x="0" y="0"/>
                </a:moveTo>
                <a:lnTo>
                  <a:pt x="3824939" y="0"/>
                </a:lnTo>
                <a:lnTo>
                  <a:pt x="3824939" y="8287368"/>
                </a:lnTo>
                <a:lnTo>
                  <a:pt x="0" y="8287368"/>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1812986" y="972919"/>
            <a:ext cx="15631962"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Loan Disbursement: Savings to Loan Ratio Exceeded</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201400" y="3720288"/>
            <a:ext cx="6976532" cy="4337213"/>
          </a:xfrm>
          <a:prstGeom prst="rect">
            <a:avLst/>
          </a:prstGeom>
        </p:spPr>
        <p:txBody>
          <a:bodyPr wrap="square" lIns="0" tIns="0" rIns="0" bIns="0" rtlCol="0" anchor="t">
            <a:spAutoFit/>
          </a:bodyPr>
          <a:lstStyle/>
          <a:p>
            <a:pPr algn="l">
              <a:lnSpc>
                <a:spcPts val="3359"/>
              </a:lnSpc>
            </a:pPr>
            <a:r>
              <a:rPr lang="en-US" sz="2600" dirty="0">
                <a:solidFill>
                  <a:srgbClr val="1F2020"/>
                </a:solidFill>
                <a:latin typeface="Open Sans"/>
                <a:ea typeface="Open Sans"/>
                <a:cs typeface="Open Sans"/>
                <a:sym typeface="Open Sans"/>
              </a:rPr>
              <a:t>This happens when the group has set the ‘Savings to Loan Ratio’ configuration to ‘Yes’. The app will check the value of the loan to be disbursed against the member savings to determine the ratio. If it surpasses what was defined then the pop will appear. At that point the group should discuss and agree on whether to bypass the rule (possible in case of urgent need) by clicking ‘Proceed’ to disburse or ‘Cancel’ to stop disbursement.</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812986" y="1028700"/>
            <a:ext cx="4093049" cy="8868273"/>
          </a:xfrm>
          <a:custGeom>
            <a:avLst/>
            <a:gdLst/>
            <a:ahLst/>
            <a:cxnLst/>
            <a:rect l="l" t="t" r="r" b="b"/>
            <a:pathLst>
              <a:path w="4093049" h="8868273">
                <a:moveTo>
                  <a:pt x="0" y="0"/>
                </a:moveTo>
                <a:lnTo>
                  <a:pt x="4093049" y="0"/>
                </a:lnTo>
                <a:lnTo>
                  <a:pt x="4093049" y="8868273"/>
                </a:lnTo>
                <a:lnTo>
                  <a:pt x="0" y="8868273"/>
                </a:lnTo>
                <a:lnTo>
                  <a:pt x="0" y="0"/>
                </a:lnTo>
                <a:close/>
              </a:path>
            </a:pathLst>
          </a:custGeom>
          <a:blipFill>
            <a:blip r:embed="rId3"/>
            <a:stretch>
              <a:fillRect/>
            </a:stretch>
          </a:blipFill>
        </p:spPr>
        <p:txBody>
          <a:bodyPr/>
          <a:lstStyle/>
          <a:p>
            <a:endParaRPr lang="en-GB"/>
          </a:p>
        </p:txBody>
      </p:sp>
      <p:sp>
        <p:nvSpPr>
          <p:cNvPr id="7" name="Freeform 7"/>
          <p:cNvSpPr/>
          <p:nvPr/>
        </p:nvSpPr>
        <p:spPr>
          <a:xfrm>
            <a:off x="1987713" y="366127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9" name="Freeform 9"/>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6"/>
            <a:stretch>
              <a:fillRect/>
            </a:stretch>
          </a:blipFill>
        </p:spPr>
        <p:txBody>
          <a:bodyPr/>
          <a:lstStyle/>
          <a:p>
            <a:endParaRPr lang="en-GB"/>
          </a:p>
        </p:txBody>
      </p:sp>
      <p:sp>
        <p:nvSpPr>
          <p:cNvPr id="10" name="Freeform 10"/>
          <p:cNvSpPr/>
          <p:nvPr/>
        </p:nvSpPr>
        <p:spPr>
          <a:xfrm>
            <a:off x="7255565" y="1028700"/>
            <a:ext cx="4312198" cy="8868273"/>
          </a:xfrm>
          <a:custGeom>
            <a:avLst/>
            <a:gdLst/>
            <a:ahLst/>
            <a:cxnLst/>
            <a:rect l="l" t="t" r="r" b="b"/>
            <a:pathLst>
              <a:path w="4312198" h="8868273">
                <a:moveTo>
                  <a:pt x="0" y="0"/>
                </a:moveTo>
                <a:lnTo>
                  <a:pt x="4312197" y="0"/>
                </a:lnTo>
                <a:lnTo>
                  <a:pt x="4312197" y="8868273"/>
                </a:lnTo>
                <a:lnTo>
                  <a:pt x="0" y="8868273"/>
                </a:lnTo>
                <a:lnTo>
                  <a:pt x="0" y="0"/>
                </a:lnTo>
                <a:close/>
              </a:path>
            </a:pathLst>
          </a:custGeom>
          <a:blipFill>
            <a:blip r:embed="rId7"/>
            <a:stretch>
              <a:fillRect/>
            </a:stretch>
          </a:blipFill>
        </p:spPr>
        <p:txBody>
          <a:bodyPr/>
          <a:lstStyle/>
          <a:p>
            <a:endParaRPr lang="en-GB"/>
          </a:p>
        </p:txBody>
      </p:sp>
      <p:sp>
        <p:nvSpPr>
          <p:cNvPr id="11" name="TextBox 11"/>
          <p:cNvSpPr txBox="1"/>
          <p:nvPr/>
        </p:nvSpPr>
        <p:spPr>
          <a:xfrm>
            <a:off x="7825687" y="58493"/>
            <a:ext cx="263662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Backup</a:t>
            </a:r>
          </a:p>
        </p:txBody>
      </p:sp>
      <p:sp>
        <p:nvSpPr>
          <p:cNvPr id="12" name="TextBox 12"/>
          <p:cNvSpPr txBox="1"/>
          <p:nvPr/>
        </p:nvSpPr>
        <p:spPr>
          <a:xfrm>
            <a:off x="11946364" y="4709409"/>
            <a:ext cx="6581022" cy="2888098"/>
          </a:xfrm>
          <a:prstGeom prst="rect">
            <a:avLst/>
          </a:prstGeom>
        </p:spPr>
        <p:txBody>
          <a:bodyPr lIns="0" tIns="0" rIns="0" bIns="0" rtlCol="0" anchor="t">
            <a:spAutoFit/>
          </a:bodyPr>
          <a:lstStyle/>
          <a:p>
            <a:pPr algn="l">
              <a:lnSpc>
                <a:spcPts val="3839"/>
              </a:lnSpc>
            </a:pPr>
            <a:r>
              <a:rPr lang="en-US" sz="2600" dirty="0">
                <a:solidFill>
                  <a:srgbClr val="1F2020"/>
                </a:solidFill>
                <a:latin typeface="Open Sans"/>
                <a:ea typeface="Open Sans"/>
                <a:cs typeface="Open Sans"/>
                <a:sym typeface="Open Sans"/>
              </a:rPr>
              <a:t>Once a meeting has been recorded and saved, it is recommended that the group backs up its data.  It does this by clicking on ‘Backup &amp; Restore’  on the main menu and choosing the correct option on the following screen</a:t>
            </a:r>
          </a:p>
        </p:txBody>
      </p:sp>
      <p:sp>
        <p:nvSpPr>
          <p:cNvPr id="13" name="Freeform 13"/>
          <p:cNvSpPr/>
          <p:nvPr/>
        </p:nvSpPr>
        <p:spPr>
          <a:xfrm>
            <a:off x="8320608" y="3628697"/>
            <a:ext cx="2182110" cy="1166437"/>
          </a:xfrm>
          <a:custGeom>
            <a:avLst/>
            <a:gdLst/>
            <a:ahLst/>
            <a:cxnLst/>
            <a:rect l="l" t="t" r="r" b="b"/>
            <a:pathLst>
              <a:path w="2182110" h="1166437">
                <a:moveTo>
                  <a:pt x="0" y="0"/>
                </a:moveTo>
                <a:lnTo>
                  <a:pt x="2182111" y="0"/>
                </a:lnTo>
                <a:lnTo>
                  <a:pt x="2182111"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6895486" y="1028700"/>
            <a:ext cx="4049960" cy="8774914"/>
          </a:xfrm>
          <a:custGeom>
            <a:avLst/>
            <a:gdLst/>
            <a:ahLst/>
            <a:cxnLst/>
            <a:rect l="l" t="t" r="r" b="b"/>
            <a:pathLst>
              <a:path w="4049960" h="8774914">
                <a:moveTo>
                  <a:pt x="0" y="0"/>
                </a:moveTo>
                <a:lnTo>
                  <a:pt x="4049961" y="0"/>
                </a:lnTo>
                <a:lnTo>
                  <a:pt x="4049961" y="8774914"/>
                </a:lnTo>
                <a:lnTo>
                  <a:pt x="0" y="8774914"/>
                </a:lnTo>
                <a:lnTo>
                  <a:pt x="0" y="0"/>
                </a:lnTo>
                <a:close/>
              </a:path>
            </a:pathLst>
          </a:custGeom>
          <a:blipFill>
            <a:blip r:embed="rId3"/>
            <a:stretch>
              <a:fillRect/>
            </a:stretch>
          </a:blipFill>
        </p:spPr>
        <p:txBody>
          <a:bodyPr/>
          <a:lstStyle/>
          <a:p>
            <a:endParaRPr lang="en-GB"/>
          </a:p>
        </p:txBody>
      </p:sp>
      <p:sp>
        <p:nvSpPr>
          <p:cNvPr id="7" name="Freeform 7"/>
          <p:cNvSpPr/>
          <p:nvPr/>
        </p:nvSpPr>
        <p:spPr>
          <a:xfrm>
            <a:off x="7090613" y="4432168"/>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538223" y="1028700"/>
            <a:ext cx="4079359" cy="8838611"/>
          </a:xfrm>
          <a:custGeom>
            <a:avLst/>
            <a:gdLst/>
            <a:ahLst/>
            <a:cxnLst/>
            <a:rect l="l" t="t" r="r" b="b"/>
            <a:pathLst>
              <a:path w="4079359" h="8838611">
                <a:moveTo>
                  <a:pt x="0" y="0"/>
                </a:moveTo>
                <a:lnTo>
                  <a:pt x="4079359" y="0"/>
                </a:lnTo>
                <a:lnTo>
                  <a:pt x="4079359" y="8838611"/>
                </a:lnTo>
                <a:lnTo>
                  <a:pt x="0" y="8838611"/>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7825687" y="58493"/>
            <a:ext cx="263662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Backup</a:t>
            </a:r>
          </a:p>
        </p:txBody>
      </p:sp>
      <p:sp>
        <p:nvSpPr>
          <p:cNvPr id="10" name="TextBox 10"/>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1" name="TextBox 11"/>
          <p:cNvSpPr txBox="1"/>
          <p:nvPr/>
        </p:nvSpPr>
        <p:spPr>
          <a:xfrm>
            <a:off x="11201400" y="4888039"/>
            <a:ext cx="6581022" cy="1913473"/>
          </a:xfrm>
          <a:prstGeom prst="rect">
            <a:avLst/>
          </a:prstGeom>
        </p:spPr>
        <p:txBody>
          <a:bodyPr lIns="0" tIns="0" rIns="0" bIns="0" rtlCol="0" anchor="t">
            <a:spAutoFit/>
          </a:bodyPr>
          <a:lstStyle/>
          <a:p>
            <a:pPr algn="l">
              <a:lnSpc>
                <a:spcPts val="3839"/>
              </a:lnSpc>
            </a:pPr>
            <a:r>
              <a:rPr lang="en-US" sz="2600" dirty="0">
                <a:solidFill>
                  <a:srgbClr val="1F2020"/>
                </a:solidFill>
                <a:latin typeface="Open Sans"/>
                <a:ea typeface="Open Sans"/>
                <a:cs typeface="Open Sans"/>
                <a:sym typeface="Open Sans"/>
              </a:rPr>
              <a:t>The user confirms that they wish to back up data and selects the name of the group email account configured on the phone. This is where the backup will be restored</a:t>
            </a:r>
            <a:r>
              <a:rPr lang="en-US" sz="2399" dirty="0">
                <a:solidFill>
                  <a:srgbClr val="1F2020"/>
                </a:solidFill>
                <a:latin typeface="Open Sans"/>
                <a:ea typeface="Open Sans"/>
                <a:cs typeface="Open Sans"/>
                <a:sym typeface="Open Sans"/>
              </a:rPr>
              <a:t>.</a:t>
            </a:r>
          </a:p>
        </p:txBody>
      </p:sp>
      <p:sp>
        <p:nvSpPr>
          <p:cNvPr id="12" name="Freeform 12"/>
          <p:cNvSpPr/>
          <p:nvPr/>
        </p:nvSpPr>
        <p:spPr>
          <a:xfrm>
            <a:off x="3267969" y="6157113"/>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897243" y="1028700"/>
            <a:ext cx="3976590" cy="8615946"/>
          </a:xfrm>
          <a:custGeom>
            <a:avLst/>
            <a:gdLst/>
            <a:ahLst/>
            <a:cxnLst/>
            <a:rect l="l" t="t" r="r" b="b"/>
            <a:pathLst>
              <a:path w="3976590" h="8615946">
                <a:moveTo>
                  <a:pt x="0" y="0"/>
                </a:moveTo>
                <a:lnTo>
                  <a:pt x="3976590" y="0"/>
                </a:lnTo>
                <a:lnTo>
                  <a:pt x="3976590" y="8615946"/>
                </a:lnTo>
                <a:lnTo>
                  <a:pt x="0" y="8615946"/>
                </a:lnTo>
                <a:lnTo>
                  <a:pt x="0" y="0"/>
                </a:lnTo>
                <a:close/>
              </a:path>
            </a:pathLst>
          </a:custGeom>
          <a:blipFill>
            <a:blip r:embed="rId3"/>
            <a:stretch>
              <a:fillRect/>
            </a:stretch>
          </a:blipFill>
        </p:spPr>
        <p:txBody>
          <a:bodyPr/>
          <a:lstStyle/>
          <a:p>
            <a:endParaRPr lang="en-GB"/>
          </a:p>
        </p:txBody>
      </p:sp>
      <p:sp>
        <p:nvSpPr>
          <p:cNvPr id="7" name="Freeform 7"/>
          <p:cNvSpPr/>
          <p:nvPr/>
        </p:nvSpPr>
        <p:spPr>
          <a:xfrm>
            <a:off x="6263028" y="1028700"/>
            <a:ext cx="3976590" cy="8615946"/>
          </a:xfrm>
          <a:custGeom>
            <a:avLst/>
            <a:gdLst/>
            <a:ahLst/>
            <a:cxnLst/>
            <a:rect l="l" t="t" r="r" b="b"/>
            <a:pathLst>
              <a:path w="3976590" h="8615946">
                <a:moveTo>
                  <a:pt x="0" y="0"/>
                </a:moveTo>
                <a:lnTo>
                  <a:pt x="3976590" y="0"/>
                </a:lnTo>
                <a:lnTo>
                  <a:pt x="3976590" y="8615946"/>
                </a:lnTo>
                <a:lnTo>
                  <a:pt x="0" y="8615946"/>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7825687" y="58493"/>
            <a:ext cx="263662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Backup</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269297" y="4929662"/>
            <a:ext cx="6581022" cy="449581"/>
          </a:xfrm>
          <a:prstGeom prst="rect">
            <a:avLst/>
          </a:prstGeom>
        </p:spPr>
        <p:txBody>
          <a:bodyPr lIns="0" tIns="0" rIns="0" bIns="0" rtlCol="0" anchor="t">
            <a:spAutoFit/>
          </a:bodyPr>
          <a:lstStyle/>
          <a:p>
            <a:pPr algn="l">
              <a:lnSpc>
                <a:spcPts val="3839"/>
              </a:lnSpc>
            </a:pPr>
            <a:r>
              <a:rPr lang="en-US" sz="2399" dirty="0">
                <a:solidFill>
                  <a:srgbClr val="1F2020"/>
                </a:solidFill>
                <a:latin typeface="Open Sans"/>
                <a:ea typeface="Open Sans"/>
                <a:cs typeface="Open Sans"/>
                <a:sym typeface="Open Sans"/>
              </a:rPr>
              <a:t>Backup will </a:t>
            </a:r>
            <a:r>
              <a:rPr lang="en-US" sz="2600" dirty="0">
                <a:solidFill>
                  <a:srgbClr val="1F2020"/>
                </a:solidFill>
                <a:latin typeface="Open Sans"/>
                <a:ea typeface="Open Sans"/>
                <a:cs typeface="Open Sans"/>
                <a:sym typeface="Open Sans"/>
              </a:rPr>
              <a:t> then automatically complete</a:t>
            </a:r>
            <a:r>
              <a:rPr lang="en-US" sz="2399" dirty="0">
                <a:solidFill>
                  <a:srgbClr val="1F2020"/>
                </a:solidFill>
                <a:latin typeface="Open Sans"/>
                <a:ea typeface="Open Sans"/>
                <a:cs typeface="Open Sans"/>
                <a:sym typeface="Open Sans"/>
              </a:rPr>
              <a:t>.</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525804" y="8791785"/>
            <a:ext cx="1745464" cy="933030"/>
          </a:xfrm>
          <a:custGeom>
            <a:avLst/>
            <a:gdLst/>
            <a:ahLst/>
            <a:cxnLst/>
            <a:rect l="l" t="t" r="r" b="b"/>
            <a:pathLst>
              <a:path w="1745464" h="933030">
                <a:moveTo>
                  <a:pt x="0" y="0"/>
                </a:moveTo>
                <a:lnTo>
                  <a:pt x="1745464" y="0"/>
                </a:lnTo>
                <a:lnTo>
                  <a:pt x="1745464" y="933030"/>
                </a:lnTo>
                <a:lnTo>
                  <a:pt x="0" y="933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531564" y="1291365"/>
            <a:ext cx="4004884" cy="8677248"/>
          </a:xfrm>
          <a:custGeom>
            <a:avLst/>
            <a:gdLst/>
            <a:ahLst/>
            <a:cxnLst/>
            <a:rect l="l" t="t" r="r" b="b"/>
            <a:pathLst>
              <a:path w="4004884" h="8677248">
                <a:moveTo>
                  <a:pt x="0" y="0"/>
                </a:moveTo>
                <a:lnTo>
                  <a:pt x="4004884" y="0"/>
                </a:lnTo>
                <a:lnTo>
                  <a:pt x="4004884" y="8677248"/>
                </a:lnTo>
                <a:lnTo>
                  <a:pt x="0" y="8677248"/>
                </a:lnTo>
                <a:lnTo>
                  <a:pt x="0" y="0"/>
                </a:lnTo>
                <a:close/>
              </a:path>
            </a:pathLst>
          </a:custGeom>
          <a:blipFill>
            <a:blip r:embed="rId4"/>
            <a:stretch>
              <a:fillRect/>
            </a:stretch>
          </a:blipFill>
          <a:ln cap="rnd">
            <a:noFill/>
            <a:prstDash val="solid"/>
            <a:round/>
          </a:ln>
        </p:spPr>
        <p:txBody>
          <a:bodyPr/>
          <a:lstStyle/>
          <a:p>
            <a:endParaRPr lang="en-GB"/>
          </a:p>
        </p:txBody>
      </p:sp>
      <p:sp>
        <p:nvSpPr>
          <p:cNvPr id="7" name="Freeform 7"/>
          <p:cNvSpPr/>
          <p:nvPr/>
        </p:nvSpPr>
        <p:spPr>
          <a:xfrm>
            <a:off x="5312988" y="1291365"/>
            <a:ext cx="4013592" cy="8696115"/>
          </a:xfrm>
          <a:custGeom>
            <a:avLst/>
            <a:gdLst/>
            <a:ahLst/>
            <a:cxnLst/>
            <a:rect l="l" t="t" r="r" b="b"/>
            <a:pathLst>
              <a:path w="4013592" h="8696115">
                <a:moveTo>
                  <a:pt x="0" y="0"/>
                </a:moveTo>
                <a:lnTo>
                  <a:pt x="4013592" y="0"/>
                </a:lnTo>
                <a:lnTo>
                  <a:pt x="4013592" y="8696115"/>
                </a:lnTo>
                <a:lnTo>
                  <a:pt x="0" y="8696115"/>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5319963" y="344573"/>
            <a:ext cx="8262567" cy="684127"/>
          </a:xfrm>
          <a:prstGeom prst="rect">
            <a:avLst/>
          </a:prstGeom>
        </p:spPr>
        <p:txBody>
          <a:bodyPr lIns="0" tIns="0" rIns="0" bIns="0" rtlCol="0" anchor="t">
            <a:spAutoFit/>
          </a:bodyPr>
          <a:lstStyle/>
          <a:p>
            <a:pPr algn="ctr">
              <a:lnSpc>
                <a:spcPts val="5336"/>
              </a:lnSpc>
            </a:pPr>
            <a:r>
              <a:rPr lang="en-US" sz="4560" b="1">
                <a:solidFill>
                  <a:srgbClr val="1F2020"/>
                </a:solidFill>
                <a:latin typeface="Open Sans Bold"/>
                <a:ea typeface="Open Sans Bold"/>
                <a:cs typeface="Open Sans Bold"/>
                <a:sym typeface="Open Sans Bold"/>
              </a:rPr>
              <a:t>Register Group: Edit Pins</a:t>
            </a:r>
          </a:p>
        </p:txBody>
      </p:sp>
      <p:sp>
        <p:nvSpPr>
          <p:cNvPr id="9" name="TextBox 9"/>
          <p:cNvSpPr txBox="1"/>
          <p:nvPr/>
        </p:nvSpPr>
        <p:spPr>
          <a:xfrm>
            <a:off x="10103121" y="1743887"/>
            <a:ext cx="7653315" cy="6512039"/>
          </a:xfrm>
          <a:prstGeom prst="rect">
            <a:avLst/>
          </a:prstGeom>
        </p:spPr>
        <p:txBody>
          <a:bodyPr wrap="square" lIns="0" tIns="0" rIns="0" bIns="0" rtlCol="0" anchor="t">
            <a:spAutoFit/>
          </a:bodyPr>
          <a:lstStyle/>
          <a:p>
            <a:pPr algn="l">
              <a:lnSpc>
                <a:spcPts val="3416"/>
              </a:lnSpc>
            </a:pPr>
            <a:r>
              <a:rPr lang="en-US" sz="2440" dirty="0">
                <a:solidFill>
                  <a:srgbClr val="000000"/>
                </a:solidFill>
                <a:latin typeface="Open Sans"/>
                <a:ea typeface="Open Sans"/>
                <a:cs typeface="Open Sans"/>
                <a:sym typeface="Open Sans"/>
              </a:rPr>
              <a:t>To edit a pin, </a:t>
            </a:r>
          </a:p>
          <a:p>
            <a:pPr algn="l">
              <a:lnSpc>
                <a:spcPts val="3416"/>
              </a:lnSpc>
            </a:pPr>
            <a:endParaRPr lang="en-US" sz="2440" dirty="0">
              <a:solidFill>
                <a:srgbClr val="000000"/>
              </a:solidFill>
              <a:latin typeface="Open Sans"/>
              <a:ea typeface="Open Sans"/>
              <a:cs typeface="Open Sans"/>
              <a:sym typeface="Open Sans"/>
            </a:endParaRPr>
          </a:p>
          <a:p>
            <a:pPr marL="525463" lvl="1" indent="-428625" algn="l">
              <a:lnSpc>
                <a:spcPts val="3416"/>
              </a:lnSpc>
              <a:buAutoNum type="arabicPeriod"/>
            </a:pPr>
            <a:r>
              <a:rPr lang="en-US" sz="2440" dirty="0">
                <a:solidFill>
                  <a:srgbClr val="000000"/>
                </a:solidFill>
                <a:latin typeface="Open Sans"/>
                <a:ea typeface="Open Sans"/>
                <a:cs typeface="Open Sans"/>
                <a:sym typeface="Open Sans"/>
              </a:rPr>
              <a:t>Click on the ‘Edit’  button. This will reveal three fields. The previously entered pin and security question will be cleared.</a:t>
            </a:r>
          </a:p>
          <a:p>
            <a:pPr marL="525463" lvl="1" indent="-428625" algn="l">
              <a:lnSpc>
                <a:spcPts val="3416"/>
              </a:lnSpc>
              <a:buAutoNum type="arabicPeriod"/>
            </a:pPr>
            <a:r>
              <a:rPr lang="en-US" sz="2440" dirty="0">
                <a:solidFill>
                  <a:srgbClr val="000000"/>
                </a:solidFill>
                <a:latin typeface="Open Sans"/>
                <a:ea typeface="Open Sans"/>
                <a:cs typeface="Open Sans"/>
                <a:sym typeface="Open Sans"/>
              </a:rPr>
              <a:t>Enter a 4 digit pin and select a security question from the drop down.</a:t>
            </a:r>
          </a:p>
          <a:p>
            <a:pPr marL="525463" lvl="1" indent="-428625" algn="l">
              <a:lnSpc>
                <a:spcPts val="3416"/>
              </a:lnSpc>
              <a:buAutoNum type="arabicPeriod"/>
            </a:pPr>
            <a:r>
              <a:rPr lang="en-US" sz="2440" dirty="0">
                <a:solidFill>
                  <a:srgbClr val="000000"/>
                </a:solidFill>
                <a:latin typeface="Open Sans"/>
                <a:ea typeface="Open Sans"/>
                <a:cs typeface="Open Sans"/>
                <a:sym typeface="Open Sans"/>
              </a:rPr>
              <a:t>Enter the answer to the Security question in the ‘Security Answer’ field.</a:t>
            </a:r>
          </a:p>
          <a:p>
            <a:pPr marL="525463" lvl="1" indent="-428625" algn="l">
              <a:lnSpc>
                <a:spcPts val="3416"/>
              </a:lnSpc>
              <a:buAutoNum type="arabicPeriod"/>
            </a:pPr>
            <a:r>
              <a:rPr lang="en-US" sz="2440" dirty="0">
                <a:solidFill>
                  <a:srgbClr val="000000"/>
                </a:solidFill>
                <a:latin typeface="Open Sans"/>
                <a:ea typeface="Open Sans"/>
                <a:cs typeface="Open Sans"/>
                <a:sym typeface="Open Sans"/>
              </a:rPr>
              <a:t>Click ‘Save’. This will complete the editing and save new pin.</a:t>
            </a:r>
          </a:p>
          <a:p>
            <a:pPr algn="l">
              <a:lnSpc>
                <a:spcPts val="3416"/>
              </a:lnSpc>
            </a:pPr>
            <a:endParaRPr lang="en-US" sz="2440" dirty="0">
              <a:solidFill>
                <a:srgbClr val="000000"/>
              </a:solidFill>
              <a:latin typeface="Open Sans"/>
              <a:ea typeface="Open Sans"/>
              <a:cs typeface="Open Sans"/>
              <a:sym typeface="Open Sans"/>
            </a:endParaRPr>
          </a:p>
          <a:p>
            <a:pPr algn="l">
              <a:lnSpc>
                <a:spcPts val="3416"/>
              </a:lnSpc>
            </a:pPr>
            <a:r>
              <a:rPr lang="en-US" sz="2440" dirty="0">
                <a:solidFill>
                  <a:srgbClr val="000000"/>
                </a:solidFill>
                <a:latin typeface="Open Sans"/>
                <a:ea typeface="Open Sans"/>
                <a:cs typeface="Open Sans"/>
                <a:sym typeface="Open Sans"/>
              </a:rPr>
              <a:t>Once you’re done editing, click ‘Register’ to complete group registration and be redirected to the login page.</a:t>
            </a:r>
          </a:p>
        </p:txBody>
      </p:sp>
      <p:sp>
        <p:nvSpPr>
          <p:cNvPr id="10" name="Freeform 10"/>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6"/>
            <a:stretch>
              <a:fillRect/>
            </a:stretch>
          </a:blipFill>
          <a:ln cap="sq">
            <a:noFill/>
            <a:prstDash val="solid"/>
            <a:miter/>
          </a:ln>
        </p:spPr>
        <p:txBody>
          <a:bodyPr/>
          <a:lstStyle/>
          <a:p>
            <a:endParaRPr lang="en-GB"/>
          </a:p>
        </p:txBody>
      </p:sp>
      <p:sp>
        <p:nvSpPr>
          <p:cNvPr id="11" name="Freeform 11"/>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812986" y="1028700"/>
            <a:ext cx="4093049" cy="8868273"/>
          </a:xfrm>
          <a:custGeom>
            <a:avLst/>
            <a:gdLst/>
            <a:ahLst/>
            <a:cxnLst/>
            <a:rect l="l" t="t" r="r" b="b"/>
            <a:pathLst>
              <a:path w="4093049" h="8868273">
                <a:moveTo>
                  <a:pt x="0" y="0"/>
                </a:moveTo>
                <a:lnTo>
                  <a:pt x="4093049" y="0"/>
                </a:lnTo>
                <a:lnTo>
                  <a:pt x="4093049" y="8868273"/>
                </a:lnTo>
                <a:lnTo>
                  <a:pt x="0" y="8868273"/>
                </a:lnTo>
                <a:lnTo>
                  <a:pt x="0" y="0"/>
                </a:lnTo>
                <a:close/>
              </a:path>
            </a:pathLst>
          </a:custGeom>
          <a:blipFill>
            <a:blip r:embed="rId3"/>
            <a:stretch>
              <a:fillRect/>
            </a:stretch>
          </a:blipFill>
        </p:spPr>
        <p:txBody>
          <a:bodyPr/>
          <a:lstStyle/>
          <a:p>
            <a:endParaRPr lang="en-GB"/>
          </a:p>
        </p:txBody>
      </p:sp>
      <p:sp>
        <p:nvSpPr>
          <p:cNvPr id="7" name="Freeform 7"/>
          <p:cNvSpPr/>
          <p:nvPr/>
        </p:nvSpPr>
        <p:spPr>
          <a:xfrm>
            <a:off x="1987713" y="366127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6759695" y="1028700"/>
            <a:ext cx="4107250" cy="8899041"/>
          </a:xfrm>
          <a:custGeom>
            <a:avLst/>
            <a:gdLst/>
            <a:ahLst/>
            <a:cxnLst/>
            <a:rect l="l" t="t" r="r" b="b"/>
            <a:pathLst>
              <a:path w="4107250" h="8899041">
                <a:moveTo>
                  <a:pt x="0" y="0"/>
                </a:moveTo>
                <a:lnTo>
                  <a:pt x="4107250" y="0"/>
                </a:lnTo>
                <a:lnTo>
                  <a:pt x="4107250" y="8899041"/>
                </a:lnTo>
                <a:lnTo>
                  <a:pt x="0" y="8899041"/>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7825687" y="58493"/>
            <a:ext cx="2636626"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Restore</a:t>
            </a:r>
          </a:p>
        </p:txBody>
      </p:sp>
      <p:sp>
        <p:nvSpPr>
          <p:cNvPr id="10" name="TextBox 10"/>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1" name="TextBox 11"/>
          <p:cNvSpPr txBox="1"/>
          <p:nvPr/>
        </p:nvSpPr>
        <p:spPr>
          <a:xfrm>
            <a:off x="11356660" y="2745572"/>
            <a:ext cx="6581022" cy="4821556"/>
          </a:xfrm>
          <a:prstGeom prst="rect">
            <a:avLst/>
          </a:prstGeom>
        </p:spPr>
        <p:txBody>
          <a:bodyPr lIns="0" tIns="0" rIns="0" bIns="0" rtlCol="0" anchor="t">
            <a:spAutoFit/>
          </a:bodyPr>
          <a:lstStyle/>
          <a:p>
            <a:pPr algn="l">
              <a:lnSpc>
                <a:spcPts val="3839"/>
              </a:lnSpc>
            </a:pPr>
            <a:r>
              <a:rPr lang="en-US" sz="2399" dirty="0">
                <a:solidFill>
                  <a:srgbClr val="1F2020"/>
                </a:solidFill>
                <a:latin typeface="Open Sans"/>
                <a:ea typeface="Open Sans"/>
                <a:cs typeface="Open Sans"/>
                <a:sym typeface="Open Sans"/>
              </a:rPr>
              <a:t>This is useful to a group when they have lost their phone or damaged it , they can restore their group to a new device. They should ensure to:</a:t>
            </a:r>
          </a:p>
          <a:p>
            <a:pPr marL="708025" lvl="1" indent="-449263" algn="l">
              <a:lnSpc>
                <a:spcPts val="3839"/>
              </a:lnSpc>
              <a:buAutoNum type="arabicPeriod"/>
            </a:pPr>
            <a:r>
              <a:rPr lang="en-US" sz="2399" dirty="0">
                <a:solidFill>
                  <a:srgbClr val="1F2020"/>
                </a:solidFill>
                <a:latin typeface="Open Sans"/>
                <a:ea typeface="Open Sans"/>
                <a:cs typeface="Open Sans"/>
                <a:sym typeface="Open Sans"/>
              </a:rPr>
              <a:t>Set up the same group email on the new phone. This is where the backup will be downloaded from.</a:t>
            </a:r>
          </a:p>
          <a:p>
            <a:pPr marL="708025" lvl="1" indent="-449263" algn="l">
              <a:lnSpc>
                <a:spcPts val="3839"/>
              </a:lnSpc>
              <a:buAutoNum type="arabicPeriod"/>
            </a:pPr>
            <a:r>
              <a:rPr lang="en-US" sz="2399" dirty="0">
                <a:solidFill>
                  <a:srgbClr val="1F2020"/>
                </a:solidFill>
                <a:latin typeface="Open Sans"/>
                <a:ea typeface="Open Sans"/>
                <a:cs typeface="Open Sans"/>
                <a:sym typeface="Open Sans"/>
              </a:rPr>
              <a:t>Register the group on the new device.</a:t>
            </a:r>
          </a:p>
          <a:p>
            <a:pPr marL="708025" lvl="1" indent="-449263" algn="l">
              <a:lnSpc>
                <a:spcPts val="3839"/>
              </a:lnSpc>
              <a:buAutoNum type="arabicPeriod"/>
            </a:pPr>
            <a:r>
              <a:rPr lang="en-US" sz="2399" dirty="0">
                <a:solidFill>
                  <a:srgbClr val="1F2020"/>
                </a:solidFill>
                <a:latin typeface="Open Sans"/>
                <a:ea typeface="Open Sans"/>
                <a:cs typeface="Open Sans"/>
                <a:sym typeface="Open Sans"/>
              </a:rPr>
              <a:t>Navigate to Backup &amp; Restore once they are logged in, and click ‘Restore’</a:t>
            </a:r>
          </a:p>
        </p:txBody>
      </p:sp>
      <p:sp>
        <p:nvSpPr>
          <p:cNvPr id="12" name="Freeform 12"/>
          <p:cNvSpPr/>
          <p:nvPr/>
        </p:nvSpPr>
        <p:spPr>
          <a:xfrm>
            <a:off x="7825687" y="7260492"/>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550895" y="1028700"/>
            <a:ext cx="4093049" cy="8868273"/>
          </a:xfrm>
          <a:custGeom>
            <a:avLst/>
            <a:gdLst/>
            <a:ahLst/>
            <a:cxnLst/>
            <a:rect l="l" t="t" r="r" b="b"/>
            <a:pathLst>
              <a:path w="4093049" h="8868273">
                <a:moveTo>
                  <a:pt x="0" y="0"/>
                </a:moveTo>
                <a:lnTo>
                  <a:pt x="4093049" y="0"/>
                </a:lnTo>
                <a:lnTo>
                  <a:pt x="4093049" y="8868273"/>
                </a:lnTo>
                <a:lnTo>
                  <a:pt x="0" y="8868273"/>
                </a:lnTo>
                <a:lnTo>
                  <a:pt x="0" y="0"/>
                </a:lnTo>
                <a:close/>
              </a:path>
            </a:pathLst>
          </a:custGeom>
          <a:blipFill>
            <a:blip r:embed="rId3"/>
            <a:stretch>
              <a:fillRect/>
            </a:stretch>
          </a:blipFill>
        </p:spPr>
        <p:txBody>
          <a:bodyPr/>
          <a:lstStyle/>
          <a:p>
            <a:endParaRPr lang="en-GB"/>
          </a:p>
        </p:txBody>
      </p:sp>
      <p:sp>
        <p:nvSpPr>
          <p:cNvPr id="7" name="Freeform 7"/>
          <p:cNvSpPr/>
          <p:nvPr/>
        </p:nvSpPr>
        <p:spPr>
          <a:xfrm>
            <a:off x="6361410" y="1028700"/>
            <a:ext cx="4093049" cy="8868273"/>
          </a:xfrm>
          <a:custGeom>
            <a:avLst/>
            <a:gdLst/>
            <a:ahLst/>
            <a:cxnLst/>
            <a:rect l="l" t="t" r="r" b="b"/>
            <a:pathLst>
              <a:path w="4093049" h="8868273">
                <a:moveTo>
                  <a:pt x="0" y="0"/>
                </a:moveTo>
                <a:lnTo>
                  <a:pt x="4093050" y="0"/>
                </a:lnTo>
                <a:lnTo>
                  <a:pt x="4093050" y="8868273"/>
                </a:lnTo>
                <a:lnTo>
                  <a:pt x="0" y="8868273"/>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6957615" y="151798"/>
            <a:ext cx="8238608" cy="731752"/>
          </a:xfrm>
          <a:prstGeom prst="rect">
            <a:avLst/>
          </a:prstGeom>
        </p:spPr>
        <p:txBody>
          <a:bodyPr lIns="0" tIns="0" rIns="0" bIns="0" rtlCol="0" anchor="t">
            <a:spAutoFit/>
          </a:bodyPr>
          <a:lstStyle/>
          <a:p>
            <a:pPr algn="l">
              <a:lnSpc>
                <a:spcPts val="5336"/>
              </a:lnSpc>
            </a:pPr>
            <a:r>
              <a:rPr lang="en-US" sz="4560" b="1">
                <a:solidFill>
                  <a:srgbClr val="1F2020"/>
                </a:solidFill>
                <a:latin typeface="Poppins Bold"/>
                <a:ea typeface="Poppins Bold"/>
                <a:cs typeface="Poppins Bold"/>
                <a:sym typeface="Poppins Bold"/>
              </a:rPr>
              <a:t>Reports: Group Information</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171925" y="2756784"/>
            <a:ext cx="6743916" cy="5597045"/>
          </a:xfrm>
          <a:prstGeom prst="rect">
            <a:avLst/>
          </a:prstGeom>
        </p:spPr>
        <p:txBody>
          <a:bodyPr wrap="square" lIns="0" tIns="0" rIns="0" bIns="0" rtlCol="0" anchor="t">
            <a:spAutoFit/>
          </a:bodyPr>
          <a:lstStyle/>
          <a:p>
            <a:pPr algn="l">
              <a:lnSpc>
                <a:spcPts val="3999"/>
              </a:lnSpc>
            </a:pPr>
            <a:r>
              <a:rPr lang="en-US" sz="2499" dirty="0">
                <a:solidFill>
                  <a:srgbClr val="1F2020"/>
                </a:solidFill>
                <a:latin typeface="Open Sans"/>
                <a:ea typeface="Open Sans"/>
                <a:cs typeface="Open Sans"/>
                <a:sym typeface="Open Sans"/>
              </a:rPr>
              <a:t>This report shows Group Configurations</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Group Name</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Date group was enrolled on the application.                                                           </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Current cycle</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Number of members</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Interest Calculation method</a:t>
            </a:r>
          </a:p>
          <a:p>
            <a:pPr marL="708025" lvl="1" indent="-438150" algn="l">
              <a:lnSpc>
                <a:spcPts val="3999"/>
              </a:lnSpc>
              <a:buAutoNum type="arabicPeriod"/>
            </a:pPr>
            <a:r>
              <a:rPr lang="en-US" sz="2499" dirty="0">
                <a:solidFill>
                  <a:srgbClr val="1F2020"/>
                </a:solidFill>
                <a:latin typeface="Open Sans"/>
                <a:ea typeface="Open Sans"/>
                <a:cs typeface="Open Sans"/>
                <a:sym typeface="Open Sans"/>
              </a:rPr>
              <a:t>Last Backup Date - the last time the complete meeting data and group configuration was uploaded to the group Google Drive account.</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039108" y="1349802"/>
            <a:ext cx="4030489" cy="8732726"/>
          </a:xfrm>
          <a:custGeom>
            <a:avLst/>
            <a:gdLst/>
            <a:ahLst/>
            <a:cxnLst/>
            <a:rect l="l" t="t" r="r" b="b"/>
            <a:pathLst>
              <a:path w="4030489" h="8732726">
                <a:moveTo>
                  <a:pt x="0" y="0"/>
                </a:moveTo>
                <a:lnTo>
                  <a:pt x="4030489" y="0"/>
                </a:lnTo>
                <a:lnTo>
                  <a:pt x="4030489" y="8732726"/>
                </a:lnTo>
                <a:lnTo>
                  <a:pt x="0" y="8732726"/>
                </a:lnTo>
                <a:lnTo>
                  <a:pt x="0" y="0"/>
                </a:lnTo>
                <a:close/>
              </a:path>
            </a:pathLst>
          </a:custGeom>
          <a:blipFill>
            <a:blip r:embed="rId3"/>
            <a:stretch>
              <a:fillRect/>
            </a:stretch>
          </a:blipFill>
        </p:spPr>
        <p:txBody>
          <a:bodyPr/>
          <a:lstStyle/>
          <a:p>
            <a:endParaRPr lang="en-GB"/>
          </a:p>
        </p:txBody>
      </p:sp>
      <p:sp>
        <p:nvSpPr>
          <p:cNvPr id="7" name="Freeform 7"/>
          <p:cNvSpPr/>
          <p:nvPr/>
        </p:nvSpPr>
        <p:spPr>
          <a:xfrm>
            <a:off x="6621642" y="1349802"/>
            <a:ext cx="4030489" cy="8732726"/>
          </a:xfrm>
          <a:custGeom>
            <a:avLst/>
            <a:gdLst/>
            <a:ahLst/>
            <a:cxnLst/>
            <a:rect l="l" t="t" r="r" b="b"/>
            <a:pathLst>
              <a:path w="4030489" h="8732726">
                <a:moveTo>
                  <a:pt x="0" y="0"/>
                </a:moveTo>
                <a:lnTo>
                  <a:pt x="4030489" y="0"/>
                </a:lnTo>
                <a:lnTo>
                  <a:pt x="4030489" y="8732726"/>
                </a:lnTo>
                <a:lnTo>
                  <a:pt x="0" y="8732726"/>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5119837" y="314294"/>
            <a:ext cx="8048326" cy="595354"/>
          </a:xfrm>
          <a:prstGeom prst="rect">
            <a:avLst/>
          </a:prstGeom>
        </p:spPr>
        <p:txBody>
          <a:bodyPr lIns="0" tIns="0" rIns="0" bIns="0" rtlCol="0" anchor="t">
            <a:spAutoFit/>
          </a:bodyPr>
          <a:lstStyle/>
          <a:p>
            <a:pPr algn="l">
              <a:lnSpc>
                <a:spcPts val="4400"/>
              </a:lnSpc>
            </a:pPr>
            <a:r>
              <a:rPr lang="en-US" sz="3760" b="1">
                <a:solidFill>
                  <a:srgbClr val="1F2020"/>
                </a:solidFill>
                <a:latin typeface="Poppins Bold"/>
                <a:ea typeface="Poppins Bold"/>
                <a:cs typeface="Poppins Bold"/>
                <a:sym typeface="Poppins Bold"/>
              </a:rPr>
              <a:t>Reports: Group Financial Report</a:t>
            </a:r>
          </a:p>
        </p:txBody>
      </p:sp>
      <p:sp>
        <p:nvSpPr>
          <p:cNvPr id="9" name="TextBox 9"/>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0" name="TextBox 10"/>
          <p:cNvSpPr txBox="1"/>
          <p:nvPr/>
        </p:nvSpPr>
        <p:spPr>
          <a:xfrm>
            <a:off x="11742159" y="2756784"/>
            <a:ext cx="6173682" cy="4571123"/>
          </a:xfrm>
          <a:prstGeom prst="rect">
            <a:avLst/>
          </a:prstGeom>
        </p:spPr>
        <p:txBody>
          <a:bodyPr lIns="0" tIns="0" rIns="0" bIns="0" rtlCol="0" anchor="t">
            <a:spAutoFit/>
          </a:bodyPr>
          <a:lstStyle/>
          <a:p>
            <a:pPr algn="l">
              <a:lnSpc>
                <a:spcPts val="3999"/>
              </a:lnSpc>
            </a:pPr>
            <a:r>
              <a:rPr lang="en-US" sz="2499" dirty="0">
                <a:solidFill>
                  <a:srgbClr val="1F2020"/>
                </a:solidFill>
                <a:latin typeface="Open Sans"/>
                <a:ea typeface="Open Sans"/>
                <a:cs typeface="Open Sans"/>
                <a:sym typeface="Open Sans"/>
              </a:rPr>
              <a:t>This report shows: </a:t>
            </a:r>
          </a:p>
          <a:p>
            <a:pPr marL="800100" lvl="1" indent="-530225" algn="l">
              <a:lnSpc>
                <a:spcPts val="3999"/>
              </a:lnSpc>
              <a:buAutoNum type="arabicPeriod"/>
            </a:pPr>
            <a:r>
              <a:rPr lang="en-US" sz="2499" dirty="0">
                <a:solidFill>
                  <a:srgbClr val="1F2020"/>
                </a:solidFill>
                <a:latin typeface="Open Sans"/>
                <a:ea typeface="Open Sans"/>
                <a:cs typeface="Open Sans"/>
                <a:sym typeface="Open Sans"/>
              </a:rPr>
              <a:t>The number of meetings completed in the current cycle</a:t>
            </a:r>
          </a:p>
          <a:p>
            <a:pPr marL="800100" lvl="1" indent="-530225" algn="l">
              <a:lnSpc>
                <a:spcPts val="3999"/>
              </a:lnSpc>
              <a:buAutoNum type="arabicPeriod"/>
            </a:pPr>
            <a:r>
              <a:rPr lang="en-US" sz="2499" dirty="0">
                <a:solidFill>
                  <a:srgbClr val="1F2020"/>
                </a:solidFill>
                <a:latin typeface="Open Sans"/>
                <a:ea typeface="Open Sans"/>
                <a:cs typeface="Open Sans"/>
                <a:sym typeface="Open Sans"/>
              </a:rPr>
              <a:t>Number of members at this time</a:t>
            </a:r>
          </a:p>
          <a:p>
            <a:pPr marL="800100" lvl="1" indent="-530225" algn="l">
              <a:lnSpc>
                <a:spcPts val="3999"/>
              </a:lnSpc>
              <a:buAutoNum type="arabicPeriod"/>
            </a:pPr>
            <a:r>
              <a:rPr lang="en-US" sz="2499" dirty="0">
                <a:solidFill>
                  <a:srgbClr val="1F2020"/>
                </a:solidFill>
                <a:latin typeface="Open Sans"/>
                <a:ea typeface="Open Sans"/>
                <a:cs typeface="Open Sans"/>
                <a:sym typeface="Open Sans"/>
              </a:rPr>
              <a:t>Date report was generated.</a:t>
            </a:r>
          </a:p>
          <a:p>
            <a:pPr marL="800100" lvl="1" indent="-530225" algn="l">
              <a:lnSpc>
                <a:spcPts val="3999"/>
              </a:lnSpc>
              <a:buAutoNum type="arabicPeriod"/>
            </a:pPr>
            <a:r>
              <a:rPr lang="en-US" sz="2499" dirty="0">
                <a:solidFill>
                  <a:srgbClr val="1F2020"/>
                </a:solidFill>
                <a:latin typeface="Open Sans"/>
                <a:ea typeface="Open Sans"/>
                <a:cs typeface="Open Sans"/>
                <a:sym typeface="Open Sans"/>
              </a:rPr>
              <a:t>Member savings and loan activity amounts</a:t>
            </a:r>
          </a:p>
          <a:p>
            <a:pPr marL="800100" lvl="1" indent="-530225" algn="l">
              <a:lnSpc>
                <a:spcPts val="3999"/>
              </a:lnSpc>
              <a:buAutoNum type="arabicPeriod"/>
            </a:pPr>
            <a:r>
              <a:rPr lang="en-US" sz="2499" dirty="0">
                <a:solidFill>
                  <a:srgbClr val="1F2020"/>
                </a:solidFill>
                <a:latin typeface="Open Sans"/>
                <a:ea typeface="Open Sans"/>
                <a:cs typeface="Open Sans"/>
                <a:sym typeface="Open Sans"/>
              </a:rPr>
              <a:t>Cash  balances based on the last meeting.</a:t>
            </a:r>
          </a:p>
        </p:txBody>
      </p:sp>
      <p:sp>
        <p:nvSpPr>
          <p:cNvPr id="11" name="Freeform 11"/>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649548" y="1028700"/>
            <a:ext cx="4273062" cy="9258300"/>
          </a:xfrm>
          <a:custGeom>
            <a:avLst/>
            <a:gdLst/>
            <a:ahLst/>
            <a:cxnLst/>
            <a:rect l="l" t="t" r="r" b="b"/>
            <a:pathLst>
              <a:path w="4273062" h="9258300">
                <a:moveTo>
                  <a:pt x="0" y="0"/>
                </a:moveTo>
                <a:lnTo>
                  <a:pt x="4273062" y="0"/>
                </a:lnTo>
                <a:lnTo>
                  <a:pt x="4273062" y="9258300"/>
                </a:lnTo>
                <a:lnTo>
                  <a:pt x="0" y="9258300"/>
                </a:lnTo>
                <a:lnTo>
                  <a:pt x="0" y="0"/>
                </a:lnTo>
                <a:close/>
              </a:path>
            </a:pathLst>
          </a:custGeom>
          <a:blipFill>
            <a:blip r:embed="rId3"/>
            <a:stretch>
              <a:fillRect/>
            </a:stretch>
          </a:blipFill>
        </p:spPr>
        <p:txBody>
          <a:bodyPr/>
          <a:lstStyle/>
          <a:p>
            <a:endParaRPr lang="en-GB"/>
          </a:p>
        </p:txBody>
      </p:sp>
      <p:sp>
        <p:nvSpPr>
          <p:cNvPr id="7" name="Freeform 7"/>
          <p:cNvSpPr/>
          <p:nvPr/>
        </p:nvSpPr>
        <p:spPr>
          <a:xfrm>
            <a:off x="1039108" y="6057900"/>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6135610" y="1028700"/>
            <a:ext cx="4192398" cy="9083528"/>
          </a:xfrm>
          <a:custGeom>
            <a:avLst/>
            <a:gdLst/>
            <a:ahLst/>
            <a:cxnLst/>
            <a:rect l="l" t="t" r="r" b="b"/>
            <a:pathLst>
              <a:path w="4192398" h="9083528">
                <a:moveTo>
                  <a:pt x="0" y="0"/>
                </a:moveTo>
                <a:lnTo>
                  <a:pt x="4192398" y="0"/>
                </a:lnTo>
                <a:lnTo>
                  <a:pt x="4192398" y="9083528"/>
                </a:lnTo>
                <a:lnTo>
                  <a:pt x="0" y="9083528"/>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5119837" y="224759"/>
            <a:ext cx="8048326" cy="564257"/>
          </a:xfrm>
          <a:prstGeom prst="rect">
            <a:avLst/>
          </a:prstGeom>
        </p:spPr>
        <p:txBody>
          <a:bodyPr lIns="0" tIns="0" rIns="0" bIns="0" rtlCol="0" anchor="t">
            <a:spAutoFit/>
          </a:bodyPr>
          <a:lstStyle/>
          <a:p>
            <a:pPr algn="l">
              <a:lnSpc>
                <a:spcPts val="4400"/>
              </a:lnSpc>
            </a:pPr>
            <a:r>
              <a:rPr lang="en-US" sz="3760" b="1" dirty="0">
                <a:solidFill>
                  <a:srgbClr val="1F2020"/>
                </a:solidFill>
                <a:latin typeface="Poppins Bold"/>
                <a:ea typeface="Poppins Bold"/>
                <a:cs typeface="Poppins Bold"/>
                <a:sym typeface="Poppins Bold"/>
              </a:rPr>
              <a:t>Reports: member Report</a:t>
            </a:r>
          </a:p>
        </p:txBody>
      </p:sp>
      <p:sp>
        <p:nvSpPr>
          <p:cNvPr id="10" name="TextBox 10"/>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11" name="TextBox 11"/>
          <p:cNvSpPr txBox="1"/>
          <p:nvPr/>
        </p:nvSpPr>
        <p:spPr>
          <a:xfrm>
            <a:off x="11049000" y="3302806"/>
            <a:ext cx="6520171" cy="977901"/>
          </a:xfrm>
          <a:prstGeom prst="rect">
            <a:avLst/>
          </a:prstGeom>
        </p:spPr>
        <p:txBody>
          <a:bodyPr wrap="square" lIns="0" tIns="0" rIns="0" bIns="0" rtlCol="0" anchor="t">
            <a:spAutoFit/>
          </a:bodyPr>
          <a:lstStyle/>
          <a:p>
            <a:pPr algn="l">
              <a:lnSpc>
                <a:spcPts val="3999"/>
              </a:lnSpc>
            </a:pPr>
            <a:r>
              <a:rPr lang="en-US" sz="2499" dirty="0">
                <a:solidFill>
                  <a:srgbClr val="1F2020"/>
                </a:solidFill>
                <a:latin typeface="Open Sans"/>
                <a:ea typeface="Open Sans"/>
                <a:cs typeface="Open Sans"/>
                <a:sym typeface="Open Sans"/>
              </a:rPr>
              <a:t>This report shows individual member savings and  loan </a:t>
            </a:r>
            <a:r>
              <a:rPr lang="en-US" sz="2499" dirty="0" err="1">
                <a:solidFill>
                  <a:srgbClr val="1F2020"/>
                </a:solidFill>
                <a:latin typeface="Open Sans"/>
                <a:ea typeface="Open Sans"/>
                <a:cs typeface="Open Sans"/>
                <a:sym typeface="Open Sans"/>
              </a:rPr>
              <a:t>balancs</a:t>
            </a:r>
            <a:r>
              <a:rPr lang="en-US" sz="2499" dirty="0">
                <a:solidFill>
                  <a:srgbClr val="1F2020"/>
                </a:solidFill>
                <a:latin typeface="Open Sans"/>
                <a:ea typeface="Open Sans"/>
                <a:cs typeface="Open Sans"/>
                <a:sym typeface="Open Sans"/>
              </a:rPr>
              <a:t>.</a:t>
            </a:r>
          </a:p>
        </p:txBody>
      </p:sp>
      <p:sp>
        <p:nvSpPr>
          <p:cNvPr id="12" name="Freeform 12"/>
          <p:cNvSpPr/>
          <p:nvPr/>
        </p:nvSpPr>
        <p:spPr>
          <a:xfrm>
            <a:off x="6378238" y="267294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TextBox 6"/>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7" name="Freeform 7"/>
          <p:cNvSpPr/>
          <p:nvPr/>
        </p:nvSpPr>
        <p:spPr>
          <a:xfrm>
            <a:off x="1961724" y="532764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028700" y="1455693"/>
            <a:ext cx="4869196" cy="8560356"/>
          </a:xfrm>
          <a:custGeom>
            <a:avLst/>
            <a:gdLst/>
            <a:ahLst/>
            <a:cxnLst/>
            <a:rect l="l" t="t" r="r" b="b"/>
            <a:pathLst>
              <a:path w="4869196" h="8560356">
                <a:moveTo>
                  <a:pt x="0" y="0"/>
                </a:moveTo>
                <a:lnTo>
                  <a:pt x="4869196" y="0"/>
                </a:lnTo>
                <a:lnTo>
                  <a:pt x="4869196" y="8560356"/>
                </a:lnTo>
                <a:lnTo>
                  <a:pt x="0" y="8560356"/>
                </a:lnTo>
                <a:lnTo>
                  <a:pt x="0" y="0"/>
                </a:lnTo>
                <a:close/>
              </a:path>
            </a:pathLst>
          </a:custGeom>
          <a:blipFill>
            <a:blip r:embed="rId5"/>
            <a:stretch>
              <a:fillRect t="-115" b="-115"/>
            </a:stretch>
          </a:blipFill>
          <a:ln cap="rnd">
            <a:noFill/>
            <a:prstDash val="solid"/>
            <a:round/>
          </a:ln>
        </p:spPr>
        <p:txBody>
          <a:bodyPr/>
          <a:lstStyle/>
          <a:p>
            <a:endParaRPr lang="en-GB"/>
          </a:p>
        </p:txBody>
      </p:sp>
      <p:sp>
        <p:nvSpPr>
          <p:cNvPr id="9" name="Freeform 9"/>
          <p:cNvSpPr/>
          <p:nvPr/>
        </p:nvSpPr>
        <p:spPr>
          <a:xfrm>
            <a:off x="6239729" y="1334776"/>
            <a:ext cx="4813927" cy="8681273"/>
          </a:xfrm>
          <a:custGeom>
            <a:avLst/>
            <a:gdLst/>
            <a:ahLst/>
            <a:cxnLst/>
            <a:rect l="l" t="t" r="r" b="b"/>
            <a:pathLst>
              <a:path w="4813927" h="8681273">
                <a:moveTo>
                  <a:pt x="0" y="0"/>
                </a:moveTo>
                <a:lnTo>
                  <a:pt x="4813927" y="0"/>
                </a:lnTo>
                <a:lnTo>
                  <a:pt x="4813927" y="8681273"/>
                </a:lnTo>
                <a:lnTo>
                  <a:pt x="0" y="8681273"/>
                </a:lnTo>
                <a:lnTo>
                  <a:pt x="0" y="0"/>
                </a:lnTo>
                <a:close/>
              </a:path>
            </a:pathLst>
          </a:custGeom>
          <a:blipFill>
            <a:blip r:embed="rId6"/>
            <a:stretch>
              <a:fillRect l="-359" r="-1079"/>
            </a:stretch>
          </a:blipFill>
          <a:ln cap="rnd">
            <a:noFill/>
            <a:prstDash val="solid"/>
            <a:round/>
          </a:ln>
        </p:spPr>
        <p:txBody>
          <a:bodyPr/>
          <a:lstStyle/>
          <a:p>
            <a:endParaRPr lang="en-GB"/>
          </a:p>
        </p:txBody>
      </p:sp>
      <p:sp>
        <p:nvSpPr>
          <p:cNvPr id="10" name="Freeform 10"/>
          <p:cNvSpPr/>
          <p:nvPr/>
        </p:nvSpPr>
        <p:spPr>
          <a:xfrm>
            <a:off x="2135955" y="321431"/>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1" name="TextBox 11"/>
          <p:cNvSpPr txBox="1"/>
          <p:nvPr/>
        </p:nvSpPr>
        <p:spPr>
          <a:xfrm>
            <a:off x="5119837" y="224759"/>
            <a:ext cx="8048326" cy="564257"/>
          </a:xfrm>
          <a:prstGeom prst="rect">
            <a:avLst/>
          </a:prstGeom>
        </p:spPr>
        <p:txBody>
          <a:bodyPr lIns="0" tIns="0" rIns="0" bIns="0" rtlCol="0" anchor="t">
            <a:spAutoFit/>
          </a:bodyPr>
          <a:lstStyle/>
          <a:p>
            <a:pPr algn="l">
              <a:lnSpc>
                <a:spcPts val="4400"/>
              </a:lnSpc>
            </a:pPr>
            <a:r>
              <a:rPr lang="en-US" sz="3760" b="1" dirty="0">
                <a:solidFill>
                  <a:srgbClr val="1F2020"/>
                </a:solidFill>
                <a:latin typeface="Poppins Bold"/>
                <a:ea typeface="Poppins Bold"/>
                <a:cs typeface="Poppins Bold"/>
                <a:sym typeface="Poppins Bold"/>
              </a:rPr>
              <a:t>Reports: member Report</a:t>
            </a:r>
          </a:p>
        </p:txBody>
      </p:sp>
      <p:sp>
        <p:nvSpPr>
          <p:cNvPr id="12" name="TextBox 12"/>
          <p:cNvSpPr txBox="1"/>
          <p:nvPr/>
        </p:nvSpPr>
        <p:spPr>
          <a:xfrm>
            <a:off x="11395489" y="3302806"/>
            <a:ext cx="6173682" cy="5084084"/>
          </a:xfrm>
          <a:prstGeom prst="rect">
            <a:avLst/>
          </a:prstGeom>
        </p:spPr>
        <p:txBody>
          <a:bodyPr lIns="0" tIns="0" rIns="0" bIns="0" rtlCol="0" anchor="t">
            <a:spAutoFit/>
          </a:bodyPr>
          <a:lstStyle/>
          <a:p>
            <a:pPr algn="l">
              <a:lnSpc>
                <a:spcPts val="3999"/>
              </a:lnSpc>
            </a:pPr>
            <a:r>
              <a:rPr lang="en-US" sz="2499" dirty="0">
                <a:solidFill>
                  <a:srgbClr val="1F2020"/>
                </a:solidFill>
                <a:latin typeface="Open Sans"/>
                <a:ea typeface="Open Sans"/>
                <a:cs typeface="Open Sans"/>
                <a:sym typeface="Open Sans"/>
              </a:rPr>
              <a:t>This report shows individual member savings and loan balances and due date for completion of loan reimbursement that can be sent by SMS.  In addition it includes a dated transaction record of all savings and loan activity for the member, which is not sent by SMS</a:t>
            </a:r>
          </a:p>
          <a:p>
            <a:pPr algn="l">
              <a:lnSpc>
                <a:spcPts val="3999"/>
              </a:lnSpc>
            </a:pPr>
            <a:r>
              <a:rPr lang="en-US" sz="2499" dirty="0">
                <a:solidFill>
                  <a:srgbClr val="1F2020"/>
                </a:solidFill>
                <a:latin typeface="Open Sans"/>
                <a:ea typeface="Open Sans"/>
                <a:cs typeface="Open Sans"/>
                <a:sym typeface="Open Sans"/>
              </a:rPr>
              <a:t>The group phone should have a </a:t>
            </a:r>
            <a:r>
              <a:rPr lang="en-US" sz="2499" dirty="0" err="1">
                <a:solidFill>
                  <a:srgbClr val="1F2020"/>
                </a:solidFill>
                <a:latin typeface="Open Sans"/>
                <a:ea typeface="Open Sans"/>
                <a:cs typeface="Open Sans"/>
                <a:sym typeface="Open Sans"/>
              </a:rPr>
              <a:t>simcard</a:t>
            </a:r>
            <a:r>
              <a:rPr lang="en-US" sz="2499" dirty="0">
                <a:solidFill>
                  <a:srgbClr val="1F2020"/>
                </a:solidFill>
                <a:latin typeface="Open Sans"/>
                <a:ea typeface="Open Sans"/>
                <a:cs typeface="Open Sans"/>
                <a:sym typeface="Open Sans"/>
              </a:rPr>
              <a:t> . Standard rates apply based on the network provider in use.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TextBox 6"/>
          <p:cNvSpPr txBox="1"/>
          <p:nvPr/>
        </p:nvSpPr>
        <p:spPr>
          <a:xfrm>
            <a:off x="3820416" y="314294"/>
            <a:ext cx="12139463" cy="564257"/>
          </a:xfrm>
          <a:prstGeom prst="rect">
            <a:avLst/>
          </a:prstGeom>
        </p:spPr>
        <p:txBody>
          <a:bodyPr lIns="0" tIns="0" rIns="0" bIns="0" rtlCol="0" anchor="t">
            <a:spAutoFit/>
          </a:bodyPr>
          <a:lstStyle/>
          <a:p>
            <a:pPr algn="l">
              <a:lnSpc>
                <a:spcPts val="4400"/>
              </a:lnSpc>
            </a:pPr>
            <a:r>
              <a:rPr lang="en-US" sz="3760" b="1" dirty="0">
                <a:solidFill>
                  <a:srgbClr val="1F2020"/>
                </a:solidFill>
                <a:latin typeface="Poppins Bold"/>
                <a:ea typeface="Poppins Bold"/>
                <a:cs typeface="Poppins Bold"/>
                <a:sym typeface="Poppins Bold"/>
              </a:rPr>
              <a:t>Reports: member Report: Missing Phone Number</a:t>
            </a:r>
          </a:p>
        </p:txBody>
      </p:sp>
      <p:sp>
        <p:nvSpPr>
          <p:cNvPr id="7" name="TextBox 7"/>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8" name="Freeform 8"/>
          <p:cNvSpPr/>
          <p:nvPr/>
        </p:nvSpPr>
        <p:spPr>
          <a:xfrm>
            <a:off x="1961724" y="532764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11395489" y="3302806"/>
            <a:ext cx="6173682" cy="1987551"/>
          </a:xfrm>
          <a:prstGeom prst="rect">
            <a:avLst/>
          </a:prstGeom>
        </p:spPr>
        <p:txBody>
          <a:bodyPr lIns="0" tIns="0" rIns="0" bIns="0" rtlCol="0" anchor="t">
            <a:spAutoFit/>
          </a:bodyPr>
          <a:lstStyle/>
          <a:p>
            <a:pPr algn="l">
              <a:lnSpc>
                <a:spcPts val="3999"/>
              </a:lnSpc>
            </a:pPr>
            <a:r>
              <a:rPr lang="en-US" sz="2499">
                <a:solidFill>
                  <a:srgbClr val="1F2020"/>
                </a:solidFill>
                <a:latin typeface="Open Sans"/>
                <a:ea typeface="Open Sans"/>
                <a:cs typeface="Open Sans"/>
                <a:sym typeface="Open Sans"/>
              </a:rPr>
              <a:t>If the member’s phone number is not configured, then sending a report will not be possible until it is added in the member management screen.</a:t>
            </a:r>
          </a:p>
        </p:txBody>
      </p:sp>
      <p:sp>
        <p:nvSpPr>
          <p:cNvPr id="10" name="Freeform 10"/>
          <p:cNvSpPr/>
          <p:nvPr/>
        </p:nvSpPr>
        <p:spPr>
          <a:xfrm>
            <a:off x="1028700" y="1455693"/>
            <a:ext cx="4869196" cy="8560356"/>
          </a:xfrm>
          <a:custGeom>
            <a:avLst/>
            <a:gdLst/>
            <a:ahLst/>
            <a:cxnLst/>
            <a:rect l="l" t="t" r="r" b="b"/>
            <a:pathLst>
              <a:path w="4869196" h="8560356">
                <a:moveTo>
                  <a:pt x="0" y="0"/>
                </a:moveTo>
                <a:lnTo>
                  <a:pt x="4869196" y="0"/>
                </a:lnTo>
                <a:lnTo>
                  <a:pt x="4869196" y="8560356"/>
                </a:lnTo>
                <a:lnTo>
                  <a:pt x="0" y="8560356"/>
                </a:lnTo>
                <a:lnTo>
                  <a:pt x="0" y="0"/>
                </a:lnTo>
                <a:close/>
              </a:path>
            </a:pathLst>
          </a:custGeom>
          <a:blipFill>
            <a:blip r:embed="rId5"/>
            <a:stretch>
              <a:fillRect t="-115" b="-115"/>
            </a:stretch>
          </a:blipFill>
          <a:ln cap="rnd">
            <a:noFill/>
            <a:prstDash val="solid"/>
            <a:round/>
          </a:ln>
        </p:spPr>
        <p:txBody>
          <a:bodyPr/>
          <a:lstStyle/>
          <a:p>
            <a:endParaRPr lang="en-GB"/>
          </a:p>
        </p:txBody>
      </p:sp>
      <p:sp>
        <p:nvSpPr>
          <p:cNvPr id="11" name="Freeform 11"/>
          <p:cNvSpPr/>
          <p:nvPr/>
        </p:nvSpPr>
        <p:spPr>
          <a:xfrm>
            <a:off x="6223042" y="1455693"/>
            <a:ext cx="4847301" cy="8560356"/>
          </a:xfrm>
          <a:custGeom>
            <a:avLst/>
            <a:gdLst/>
            <a:ahLst/>
            <a:cxnLst/>
            <a:rect l="l" t="t" r="r" b="b"/>
            <a:pathLst>
              <a:path w="4847301" h="8560356">
                <a:moveTo>
                  <a:pt x="0" y="0"/>
                </a:moveTo>
                <a:lnTo>
                  <a:pt x="4847301" y="0"/>
                </a:lnTo>
                <a:lnTo>
                  <a:pt x="4847301" y="8560356"/>
                </a:lnTo>
                <a:lnTo>
                  <a:pt x="0" y="8560356"/>
                </a:lnTo>
                <a:lnTo>
                  <a:pt x="0" y="0"/>
                </a:lnTo>
                <a:close/>
              </a:path>
            </a:pathLst>
          </a:custGeom>
          <a:blipFill>
            <a:blip r:embed="rId6"/>
            <a:stretch>
              <a:fillRect/>
            </a:stretch>
          </a:blipFill>
          <a:ln cap="rnd">
            <a:noFill/>
            <a:prstDash val="solid"/>
            <a:round/>
          </a:ln>
        </p:spPr>
        <p:txBody>
          <a:bodyPr/>
          <a:lstStyle/>
          <a:p>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TextBox 6"/>
          <p:cNvSpPr txBox="1"/>
          <p:nvPr/>
        </p:nvSpPr>
        <p:spPr>
          <a:xfrm>
            <a:off x="3820416" y="314294"/>
            <a:ext cx="12139463" cy="564257"/>
          </a:xfrm>
          <a:prstGeom prst="rect">
            <a:avLst/>
          </a:prstGeom>
        </p:spPr>
        <p:txBody>
          <a:bodyPr lIns="0" tIns="0" rIns="0" bIns="0" rtlCol="0" anchor="t">
            <a:spAutoFit/>
          </a:bodyPr>
          <a:lstStyle/>
          <a:p>
            <a:pPr algn="l">
              <a:lnSpc>
                <a:spcPts val="4400"/>
              </a:lnSpc>
            </a:pPr>
            <a:r>
              <a:rPr lang="en-US" sz="3760" b="1" dirty="0">
                <a:solidFill>
                  <a:srgbClr val="1F2020"/>
                </a:solidFill>
                <a:latin typeface="Poppins Bold"/>
                <a:ea typeface="Poppins Bold"/>
                <a:cs typeface="Poppins Bold"/>
                <a:sym typeface="Poppins Bold"/>
              </a:rPr>
              <a:t>Reports: member Report: Transaction History</a:t>
            </a:r>
          </a:p>
        </p:txBody>
      </p:sp>
      <p:sp>
        <p:nvSpPr>
          <p:cNvPr id="7" name="TextBox 7"/>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
        <p:nvSpPr>
          <p:cNvPr id="8" name="Freeform 8"/>
          <p:cNvSpPr/>
          <p:nvPr/>
        </p:nvSpPr>
        <p:spPr>
          <a:xfrm>
            <a:off x="1961724" y="5327645"/>
            <a:ext cx="2182110" cy="1166437"/>
          </a:xfrm>
          <a:custGeom>
            <a:avLst/>
            <a:gdLst/>
            <a:ahLst/>
            <a:cxnLst/>
            <a:rect l="l" t="t" r="r" b="b"/>
            <a:pathLst>
              <a:path w="2182110" h="1166437">
                <a:moveTo>
                  <a:pt x="0" y="0"/>
                </a:moveTo>
                <a:lnTo>
                  <a:pt x="2182110" y="0"/>
                </a:lnTo>
                <a:lnTo>
                  <a:pt x="2182110" y="1166437"/>
                </a:lnTo>
                <a:lnTo>
                  <a:pt x="0" y="1166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961724" y="1396869"/>
            <a:ext cx="4887218" cy="8649944"/>
          </a:xfrm>
          <a:custGeom>
            <a:avLst/>
            <a:gdLst/>
            <a:ahLst/>
            <a:cxnLst/>
            <a:rect l="l" t="t" r="r" b="b"/>
            <a:pathLst>
              <a:path w="4887218" h="8649944">
                <a:moveTo>
                  <a:pt x="0" y="0"/>
                </a:moveTo>
                <a:lnTo>
                  <a:pt x="4887218" y="0"/>
                </a:lnTo>
                <a:lnTo>
                  <a:pt x="4887218" y="8649944"/>
                </a:lnTo>
                <a:lnTo>
                  <a:pt x="0" y="8649944"/>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7818910" y="1339719"/>
            <a:ext cx="8156664" cy="7306310"/>
          </a:xfrm>
          <a:prstGeom prst="rect">
            <a:avLst/>
          </a:prstGeom>
        </p:spPr>
        <p:txBody>
          <a:bodyPr lIns="0" tIns="0" rIns="0" bIns="0" rtlCol="0" anchor="t">
            <a:spAutoFit/>
          </a:bodyPr>
          <a:lstStyle/>
          <a:p>
            <a:pPr algn="l">
              <a:lnSpc>
                <a:spcPts val="3640"/>
              </a:lnSpc>
            </a:pPr>
            <a:r>
              <a:rPr lang="en-US" sz="2600">
                <a:solidFill>
                  <a:srgbClr val="000000"/>
                </a:solidFill>
                <a:latin typeface="Canva Sans"/>
                <a:ea typeface="Canva Sans"/>
                <a:cs typeface="Canva Sans"/>
                <a:sym typeface="Canva Sans"/>
              </a:rPr>
              <a:t>Transactions History</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r>
              <a:rPr lang="en-US" sz="2600">
                <a:solidFill>
                  <a:srgbClr val="000000"/>
                </a:solidFill>
                <a:latin typeface="Canva Sans"/>
                <a:ea typeface="Canva Sans"/>
                <a:cs typeface="Canva Sans"/>
                <a:sym typeface="Canva Sans"/>
              </a:rPr>
              <a:t>Note: The app provides the history of transactions from the LAST 5 Meetings</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r>
              <a:rPr lang="en-US" sz="2600">
                <a:solidFill>
                  <a:srgbClr val="000000"/>
                </a:solidFill>
                <a:latin typeface="Canva Sans"/>
                <a:ea typeface="Canva Sans"/>
                <a:cs typeface="Canva Sans"/>
                <a:sym typeface="Canva Sans"/>
              </a:rPr>
              <a:t>This section outlines member transactions that add up to the balances shown in the first section.</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r>
              <a:rPr lang="en-US" sz="2600">
                <a:solidFill>
                  <a:srgbClr val="000000"/>
                </a:solidFill>
                <a:latin typeface="Canva Sans"/>
                <a:ea typeface="Canva Sans"/>
                <a:cs typeface="Canva Sans"/>
                <a:sym typeface="Canva Sans"/>
              </a:rPr>
              <a:t>Savings section shows the deposits and withdrawals done by the member.</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r>
              <a:rPr lang="en-US" sz="2600">
                <a:solidFill>
                  <a:srgbClr val="000000"/>
                </a:solidFill>
                <a:latin typeface="Canva Sans"/>
                <a:ea typeface="Canva Sans"/>
                <a:cs typeface="Canva Sans"/>
                <a:sym typeface="Canva Sans"/>
              </a:rPr>
              <a:t>Loans section shows breakdown of loan disbursement, interest applied, write-offs and repayments.</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spcBef>
                <a:spcPct val="0"/>
              </a:spcBef>
            </a:pPr>
            <a:endParaRPr lang="en-US" sz="2600">
              <a:solidFill>
                <a:srgbClr val="000000"/>
              </a:solidFill>
              <a:latin typeface="Canva Sans"/>
              <a:ea typeface="Canva Sans"/>
              <a:cs typeface="Canva Sans"/>
              <a:sym typeface="Canva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1185117" y="1124038"/>
            <a:ext cx="4001508" cy="8669933"/>
          </a:xfrm>
          <a:custGeom>
            <a:avLst/>
            <a:gdLst/>
            <a:ahLst/>
            <a:cxnLst/>
            <a:rect l="l" t="t" r="r" b="b"/>
            <a:pathLst>
              <a:path w="4001508" h="8669933">
                <a:moveTo>
                  <a:pt x="0" y="0"/>
                </a:moveTo>
                <a:lnTo>
                  <a:pt x="4001508" y="0"/>
                </a:lnTo>
                <a:lnTo>
                  <a:pt x="4001508" y="8669934"/>
                </a:lnTo>
                <a:lnTo>
                  <a:pt x="0" y="8669934"/>
                </a:lnTo>
                <a:lnTo>
                  <a:pt x="0" y="0"/>
                </a:lnTo>
                <a:close/>
              </a:path>
            </a:pathLst>
          </a:custGeom>
          <a:blipFill>
            <a:blip r:embed="rId3"/>
            <a:stretch>
              <a:fillRect/>
            </a:stretch>
          </a:blipFill>
        </p:spPr>
        <p:txBody>
          <a:bodyPr/>
          <a:lstStyle/>
          <a:p>
            <a:endParaRPr lang="en-GB"/>
          </a:p>
        </p:txBody>
      </p:sp>
      <p:sp>
        <p:nvSpPr>
          <p:cNvPr id="7" name="Freeform 7"/>
          <p:cNvSpPr/>
          <p:nvPr/>
        </p:nvSpPr>
        <p:spPr>
          <a:xfrm>
            <a:off x="5465373" y="1124038"/>
            <a:ext cx="4001508" cy="8669933"/>
          </a:xfrm>
          <a:custGeom>
            <a:avLst/>
            <a:gdLst/>
            <a:ahLst/>
            <a:cxnLst/>
            <a:rect l="l" t="t" r="r" b="b"/>
            <a:pathLst>
              <a:path w="4001508" h="8669933">
                <a:moveTo>
                  <a:pt x="0" y="0"/>
                </a:moveTo>
                <a:lnTo>
                  <a:pt x="4001507" y="0"/>
                </a:lnTo>
                <a:lnTo>
                  <a:pt x="4001507" y="8669934"/>
                </a:lnTo>
                <a:lnTo>
                  <a:pt x="0" y="8669934"/>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5119837" y="224759"/>
            <a:ext cx="8048326" cy="595354"/>
          </a:xfrm>
          <a:prstGeom prst="rect">
            <a:avLst/>
          </a:prstGeom>
        </p:spPr>
        <p:txBody>
          <a:bodyPr lIns="0" tIns="0" rIns="0" bIns="0" rtlCol="0" anchor="t">
            <a:spAutoFit/>
          </a:bodyPr>
          <a:lstStyle/>
          <a:p>
            <a:pPr algn="l">
              <a:lnSpc>
                <a:spcPts val="4400"/>
              </a:lnSpc>
            </a:pPr>
            <a:r>
              <a:rPr lang="en-US" sz="3760" b="1">
                <a:solidFill>
                  <a:srgbClr val="1F2020"/>
                </a:solidFill>
                <a:latin typeface="Poppins Bold"/>
                <a:ea typeface="Poppins Bold"/>
                <a:cs typeface="Poppins Bold"/>
                <a:sym typeface="Poppins Bold"/>
              </a:rPr>
              <a:t>Reports: Shareout Report</a:t>
            </a:r>
          </a:p>
        </p:txBody>
      </p:sp>
      <p:sp>
        <p:nvSpPr>
          <p:cNvPr id="9" name="TextBox 9"/>
          <p:cNvSpPr txBox="1"/>
          <p:nvPr/>
        </p:nvSpPr>
        <p:spPr>
          <a:xfrm>
            <a:off x="11082060" y="2545867"/>
            <a:ext cx="6943849" cy="4125617"/>
          </a:xfrm>
          <a:prstGeom prst="rect">
            <a:avLst/>
          </a:prstGeom>
        </p:spPr>
        <p:txBody>
          <a:bodyPr lIns="0" tIns="0" rIns="0" bIns="0" rtlCol="0" anchor="t">
            <a:spAutoFit/>
          </a:bodyPr>
          <a:lstStyle/>
          <a:p>
            <a:pPr algn="l">
              <a:lnSpc>
                <a:spcPts val="3639"/>
              </a:lnSpc>
            </a:pPr>
            <a:r>
              <a:rPr lang="en-US" sz="2599" dirty="0">
                <a:solidFill>
                  <a:srgbClr val="1F2020"/>
                </a:solidFill>
                <a:latin typeface="Open Sans"/>
                <a:ea typeface="Open Sans"/>
                <a:cs typeface="Open Sans"/>
                <a:sym typeface="Open Sans"/>
              </a:rPr>
              <a:t>When a group completes its loans and savings cycle, the last meeting of the cycle is a shareout meeting. The user selects ‘Is this a share-out meeting’</a:t>
            </a:r>
          </a:p>
          <a:p>
            <a:pPr algn="l">
              <a:lnSpc>
                <a:spcPts val="3639"/>
              </a:lnSpc>
            </a:pPr>
            <a:endParaRPr lang="en-US" sz="2599" dirty="0">
              <a:solidFill>
                <a:srgbClr val="1F2020"/>
              </a:solidFill>
              <a:latin typeface="Open Sans"/>
              <a:ea typeface="Open Sans"/>
              <a:cs typeface="Open Sans"/>
              <a:sym typeface="Open Sans"/>
            </a:endParaRPr>
          </a:p>
          <a:p>
            <a:pPr algn="l">
              <a:lnSpc>
                <a:spcPts val="3639"/>
              </a:lnSpc>
              <a:spcBef>
                <a:spcPct val="0"/>
              </a:spcBef>
            </a:pPr>
            <a:r>
              <a:rPr lang="en-US" sz="2599" dirty="0">
                <a:solidFill>
                  <a:srgbClr val="1F2020"/>
                </a:solidFill>
                <a:latin typeface="Open Sans"/>
                <a:ea typeface="Open Sans"/>
                <a:cs typeface="Open Sans"/>
                <a:sym typeface="Open Sans"/>
              </a:rPr>
              <a:t>The record keeper then records any savings and loan repayments, updates the cash balances during the meeting, then clicks on the blue ‘Save &amp; Share out’ button.</a:t>
            </a:r>
          </a:p>
        </p:txBody>
      </p:sp>
      <p:sp>
        <p:nvSpPr>
          <p:cNvPr id="10" name="TextBox 10"/>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335ACF"/>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a:off x="539184" y="1105665"/>
            <a:ext cx="3937082" cy="8530345"/>
          </a:xfrm>
          <a:custGeom>
            <a:avLst/>
            <a:gdLst/>
            <a:ahLst/>
            <a:cxnLst/>
            <a:rect l="l" t="t" r="r" b="b"/>
            <a:pathLst>
              <a:path w="3937082" h="8530345">
                <a:moveTo>
                  <a:pt x="0" y="0"/>
                </a:moveTo>
                <a:lnTo>
                  <a:pt x="3937082" y="0"/>
                </a:lnTo>
                <a:lnTo>
                  <a:pt x="3937082" y="8530345"/>
                </a:lnTo>
                <a:lnTo>
                  <a:pt x="0" y="8530345"/>
                </a:lnTo>
                <a:lnTo>
                  <a:pt x="0" y="0"/>
                </a:lnTo>
                <a:close/>
              </a:path>
            </a:pathLst>
          </a:custGeom>
          <a:blipFill>
            <a:blip r:embed="rId3"/>
            <a:stretch>
              <a:fillRect/>
            </a:stretch>
          </a:blipFill>
        </p:spPr>
        <p:txBody>
          <a:bodyPr/>
          <a:lstStyle/>
          <a:p>
            <a:endParaRPr lang="en-GB"/>
          </a:p>
        </p:txBody>
      </p:sp>
      <p:sp>
        <p:nvSpPr>
          <p:cNvPr id="7" name="Freeform 7"/>
          <p:cNvSpPr/>
          <p:nvPr/>
        </p:nvSpPr>
        <p:spPr>
          <a:xfrm>
            <a:off x="5214538" y="1105665"/>
            <a:ext cx="3937082" cy="8530345"/>
          </a:xfrm>
          <a:custGeom>
            <a:avLst/>
            <a:gdLst/>
            <a:ahLst/>
            <a:cxnLst/>
            <a:rect l="l" t="t" r="r" b="b"/>
            <a:pathLst>
              <a:path w="3937082" h="8530345">
                <a:moveTo>
                  <a:pt x="0" y="0"/>
                </a:moveTo>
                <a:lnTo>
                  <a:pt x="3937082" y="0"/>
                </a:lnTo>
                <a:lnTo>
                  <a:pt x="3937082" y="8530345"/>
                </a:lnTo>
                <a:lnTo>
                  <a:pt x="0" y="8530345"/>
                </a:lnTo>
                <a:lnTo>
                  <a:pt x="0" y="0"/>
                </a:lnTo>
                <a:close/>
              </a:path>
            </a:pathLst>
          </a:custGeom>
          <a:blipFill>
            <a:blip r:embed="rId4"/>
            <a:stretch>
              <a:fillRect/>
            </a:stretch>
          </a:blipFill>
        </p:spPr>
        <p:txBody>
          <a:bodyPr/>
          <a:lstStyle/>
          <a:p>
            <a:endParaRPr lang="en-GB"/>
          </a:p>
        </p:txBody>
      </p:sp>
      <p:sp>
        <p:nvSpPr>
          <p:cNvPr id="8" name="Freeform 8"/>
          <p:cNvSpPr/>
          <p:nvPr/>
        </p:nvSpPr>
        <p:spPr>
          <a:xfrm>
            <a:off x="9869002" y="1105665"/>
            <a:ext cx="4064743" cy="4846159"/>
          </a:xfrm>
          <a:custGeom>
            <a:avLst/>
            <a:gdLst/>
            <a:ahLst/>
            <a:cxnLst/>
            <a:rect l="l" t="t" r="r" b="b"/>
            <a:pathLst>
              <a:path w="4064743" h="4846159">
                <a:moveTo>
                  <a:pt x="0" y="0"/>
                </a:moveTo>
                <a:lnTo>
                  <a:pt x="4064743" y="0"/>
                </a:lnTo>
                <a:lnTo>
                  <a:pt x="4064743" y="4846159"/>
                </a:lnTo>
                <a:lnTo>
                  <a:pt x="0" y="4846159"/>
                </a:lnTo>
                <a:lnTo>
                  <a:pt x="0" y="0"/>
                </a:lnTo>
                <a:close/>
              </a:path>
            </a:pathLst>
          </a:custGeom>
          <a:blipFill>
            <a:blip r:embed="rId5"/>
            <a:stretch>
              <a:fillRect t="-81730"/>
            </a:stretch>
          </a:blipFill>
        </p:spPr>
        <p:txBody>
          <a:bodyPr/>
          <a:lstStyle/>
          <a:p>
            <a:endParaRPr lang="en-GB"/>
          </a:p>
        </p:txBody>
      </p:sp>
      <p:sp>
        <p:nvSpPr>
          <p:cNvPr id="9" name="TextBox 9"/>
          <p:cNvSpPr txBox="1"/>
          <p:nvPr/>
        </p:nvSpPr>
        <p:spPr>
          <a:xfrm>
            <a:off x="5119837" y="224759"/>
            <a:ext cx="8048326" cy="595354"/>
          </a:xfrm>
          <a:prstGeom prst="rect">
            <a:avLst/>
          </a:prstGeom>
        </p:spPr>
        <p:txBody>
          <a:bodyPr lIns="0" tIns="0" rIns="0" bIns="0" rtlCol="0" anchor="t">
            <a:spAutoFit/>
          </a:bodyPr>
          <a:lstStyle/>
          <a:p>
            <a:pPr algn="l">
              <a:lnSpc>
                <a:spcPts val="4400"/>
              </a:lnSpc>
            </a:pPr>
            <a:r>
              <a:rPr lang="en-US" sz="3760" b="1">
                <a:solidFill>
                  <a:srgbClr val="1F2020"/>
                </a:solidFill>
                <a:latin typeface="Poppins Bold"/>
                <a:ea typeface="Poppins Bold"/>
                <a:cs typeface="Poppins Bold"/>
                <a:sym typeface="Poppins Bold"/>
              </a:rPr>
              <a:t>Reports: Shareout Report</a:t>
            </a:r>
          </a:p>
        </p:txBody>
      </p:sp>
      <p:sp>
        <p:nvSpPr>
          <p:cNvPr id="10" name="TextBox 10"/>
          <p:cNvSpPr txBox="1"/>
          <p:nvPr/>
        </p:nvSpPr>
        <p:spPr>
          <a:xfrm>
            <a:off x="9869002" y="6263779"/>
            <a:ext cx="8198863" cy="3667671"/>
          </a:xfrm>
          <a:prstGeom prst="rect">
            <a:avLst/>
          </a:prstGeom>
        </p:spPr>
        <p:txBody>
          <a:bodyPr wrap="square" lIns="0" tIns="0" rIns="0" bIns="0" rtlCol="0" anchor="t">
            <a:spAutoFit/>
          </a:bodyPr>
          <a:lstStyle/>
          <a:p>
            <a:pPr algn="l">
              <a:lnSpc>
                <a:spcPts val="2500"/>
              </a:lnSpc>
            </a:pPr>
            <a:r>
              <a:rPr lang="en-US" sz="2600" dirty="0">
                <a:solidFill>
                  <a:srgbClr val="1F2020"/>
                </a:solidFill>
                <a:latin typeface="Open Sans"/>
                <a:ea typeface="Open Sans"/>
                <a:cs typeface="Open Sans"/>
                <a:sym typeface="Open Sans"/>
              </a:rPr>
              <a:t>The amount to be shared out is agreed and entered in the ‘Amount to be shared out field’ </a:t>
            </a:r>
          </a:p>
          <a:p>
            <a:pPr algn="l">
              <a:lnSpc>
                <a:spcPts val="2767"/>
              </a:lnSpc>
              <a:spcBef>
                <a:spcPts val="600"/>
              </a:spcBef>
            </a:pPr>
            <a:r>
              <a:rPr lang="en-US" sz="2600" dirty="0">
                <a:solidFill>
                  <a:srgbClr val="1F2020"/>
                </a:solidFill>
                <a:latin typeface="Open Sans"/>
                <a:ea typeface="Open Sans"/>
                <a:cs typeface="Open Sans"/>
                <a:sym typeface="Open Sans"/>
              </a:rPr>
              <a:t>The amount received by each member out is based on a ratio of the savings of each member, with the result rounded down based on the smallest unit of commonly available currency and residual cash is shown. This report is available throughout the new cycle until another share-out is done. </a:t>
            </a:r>
          </a:p>
          <a:p>
            <a:pPr algn="l">
              <a:lnSpc>
                <a:spcPts val="2767"/>
              </a:lnSpc>
              <a:spcBef>
                <a:spcPts val="600"/>
              </a:spcBef>
            </a:pPr>
            <a:r>
              <a:rPr lang="en-US" sz="2600" dirty="0">
                <a:solidFill>
                  <a:srgbClr val="1F2020"/>
                </a:solidFill>
                <a:latin typeface="Open Sans"/>
                <a:ea typeface="Open Sans"/>
                <a:cs typeface="Open Sans"/>
                <a:sym typeface="Open Sans"/>
              </a:rPr>
              <a:t>Any outstanding loans will be listed as balances after first deduction of a member’s savings</a:t>
            </a:r>
          </a:p>
        </p:txBody>
      </p:sp>
      <p:sp>
        <p:nvSpPr>
          <p:cNvPr id="11" name="TextBox 11"/>
          <p:cNvSpPr txBox="1"/>
          <p:nvPr/>
        </p:nvSpPr>
        <p:spPr>
          <a:xfrm>
            <a:off x="1039108" y="517674"/>
            <a:ext cx="1547756" cy="198120"/>
          </a:xfrm>
          <a:prstGeom prst="rect">
            <a:avLst/>
          </a:prstGeom>
        </p:spPr>
        <p:txBody>
          <a:bodyPr lIns="0" tIns="0" rIns="0" bIns="0" rtlCol="0" anchor="t">
            <a:spAutoFit/>
          </a:bodyPr>
          <a:lstStyle/>
          <a:p>
            <a:pPr algn="l">
              <a:lnSpc>
                <a:spcPts val="1680"/>
              </a:lnSpc>
              <a:spcBef>
                <a:spcPct val="0"/>
              </a:spcBef>
            </a:pPr>
            <a:r>
              <a:rPr lang="en-US" sz="1200">
                <a:solidFill>
                  <a:srgbClr val="1F2020"/>
                </a:solidFill>
                <a:latin typeface="Open Sans"/>
                <a:ea typeface="Open Sans"/>
                <a:cs typeface="Open Sans"/>
                <a:sym typeface="Open Sans"/>
              </a:rPr>
              <a:t>KALORITY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1700" y="2877958"/>
            <a:ext cx="2807472" cy="2807472"/>
          </a:xfrm>
          <a:custGeom>
            <a:avLst/>
            <a:gdLst/>
            <a:ahLst/>
            <a:cxnLst/>
            <a:rect l="l" t="t" r="r" b="b"/>
            <a:pathLst>
              <a:path w="2807472" h="2807472">
                <a:moveTo>
                  <a:pt x="0" y="0"/>
                </a:moveTo>
                <a:lnTo>
                  <a:pt x="2807472" y="0"/>
                </a:lnTo>
                <a:lnTo>
                  <a:pt x="2807472" y="2807472"/>
                </a:lnTo>
                <a:lnTo>
                  <a:pt x="0" y="2807472"/>
                </a:lnTo>
                <a:lnTo>
                  <a:pt x="0" y="0"/>
                </a:lnTo>
                <a:close/>
              </a:path>
            </a:pathLst>
          </a:custGeom>
          <a:blipFill>
            <a:blip r:embed="rId2"/>
            <a:stretch>
              <a:fillRect/>
            </a:stretch>
          </a:blipFill>
          <a:ln cap="sq">
            <a:noFill/>
            <a:prstDash val="solid"/>
            <a:miter/>
          </a:ln>
        </p:spPr>
        <p:txBody>
          <a:bodyPr/>
          <a:lstStyle/>
          <a:p>
            <a:endParaRPr lang="en-GB"/>
          </a:p>
        </p:txBody>
      </p:sp>
      <p:sp>
        <p:nvSpPr>
          <p:cNvPr id="3" name="TextBox 3"/>
          <p:cNvSpPr txBox="1"/>
          <p:nvPr/>
        </p:nvSpPr>
        <p:spPr>
          <a:xfrm>
            <a:off x="2641101" y="6031934"/>
            <a:ext cx="6019800" cy="1546246"/>
          </a:xfrm>
          <a:prstGeom prst="rect">
            <a:avLst/>
          </a:prstGeom>
        </p:spPr>
        <p:txBody>
          <a:bodyPr wrap="square" lIns="0" tIns="0" rIns="0" bIns="0" rtlCol="0" anchor="t">
            <a:spAutoFit/>
          </a:bodyPr>
          <a:lstStyle/>
          <a:p>
            <a:pPr algn="l">
              <a:lnSpc>
                <a:spcPts val="12898"/>
              </a:lnSpc>
              <a:spcBef>
                <a:spcPct val="0"/>
              </a:spcBef>
            </a:pPr>
            <a:r>
              <a:rPr lang="en-US" sz="9212" dirty="0">
                <a:solidFill>
                  <a:srgbClr val="1F2020"/>
                </a:solidFill>
                <a:latin typeface="Open Sans"/>
                <a:ea typeface="Open Sans"/>
                <a:cs typeface="Open Sans"/>
                <a:sym typeface="Open Sans"/>
              </a:rPr>
              <a:t>KALORITY</a:t>
            </a:r>
          </a:p>
        </p:txBody>
      </p:sp>
      <p:pic>
        <p:nvPicPr>
          <p:cNvPr id="1026" name="Picture 2">
            <a:extLst>
              <a:ext uri="{FF2B5EF4-FFF2-40B4-BE49-F238E27FC236}">
                <a16:creationId xmlns:a16="http://schemas.microsoft.com/office/drawing/2014/main" id="{14985C89-0F81-7680-7356-A65657A86F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7227" y="2908438"/>
            <a:ext cx="6316812" cy="2807472"/>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49484" y="1833271"/>
            <a:ext cx="3810236" cy="8255512"/>
          </a:xfrm>
          <a:custGeom>
            <a:avLst/>
            <a:gdLst/>
            <a:ahLst/>
            <a:cxnLst/>
            <a:rect l="l" t="t" r="r" b="b"/>
            <a:pathLst>
              <a:path w="3810236" h="8255512">
                <a:moveTo>
                  <a:pt x="0" y="0"/>
                </a:moveTo>
                <a:lnTo>
                  <a:pt x="3810237" y="0"/>
                </a:lnTo>
                <a:lnTo>
                  <a:pt x="3810237" y="8255512"/>
                </a:lnTo>
                <a:lnTo>
                  <a:pt x="0" y="8255512"/>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5803773" y="305637"/>
            <a:ext cx="6427931" cy="731752"/>
          </a:xfrm>
          <a:prstGeom prst="rect">
            <a:avLst/>
          </a:prstGeom>
        </p:spPr>
        <p:txBody>
          <a:bodyPr lIns="0" tIns="0" rIns="0" bIns="0" rtlCol="0" anchor="t">
            <a:spAutoFit/>
          </a:bodyPr>
          <a:lstStyle/>
          <a:p>
            <a:pPr algn="ctr">
              <a:lnSpc>
                <a:spcPts val="5336"/>
              </a:lnSpc>
            </a:pPr>
            <a:r>
              <a:rPr lang="en-US" sz="4560" b="1">
                <a:solidFill>
                  <a:srgbClr val="1F2020"/>
                </a:solidFill>
                <a:latin typeface="Poppins Bold"/>
                <a:ea typeface="Poppins Bold"/>
                <a:cs typeface="Poppins Bold"/>
                <a:sym typeface="Poppins Bold"/>
              </a:rPr>
              <a:t>Group Login</a:t>
            </a:r>
          </a:p>
        </p:txBody>
      </p:sp>
      <p:sp>
        <p:nvSpPr>
          <p:cNvPr id="7" name="TextBox 7"/>
          <p:cNvSpPr txBox="1"/>
          <p:nvPr/>
        </p:nvSpPr>
        <p:spPr>
          <a:xfrm>
            <a:off x="6131386" y="3426626"/>
            <a:ext cx="9962498" cy="2907030"/>
          </a:xfrm>
          <a:prstGeom prst="rect">
            <a:avLst/>
          </a:prstGeom>
        </p:spPr>
        <p:txBody>
          <a:bodyPr lIns="0" tIns="0" rIns="0" bIns="0" rtlCol="0" anchor="t">
            <a:spAutoFit/>
          </a:bodyPr>
          <a:lstStyle/>
          <a:p>
            <a:pPr algn="l">
              <a:lnSpc>
                <a:spcPts val="4680"/>
              </a:lnSpc>
            </a:pPr>
            <a:r>
              <a:rPr lang="en-US" sz="2600">
                <a:solidFill>
                  <a:srgbClr val="000000"/>
                </a:solidFill>
                <a:latin typeface="Canva Sans"/>
                <a:ea typeface="Canva Sans"/>
                <a:cs typeface="Canva Sans"/>
                <a:sym typeface="Canva Sans"/>
              </a:rPr>
              <a:t>Once a group is registered on the app, the group can login using the three pins set up during registration and clicking ‘Login’. This will redirect to Group Configuration screen.</a:t>
            </a:r>
          </a:p>
          <a:p>
            <a:pPr algn="l">
              <a:lnSpc>
                <a:spcPts val="4680"/>
              </a:lnSpc>
            </a:pPr>
            <a:r>
              <a:rPr lang="en-US" sz="2600">
                <a:solidFill>
                  <a:srgbClr val="000000"/>
                </a:solidFill>
                <a:latin typeface="Canva Sans"/>
                <a:ea typeface="Canva Sans"/>
                <a:cs typeface="Canva Sans"/>
                <a:sym typeface="Canva Sans"/>
              </a:rPr>
              <a:t>If a pin is forgotten, it can be reset by clicking ‘Forgot Pin’. Next slides show the pin reset process.</a:t>
            </a:r>
          </a:p>
        </p:txBody>
      </p:sp>
      <p:sp>
        <p:nvSpPr>
          <p:cNvPr id="8" name="Freeform 8"/>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3"/>
            <a:stretch>
              <a:fillRect/>
            </a:stretch>
          </a:blipFill>
          <a:ln cap="sq">
            <a:noFill/>
            <a:prstDash val="solid"/>
            <a:miter/>
          </a:ln>
        </p:spPr>
        <p:txBody>
          <a:bodyPr/>
          <a:lstStyle/>
          <a:p>
            <a:endParaRPr lang="en-GB"/>
          </a:p>
        </p:txBody>
      </p:sp>
      <p:sp>
        <p:nvSpPr>
          <p:cNvPr id="9" name="Freeform 9"/>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4"/>
            <a:stretch>
              <a:fillRect/>
            </a:stretch>
          </a:blipFill>
        </p:spPr>
        <p:txBody>
          <a:bodyPr/>
          <a:lstStyle/>
          <a:p>
            <a:endParaRPr lang="en-GB"/>
          </a:p>
        </p:txBody>
      </p:sp>
      <p:sp>
        <p:nvSpPr>
          <p:cNvPr id="10" name="TextBox 10"/>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12187">
            <a:off x="12251360" y="3081519"/>
            <a:ext cx="1055210" cy="481439"/>
          </a:xfrm>
          <a:custGeom>
            <a:avLst/>
            <a:gdLst/>
            <a:ahLst/>
            <a:cxnLst/>
            <a:rect l="l" t="t" r="r" b="b"/>
            <a:pathLst>
              <a:path w="1055210" h="481439">
                <a:moveTo>
                  <a:pt x="0" y="0"/>
                </a:moveTo>
                <a:lnTo>
                  <a:pt x="1055209" y="0"/>
                </a:lnTo>
                <a:lnTo>
                  <a:pt x="1055209" y="481439"/>
                </a:lnTo>
                <a:lnTo>
                  <a:pt x="0" y="481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1859780" flipH="1">
            <a:off x="5457675" y="8539528"/>
            <a:ext cx="1055210" cy="481439"/>
          </a:xfrm>
          <a:custGeom>
            <a:avLst/>
            <a:gdLst/>
            <a:ahLst/>
            <a:cxnLst/>
            <a:rect l="l" t="t" r="r" b="b"/>
            <a:pathLst>
              <a:path w="1055210" h="481439">
                <a:moveTo>
                  <a:pt x="1055210" y="0"/>
                </a:moveTo>
                <a:lnTo>
                  <a:pt x="0" y="0"/>
                </a:lnTo>
                <a:lnTo>
                  <a:pt x="0" y="481439"/>
                </a:lnTo>
                <a:lnTo>
                  <a:pt x="1055210" y="481439"/>
                </a:lnTo>
                <a:lnTo>
                  <a:pt x="105521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048633" y="1209358"/>
            <a:ext cx="4050867" cy="8776878"/>
          </a:xfrm>
          <a:custGeom>
            <a:avLst/>
            <a:gdLst/>
            <a:ahLst/>
            <a:cxnLst/>
            <a:rect l="l" t="t" r="r" b="b"/>
            <a:pathLst>
              <a:path w="4050867" h="8776878">
                <a:moveTo>
                  <a:pt x="0" y="0"/>
                </a:moveTo>
                <a:lnTo>
                  <a:pt x="4050867" y="0"/>
                </a:lnTo>
                <a:lnTo>
                  <a:pt x="4050867" y="8776879"/>
                </a:lnTo>
                <a:lnTo>
                  <a:pt x="0" y="8776879"/>
                </a:lnTo>
                <a:lnTo>
                  <a:pt x="0" y="0"/>
                </a:lnTo>
                <a:close/>
              </a:path>
            </a:pathLst>
          </a:custGeom>
          <a:blipFill>
            <a:blip r:embed="rId4"/>
            <a:stretch>
              <a:fillRect/>
            </a:stretch>
          </a:blipFill>
        </p:spPr>
        <p:txBody>
          <a:bodyPr/>
          <a:lstStyle/>
          <a:p>
            <a:endParaRPr lang="en-GB"/>
          </a:p>
        </p:txBody>
      </p:sp>
      <p:sp>
        <p:nvSpPr>
          <p:cNvPr id="8" name="Freeform 8"/>
          <p:cNvSpPr/>
          <p:nvPr/>
        </p:nvSpPr>
        <p:spPr>
          <a:xfrm>
            <a:off x="2125824" y="8928026"/>
            <a:ext cx="1896484" cy="1013757"/>
          </a:xfrm>
          <a:custGeom>
            <a:avLst/>
            <a:gdLst/>
            <a:ahLst/>
            <a:cxnLst/>
            <a:rect l="l" t="t" r="r" b="b"/>
            <a:pathLst>
              <a:path w="1896484" h="1013757">
                <a:moveTo>
                  <a:pt x="0" y="0"/>
                </a:moveTo>
                <a:lnTo>
                  <a:pt x="1896484" y="0"/>
                </a:lnTo>
                <a:lnTo>
                  <a:pt x="1896484" y="1013757"/>
                </a:lnTo>
                <a:lnTo>
                  <a:pt x="0" y="1013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13472933" y="1264660"/>
            <a:ext cx="4025343" cy="8721576"/>
          </a:xfrm>
          <a:custGeom>
            <a:avLst/>
            <a:gdLst/>
            <a:ahLst/>
            <a:cxnLst/>
            <a:rect l="l" t="t" r="r" b="b"/>
            <a:pathLst>
              <a:path w="4025343" h="8721576">
                <a:moveTo>
                  <a:pt x="0" y="0"/>
                </a:moveTo>
                <a:lnTo>
                  <a:pt x="4025343" y="0"/>
                </a:lnTo>
                <a:lnTo>
                  <a:pt x="4025343" y="8721577"/>
                </a:lnTo>
                <a:lnTo>
                  <a:pt x="0" y="8721577"/>
                </a:lnTo>
                <a:lnTo>
                  <a:pt x="0" y="0"/>
                </a:lnTo>
                <a:close/>
              </a:path>
            </a:pathLst>
          </a:custGeom>
          <a:blipFill>
            <a:blip r:embed="rId7"/>
            <a:stretch>
              <a:fillRect/>
            </a:stretch>
          </a:blipFill>
          <a:ln cap="rnd">
            <a:noFill/>
            <a:prstDash val="solid"/>
            <a:round/>
          </a:ln>
        </p:spPr>
        <p:txBody>
          <a:bodyPr/>
          <a:lstStyle/>
          <a:p>
            <a:endParaRPr lang="en-GB"/>
          </a:p>
        </p:txBody>
      </p:sp>
      <p:sp>
        <p:nvSpPr>
          <p:cNvPr id="10" name="TextBox 10"/>
          <p:cNvSpPr txBox="1"/>
          <p:nvPr/>
        </p:nvSpPr>
        <p:spPr>
          <a:xfrm>
            <a:off x="5803773" y="353262"/>
            <a:ext cx="6427931" cy="684127"/>
          </a:xfrm>
          <a:prstGeom prst="rect">
            <a:avLst/>
          </a:prstGeom>
        </p:spPr>
        <p:txBody>
          <a:bodyPr lIns="0" tIns="0" rIns="0" bIns="0" rtlCol="0" anchor="t">
            <a:spAutoFit/>
          </a:bodyPr>
          <a:lstStyle/>
          <a:p>
            <a:pPr algn="ctr">
              <a:lnSpc>
                <a:spcPts val="5336"/>
              </a:lnSpc>
            </a:pPr>
            <a:r>
              <a:rPr lang="en-US" sz="4560" b="1">
                <a:solidFill>
                  <a:srgbClr val="1F2020"/>
                </a:solidFill>
                <a:latin typeface="Open Sans Bold"/>
                <a:ea typeface="Open Sans Bold"/>
                <a:cs typeface="Open Sans Bold"/>
                <a:sym typeface="Open Sans Bold"/>
              </a:rPr>
              <a:t>Forgot Pin: Pin Reset</a:t>
            </a:r>
          </a:p>
        </p:txBody>
      </p:sp>
      <p:sp>
        <p:nvSpPr>
          <p:cNvPr id="11" name="TextBox 11"/>
          <p:cNvSpPr txBox="1"/>
          <p:nvPr/>
        </p:nvSpPr>
        <p:spPr>
          <a:xfrm>
            <a:off x="8742582" y="2453185"/>
            <a:ext cx="3489121" cy="1967178"/>
          </a:xfrm>
          <a:prstGeom prst="rect">
            <a:avLst/>
          </a:prstGeom>
        </p:spPr>
        <p:txBody>
          <a:bodyPr lIns="0" tIns="0" rIns="0" bIns="0" rtlCol="0" anchor="t">
            <a:spAutoFit/>
          </a:bodyPr>
          <a:lstStyle/>
          <a:p>
            <a:pPr algn="l">
              <a:lnSpc>
                <a:spcPts val="3922"/>
              </a:lnSpc>
              <a:spcBef>
                <a:spcPct val="0"/>
              </a:spcBef>
            </a:pPr>
            <a:r>
              <a:rPr lang="en-US" sz="2802" b="1">
                <a:solidFill>
                  <a:srgbClr val="335ACF"/>
                </a:solidFill>
                <a:latin typeface="Open Sans Bold"/>
                <a:ea typeface="Open Sans Bold"/>
                <a:cs typeface="Open Sans Bold"/>
                <a:sym typeface="Open Sans Bold"/>
              </a:rPr>
              <a:t>STEP 2: Click on the drop down to select the pin to be reset.</a:t>
            </a:r>
          </a:p>
        </p:txBody>
      </p:sp>
      <p:sp>
        <p:nvSpPr>
          <p:cNvPr id="12" name="TextBox 12"/>
          <p:cNvSpPr txBox="1"/>
          <p:nvPr/>
        </p:nvSpPr>
        <p:spPr>
          <a:xfrm>
            <a:off x="6561509" y="7585562"/>
            <a:ext cx="3310793" cy="19672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1: Click ‘Forgot Pin’, this will redirect to the reset pin screen.</a:t>
            </a:r>
          </a:p>
        </p:txBody>
      </p:sp>
      <p:sp>
        <p:nvSpPr>
          <p:cNvPr id="13" name="Freeform 13"/>
          <p:cNvSpPr/>
          <p:nvPr/>
        </p:nvSpPr>
        <p:spPr>
          <a:xfrm>
            <a:off x="15601792" y="2663222"/>
            <a:ext cx="1896484" cy="1013757"/>
          </a:xfrm>
          <a:custGeom>
            <a:avLst/>
            <a:gdLst/>
            <a:ahLst/>
            <a:cxnLst/>
            <a:rect l="l" t="t" r="r" b="b"/>
            <a:pathLst>
              <a:path w="1896484" h="1013757">
                <a:moveTo>
                  <a:pt x="0" y="0"/>
                </a:moveTo>
                <a:lnTo>
                  <a:pt x="1896484" y="0"/>
                </a:lnTo>
                <a:lnTo>
                  <a:pt x="1896484" y="1013756"/>
                </a:lnTo>
                <a:lnTo>
                  <a:pt x="0" y="1013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683964" y="5958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8"/>
            <a:stretch>
              <a:fillRect/>
            </a:stretch>
          </a:blipFill>
          <a:ln cap="sq">
            <a:noFill/>
            <a:prstDash val="solid"/>
            <a:miter/>
          </a:ln>
        </p:spPr>
        <p:txBody>
          <a:bodyPr/>
          <a:lstStyle/>
          <a:p>
            <a:endParaRPr lang="en-GB"/>
          </a:p>
        </p:txBody>
      </p:sp>
      <p:sp>
        <p:nvSpPr>
          <p:cNvPr id="15" name="Freeform 15"/>
          <p:cNvSpPr/>
          <p:nvPr/>
        </p:nvSpPr>
        <p:spPr>
          <a:xfrm>
            <a:off x="2124594" y="5633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9"/>
            <a:stretch>
              <a:fillRect/>
            </a:stretch>
          </a:blipFill>
        </p:spPr>
        <p:txBody>
          <a:bodyPr/>
          <a:lstStyle/>
          <a:p>
            <a:endParaRPr lang="en-GB"/>
          </a:p>
        </p:txBody>
      </p:sp>
      <p:sp>
        <p:nvSpPr>
          <p:cNvPr id="16" name="TextBox 16"/>
          <p:cNvSpPr txBox="1"/>
          <p:nvPr/>
        </p:nvSpPr>
        <p:spPr>
          <a:xfrm>
            <a:off x="1192013" y="6465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7932" y="8597752"/>
            <a:ext cx="110068" cy="660548"/>
            <a:chOff x="0" y="0"/>
            <a:chExt cx="28989" cy="173972"/>
          </a:xfrm>
        </p:grpSpPr>
        <p:sp>
          <p:nvSpPr>
            <p:cNvPr id="3" name="Freeform 3"/>
            <p:cNvSpPr/>
            <p:nvPr/>
          </p:nvSpPr>
          <p:spPr>
            <a:xfrm>
              <a:off x="0" y="0"/>
              <a:ext cx="28989" cy="173972"/>
            </a:xfrm>
            <a:custGeom>
              <a:avLst/>
              <a:gdLst/>
              <a:ahLst/>
              <a:cxnLst/>
              <a:rect l="l" t="t" r="r" b="b"/>
              <a:pathLst>
                <a:path w="28989" h="173972">
                  <a:moveTo>
                    <a:pt x="0" y="0"/>
                  </a:moveTo>
                  <a:lnTo>
                    <a:pt x="28989" y="0"/>
                  </a:lnTo>
                  <a:lnTo>
                    <a:pt x="28989" y="173972"/>
                  </a:lnTo>
                  <a:lnTo>
                    <a:pt x="0" y="173972"/>
                  </a:lnTo>
                  <a:close/>
                </a:path>
              </a:pathLst>
            </a:custGeom>
            <a:solidFill>
              <a:srgbClr val="537BF1"/>
            </a:solidFill>
          </p:spPr>
          <p:txBody>
            <a:bodyPr/>
            <a:lstStyle/>
            <a:p>
              <a:endParaRPr lang="en-GB"/>
            </a:p>
          </p:txBody>
        </p:sp>
        <p:sp>
          <p:nvSpPr>
            <p:cNvPr id="4" name="TextBox 4"/>
            <p:cNvSpPr txBox="1"/>
            <p:nvPr/>
          </p:nvSpPr>
          <p:spPr>
            <a:xfrm>
              <a:off x="0" y="-38100"/>
              <a:ext cx="28989" cy="2120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31564" y="443419"/>
            <a:ext cx="365679" cy="365679"/>
          </a:xfrm>
          <a:custGeom>
            <a:avLst/>
            <a:gdLst/>
            <a:ahLst/>
            <a:cxnLst/>
            <a:rect l="l" t="t" r="r" b="b"/>
            <a:pathLst>
              <a:path w="365679" h="365679">
                <a:moveTo>
                  <a:pt x="0" y="0"/>
                </a:moveTo>
                <a:lnTo>
                  <a:pt x="365679" y="0"/>
                </a:lnTo>
                <a:lnTo>
                  <a:pt x="365679" y="365679"/>
                </a:lnTo>
                <a:lnTo>
                  <a:pt x="0" y="365679"/>
                </a:lnTo>
                <a:lnTo>
                  <a:pt x="0" y="0"/>
                </a:lnTo>
                <a:close/>
              </a:path>
            </a:pathLst>
          </a:custGeom>
          <a:blipFill>
            <a:blip r:embed="rId2"/>
            <a:stretch>
              <a:fillRect/>
            </a:stretch>
          </a:blipFill>
          <a:ln cap="sq">
            <a:noFill/>
            <a:prstDash val="solid"/>
            <a:miter/>
          </a:ln>
        </p:spPr>
        <p:txBody>
          <a:bodyPr/>
          <a:lstStyle/>
          <a:p>
            <a:endParaRPr lang="en-GB"/>
          </a:p>
        </p:txBody>
      </p:sp>
      <p:sp>
        <p:nvSpPr>
          <p:cNvPr id="6" name="Freeform 6"/>
          <p:cNvSpPr/>
          <p:nvPr/>
        </p:nvSpPr>
        <p:spPr>
          <a:xfrm rot="-1278349" flipH="1">
            <a:off x="4985080" y="2931024"/>
            <a:ext cx="1055210" cy="481439"/>
          </a:xfrm>
          <a:custGeom>
            <a:avLst/>
            <a:gdLst/>
            <a:ahLst/>
            <a:cxnLst/>
            <a:rect l="l" t="t" r="r" b="b"/>
            <a:pathLst>
              <a:path w="1055210" h="481439">
                <a:moveTo>
                  <a:pt x="1055209" y="0"/>
                </a:moveTo>
                <a:lnTo>
                  <a:pt x="0" y="0"/>
                </a:lnTo>
                <a:lnTo>
                  <a:pt x="0" y="481439"/>
                </a:lnTo>
                <a:lnTo>
                  <a:pt x="1055209" y="481439"/>
                </a:lnTo>
                <a:lnTo>
                  <a:pt x="10552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rot="-715727">
            <a:off x="12203351" y="7312229"/>
            <a:ext cx="1055210" cy="481439"/>
          </a:xfrm>
          <a:custGeom>
            <a:avLst/>
            <a:gdLst/>
            <a:ahLst/>
            <a:cxnLst/>
            <a:rect l="l" t="t" r="r" b="b"/>
            <a:pathLst>
              <a:path w="1055210" h="481439">
                <a:moveTo>
                  <a:pt x="0" y="0"/>
                </a:moveTo>
                <a:lnTo>
                  <a:pt x="1055210" y="0"/>
                </a:lnTo>
                <a:lnTo>
                  <a:pt x="1055210" y="481440"/>
                </a:lnTo>
                <a:lnTo>
                  <a:pt x="0" y="48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808955" y="1397968"/>
            <a:ext cx="3966551" cy="8594195"/>
          </a:xfrm>
          <a:custGeom>
            <a:avLst/>
            <a:gdLst/>
            <a:ahLst/>
            <a:cxnLst/>
            <a:rect l="l" t="t" r="r" b="b"/>
            <a:pathLst>
              <a:path w="3966551" h="8594195">
                <a:moveTo>
                  <a:pt x="0" y="0"/>
                </a:moveTo>
                <a:lnTo>
                  <a:pt x="3966552" y="0"/>
                </a:lnTo>
                <a:lnTo>
                  <a:pt x="3966552" y="8594194"/>
                </a:lnTo>
                <a:lnTo>
                  <a:pt x="0" y="8594194"/>
                </a:lnTo>
                <a:lnTo>
                  <a:pt x="0" y="0"/>
                </a:lnTo>
                <a:close/>
              </a:path>
            </a:pathLst>
          </a:custGeom>
          <a:blipFill>
            <a:blip r:embed="rId5"/>
            <a:stretch>
              <a:fillRect/>
            </a:stretch>
          </a:blipFill>
        </p:spPr>
        <p:txBody>
          <a:bodyPr/>
          <a:lstStyle/>
          <a:p>
            <a:endParaRPr lang="en-GB"/>
          </a:p>
        </p:txBody>
      </p:sp>
      <p:sp>
        <p:nvSpPr>
          <p:cNvPr id="9" name="Freeform 9"/>
          <p:cNvSpPr/>
          <p:nvPr/>
        </p:nvSpPr>
        <p:spPr>
          <a:xfrm>
            <a:off x="13296923" y="1191152"/>
            <a:ext cx="3962377" cy="8585150"/>
          </a:xfrm>
          <a:custGeom>
            <a:avLst/>
            <a:gdLst/>
            <a:ahLst/>
            <a:cxnLst/>
            <a:rect l="l" t="t" r="r" b="b"/>
            <a:pathLst>
              <a:path w="3962377" h="8585150">
                <a:moveTo>
                  <a:pt x="0" y="0"/>
                </a:moveTo>
                <a:lnTo>
                  <a:pt x="3962377" y="0"/>
                </a:lnTo>
                <a:lnTo>
                  <a:pt x="3962377" y="8585150"/>
                </a:lnTo>
                <a:lnTo>
                  <a:pt x="0" y="8585150"/>
                </a:lnTo>
                <a:lnTo>
                  <a:pt x="0" y="0"/>
                </a:lnTo>
                <a:close/>
              </a:path>
            </a:pathLst>
          </a:custGeom>
          <a:blipFill>
            <a:blip r:embed="rId6"/>
            <a:stretch>
              <a:fillRect/>
            </a:stretch>
          </a:blipFill>
        </p:spPr>
        <p:txBody>
          <a:bodyPr/>
          <a:lstStyle/>
          <a:p>
            <a:endParaRPr lang="en-GB"/>
          </a:p>
        </p:txBody>
      </p:sp>
      <p:sp>
        <p:nvSpPr>
          <p:cNvPr id="10" name="Freeform 10"/>
          <p:cNvSpPr/>
          <p:nvPr/>
        </p:nvSpPr>
        <p:spPr>
          <a:xfrm>
            <a:off x="1972194" y="410966"/>
            <a:ext cx="979606" cy="430585"/>
          </a:xfrm>
          <a:custGeom>
            <a:avLst/>
            <a:gdLst/>
            <a:ahLst/>
            <a:cxnLst/>
            <a:rect l="l" t="t" r="r" b="b"/>
            <a:pathLst>
              <a:path w="979606" h="430585">
                <a:moveTo>
                  <a:pt x="0" y="0"/>
                </a:moveTo>
                <a:lnTo>
                  <a:pt x="979606" y="0"/>
                </a:lnTo>
                <a:lnTo>
                  <a:pt x="979606" y="430585"/>
                </a:lnTo>
                <a:lnTo>
                  <a:pt x="0" y="430585"/>
                </a:lnTo>
                <a:lnTo>
                  <a:pt x="0" y="0"/>
                </a:lnTo>
                <a:close/>
              </a:path>
            </a:pathLst>
          </a:custGeom>
          <a:blipFill>
            <a:blip r:embed="rId7"/>
            <a:stretch>
              <a:fillRect/>
            </a:stretch>
          </a:blipFill>
        </p:spPr>
        <p:txBody>
          <a:bodyPr/>
          <a:lstStyle/>
          <a:p>
            <a:endParaRPr lang="en-GB"/>
          </a:p>
        </p:txBody>
      </p:sp>
      <p:sp>
        <p:nvSpPr>
          <p:cNvPr id="11" name="TextBox 11"/>
          <p:cNvSpPr txBox="1"/>
          <p:nvPr/>
        </p:nvSpPr>
        <p:spPr>
          <a:xfrm>
            <a:off x="5803773" y="353262"/>
            <a:ext cx="6427931" cy="684127"/>
          </a:xfrm>
          <a:prstGeom prst="rect">
            <a:avLst/>
          </a:prstGeom>
        </p:spPr>
        <p:txBody>
          <a:bodyPr lIns="0" tIns="0" rIns="0" bIns="0" rtlCol="0" anchor="t">
            <a:spAutoFit/>
          </a:bodyPr>
          <a:lstStyle/>
          <a:p>
            <a:pPr algn="ctr">
              <a:lnSpc>
                <a:spcPts val="5336"/>
              </a:lnSpc>
            </a:pPr>
            <a:r>
              <a:rPr lang="en-US" sz="4560" b="1">
                <a:solidFill>
                  <a:srgbClr val="1F2020"/>
                </a:solidFill>
                <a:latin typeface="Open Sans Bold"/>
                <a:ea typeface="Open Sans Bold"/>
                <a:cs typeface="Open Sans Bold"/>
                <a:sym typeface="Open Sans Bold"/>
              </a:rPr>
              <a:t>Forgot Pin: Pin Reset</a:t>
            </a:r>
          </a:p>
        </p:txBody>
      </p:sp>
      <p:sp>
        <p:nvSpPr>
          <p:cNvPr id="12" name="TextBox 12"/>
          <p:cNvSpPr txBox="1"/>
          <p:nvPr/>
        </p:nvSpPr>
        <p:spPr>
          <a:xfrm>
            <a:off x="1039613" y="494173"/>
            <a:ext cx="790211" cy="196390"/>
          </a:xfrm>
          <a:prstGeom prst="rect">
            <a:avLst/>
          </a:prstGeom>
        </p:spPr>
        <p:txBody>
          <a:bodyPr lIns="0" tIns="0" rIns="0" bIns="0" rtlCol="0" anchor="t">
            <a:spAutoFit/>
          </a:bodyPr>
          <a:lstStyle/>
          <a:p>
            <a:pPr algn="l">
              <a:lnSpc>
                <a:spcPts val="1663"/>
              </a:lnSpc>
              <a:spcBef>
                <a:spcPct val="0"/>
              </a:spcBef>
            </a:pPr>
            <a:r>
              <a:rPr lang="en-US" sz="1188">
                <a:solidFill>
                  <a:srgbClr val="1F2020"/>
                </a:solidFill>
                <a:latin typeface="Open Sans"/>
                <a:ea typeface="Open Sans"/>
                <a:cs typeface="Open Sans"/>
                <a:sym typeface="Open Sans"/>
              </a:rPr>
              <a:t>KALORITY</a:t>
            </a:r>
          </a:p>
        </p:txBody>
      </p:sp>
      <p:sp>
        <p:nvSpPr>
          <p:cNvPr id="13" name="TextBox 13"/>
          <p:cNvSpPr txBox="1"/>
          <p:nvPr/>
        </p:nvSpPr>
        <p:spPr>
          <a:xfrm>
            <a:off x="8470001" y="6843791"/>
            <a:ext cx="3912522" cy="2957778"/>
          </a:xfrm>
          <a:prstGeom prst="rect">
            <a:avLst/>
          </a:prstGeom>
        </p:spPr>
        <p:txBody>
          <a:bodyPr lIns="0" tIns="0" rIns="0" bIns="0" rtlCol="0" anchor="t">
            <a:spAutoFit/>
          </a:bodyPr>
          <a:lstStyle/>
          <a:p>
            <a:pPr algn="l">
              <a:lnSpc>
                <a:spcPts val="3922"/>
              </a:lnSpc>
              <a:spcBef>
                <a:spcPct val="0"/>
              </a:spcBef>
            </a:pPr>
            <a:r>
              <a:rPr lang="en-US" sz="2802" b="1">
                <a:solidFill>
                  <a:srgbClr val="335ACF"/>
                </a:solidFill>
                <a:latin typeface="Open Sans Bold"/>
                <a:ea typeface="Open Sans Bold"/>
                <a:cs typeface="Open Sans Bold"/>
                <a:sym typeface="Open Sans Bold"/>
              </a:rPr>
              <a:t>STEP 4: Enter new pin and answer to the security question selected during pin set up, then click ‘Reset Pin’.</a:t>
            </a:r>
          </a:p>
        </p:txBody>
      </p:sp>
      <p:sp>
        <p:nvSpPr>
          <p:cNvPr id="14" name="TextBox 14"/>
          <p:cNvSpPr txBox="1"/>
          <p:nvPr/>
        </p:nvSpPr>
        <p:spPr>
          <a:xfrm>
            <a:off x="6253619" y="2125916"/>
            <a:ext cx="2767876" cy="1471930"/>
          </a:xfrm>
          <a:prstGeom prst="rect">
            <a:avLst/>
          </a:prstGeom>
        </p:spPr>
        <p:txBody>
          <a:bodyPr lIns="0" tIns="0" rIns="0" bIns="0" rtlCol="0" anchor="t">
            <a:spAutoFit/>
          </a:bodyPr>
          <a:lstStyle/>
          <a:p>
            <a:pPr algn="l">
              <a:lnSpc>
                <a:spcPts val="3919"/>
              </a:lnSpc>
              <a:spcBef>
                <a:spcPct val="0"/>
              </a:spcBef>
            </a:pPr>
            <a:r>
              <a:rPr lang="en-US" sz="2799" b="1">
                <a:solidFill>
                  <a:srgbClr val="335ACF"/>
                </a:solidFill>
                <a:latin typeface="Open Sans Bold"/>
                <a:ea typeface="Open Sans Bold"/>
                <a:cs typeface="Open Sans Bold"/>
                <a:sym typeface="Open Sans Bold"/>
              </a:rPr>
              <a:t>STEP 3: Select the pin you wish to reset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4522</Words>
  <Application>Microsoft Office PowerPoint</Application>
  <PresentationFormat>Custom</PresentationFormat>
  <Paragraphs>385</Paragraphs>
  <Slides>69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Open Sans Light</vt:lpstr>
      <vt:lpstr>Calibri</vt:lpstr>
      <vt:lpstr>Open Sans Bold</vt:lpstr>
      <vt:lpstr>Arial</vt:lpstr>
      <vt:lpstr>Canva Sans</vt:lpstr>
      <vt:lpstr>Open Sans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SAVIX</dc:title>
  <dc:creator>Hugh</dc:creator>
  <cp:lastModifiedBy>Surface Laptop 3</cp:lastModifiedBy>
  <cp:revision>3</cp:revision>
  <dcterms:created xsi:type="dcterms:W3CDTF">2006-08-16T00:00:00Z</dcterms:created>
  <dcterms:modified xsi:type="dcterms:W3CDTF">2025-09-10T22:04:15Z</dcterms:modified>
  <dc:identifier>DAGXaOLd_m0</dc:identifier>
</cp:coreProperties>
</file>